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22"/>
  </p:notesMasterIdLst>
  <p:handoutMasterIdLst>
    <p:handoutMasterId r:id="rId23"/>
  </p:handoutMasterIdLst>
  <p:sldIdLst>
    <p:sldId id="266" r:id="rId7"/>
    <p:sldId id="276" r:id="rId8"/>
    <p:sldId id="284" r:id="rId9"/>
    <p:sldId id="285" r:id="rId10"/>
    <p:sldId id="287" r:id="rId11"/>
    <p:sldId id="279" r:id="rId12"/>
    <p:sldId id="282" r:id="rId13"/>
    <p:sldId id="281" r:id="rId14"/>
    <p:sldId id="288" r:id="rId15"/>
    <p:sldId id="289" r:id="rId16"/>
    <p:sldId id="290" r:id="rId17"/>
    <p:sldId id="277" r:id="rId18"/>
    <p:sldId id="286" r:id="rId19"/>
    <p:sldId id="278" r:id="rId20"/>
    <p:sldId id="291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66"/>
            <p14:sldId id="276"/>
            <p14:sldId id="284"/>
            <p14:sldId id="285"/>
            <p14:sldId id="287"/>
            <p14:sldId id="279"/>
            <p14:sldId id="282"/>
            <p14:sldId id="281"/>
            <p14:sldId id="288"/>
            <p14:sldId id="289"/>
            <p14:sldId id="290"/>
            <p14:sldId id="277"/>
            <p14:sldId id="286"/>
            <p14:sldId id="278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s Nyberg" initials="MN" lastIdx="1" clrIdx="0">
    <p:extLst>
      <p:ext uri="{19B8F6BF-5375-455C-9EA6-DF929625EA0E}">
        <p15:presenceInfo xmlns:p15="http://schemas.microsoft.com/office/powerpoint/2012/main" userId="9e4dda09f825bd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7T09:36:54.25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2019-09-06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2019-09-06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 Dalarna (RD) står inför stora utmaningar i sjukvården, personalbrist i kombination med ökade produktionskrav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åldrande och allt sjukare befolkning utgör det hinder för en effektiv och bärkraftig verksamhet.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Belastningen på primärvården i Region Dalarna stor, begränsade resurser mm. (svårt att öka skatteintäkterna)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Målet med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RD:s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digitaliseringstrategi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är att minska de fysiska vårdkontakterna på sikt.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 hjälper patienter med en diagnos att sköta sina sjukdomar (Diabetes, kol, hjärtflimmer mm)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037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052C0-3924-4487-9A4B-0C9AAE1B12A3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6D8D73-E8C4-4592-BD77-02E90815586D}" type="datetime1">
              <a:rPr lang="sv-SE" smtClean="0"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ePrint 2016 styrgruppsmöte</a:t>
            </a:r>
          </a:p>
        </p:txBody>
      </p:sp>
    </p:spTree>
    <p:extLst>
      <p:ext uri="{BB962C8B-B14F-4D97-AF65-F5344CB8AC3E}">
        <p14:creationId xmlns:p14="http://schemas.microsoft.com/office/powerpoint/2010/main" val="347393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”Digitalt Processstöd” är bara en pusselbit i primärvårdens framtida patientflöde.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33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BEBCC-CC10-4156-840F-88ACF219118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94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BEBCC-CC10-4156-840F-88ACF219118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8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7F33E1F7-1851-4CC3-BDB9-E59198E4C6F8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086A1B9-3210-4479-A7C1-DB5BC29DD374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94074326-D47D-4C9F-9203-39F7D3306DC6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97F059-73E1-4476-8871-5C6C00DBBC78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AB699D5-C594-4E1D-AD1B-06654E8E2D19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56850998-BCD1-4C90-A2F2-23A4AAA0228E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E255DF-6C9C-4C8F-B2EF-A51095794162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7B85AA2-1732-4AC4-A30A-DE579E19CE11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8C9ACF1-EBDA-4CFC-A2D1-F380BB13E7BD}" type="datetime1">
              <a:rPr lang="sv-SE" smtClean="0"/>
              <a:t>2019-09-06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473F-97CC-4AF8-86F1-5FE8EB249FBD}" type="datetime1">
              <a:rPr lang="sv-SE" smtClean="0"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God och Nära Vård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smtClean="0"/>
              <a:t>Processen för en länsövergripande strategi</a:t>
            </a:r>
          </a:p>
          <a:p>
            <a:endParaRPr lang="sv-SE" dirty="0"/>
          </a:p>
          <a:p>
            <a:r>
              <a:rPr lang="sv-SE" dirty="0" smtClean="0"/>
              <a:t>2019-08-28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1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Samarbete med kommunerna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förutsättning för att kunna vårda någon hemma</a:t>
            </a:r>
          </a:p>
          <a:p>
            <a:r>
              <a:rPr lang="sv-SE" dirty="0"/>
              <a:t>Samarbeta över vårdgränserna</a:t>
            </a:r>
          </a:p>
          <a:p>
            <a:r>
              <a:rPr lang="sv-SE" dirty="0" smtClean="0"/>
              <a:t>Hemtjänsten viktig resurs! </a:t>
            </a:r>
          </a:p>
          <a:p>
            <a:endParaRPr lang="sv-SE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24" y="3764198"/>
            <a:ext cx="2554774" cy="1695441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7526847" y="5126264"/>
            <a:ext cx="2489154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Trygghet för patient/anhörig</a:t>
            </a:r>
            <a:endParaRPr lang="sv-SE" dirty="0"/>
          </a:p>
        </p:txBody>
      </p:sp>
      <p:sp>
        <p:nvSpPr>
          <p:cNvPr id="9" name="Ellips 8"/>
          <p:cNvSpPr/>
          <p:nvPr/>
        </p:nvSpPr>
        <p:spPr>
          <a:xfrm>
            <a:off x="9814995" y="5063206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Team arbete</a:t>
            </a:r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8004005" y="2310666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Lära av varandra</a:t>
            </a:r>
            <a:endParaRPr lang="sv-SE" dirty="0"/>
          </a:p>
        </p:txBody>
      </p:sp>
      <p:sp>
        <p:nvSpPr>
          <p:cNvPr id="11" name="Ellips 10"/>
          <p:cNvSpPr/>
          <p:nvPr/>
        </p:nvSpPr>
        <p:spPr>
          <a:xfrm>
            <a:off x="5429447" y="3758418"/>
            <a:ext cx="2143976" cy="1284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Omvårdnad</a:t>
            </a:r>
            <a:endParaRPr lang="sv-SE" dirty="0"/>
          </a:p>
        </p:txBody>
      </p:sp>
      <p:sp>
        <p:nvSpPr>
          <p:cNvPr id="12" name="Ellips 11"/>
          <p:cNvSpPr/>
          <p:nvPr/>
        </p:nvSpPr>
        <p:spPr>
          <a:xfrm>
            <a:off x="6096000" y="4954462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Rehab</a:t>
            </a:r>
            <a:endParaRPr lang="sv-SE" dirty="0"/>
          </a:p>
        </p:txBody>
      </p:sp>
      <p:sp>
        <p:nvSpPr>
          <p:cNvPr id="13" name="Ellips 12"/>
          <p:cNvSpPr/>
          <p:nvPr/>
        </p:nvSpPr>
        <p:spPr>
          <a:xfrm>
            <a:off x="6345812" y="2348236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HSL insatser</a:t>
            </a:r>
            <a:endParaRPr lang="sv-SE" dirty="0"/>
          </a:p>
        </p:txBody>
      </p:sp>
      <p:sp>
        <p:nvSpPr>
          <p:cNvPr id="14" name="Ellips 13"/>
          <p:cNvSpPr/>
          <p:nvPr/>
        </p:nvSpPr>
        <p:spPr>
          <a:xfrm>
            <a:off x="4396731" y="4769188"/>
            <a:ext cx="1756573" cy="1407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Nutrition/munhälsa</a:t>
            </a:r>
            <a:endParaRPr lang="sv-SE" dirty="0"/>
          </a:p>
        </p:txBody>
      </p:sp>
      <p:sp>
        <p:nvSpPr>
          <p:cNvPr id="16" name="Ellips 15"/>
          <p:cNvSpPr/>
          <p:nvPr/>
        </p:nvSpPr>
        <p:spPr>
          <a:xfrm>
            <a:off x="9492696" y="2528875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SOL insatser</a:t>
            </a:r>
            <a:endParaRPr lang="sv-SE" dirty="0"/>
          </a:p>
        </p:txBody>
      </p:sp>
      <p:sp>
        <p:nvSpPr>
          <p:cNvPr id="17" name="Ellips 16"/>
          <p:cNvSpPr/>
          <p:nvPr/>
        </p:nvSpPr>
        <p:spPr>
          <a:xfrm>
            <a:off x="9048796" y="1193474"/>
            <a:ext cx="1631852" cy="1472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Rätt vårdnivå</a:t>
            </a:r>
            <a:endParaRPr lang="sv-SE" dirty="0"/>
          </a:p>
        </p:txBody>
      </p:sp>
      <p:sp>
        <p:nvSpPr>
          <p:cNvPr id="18" name="Ellips 17"/>
          <p:cNvSpPr/>
          <p:nvPr/>
        </p:nvSpPr>
        <p:spPr>
          <a:xfrm>
            <a:off x="9697529" y="3892804"/>
            <a:ext cx="1800665" cy="1341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Medicinskt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78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9865308" y="6021288"/>
            <a:ext cx="1487276" cy="422965"/>
            <a:chOff x="2855640" y="5949280"/>
            <a:chExt cx="1487276" cy="422965"/>
          </a:xfrm>
        </p:grpSpPr>
        <p:pic>
          <p:nvPicPr>
            <p:cNvPr id="79" name="Bildobjekt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9102" y="5949280"/>
              <a:ext cx="1461106" cy="422965"/>
            </a:xfrm>
            <a:prstGeom prst="rect">
              <a:avLst/>
            </a:prstGeom>
            <a:effectLst/>
          </p:spPr>
        </p:pic>
        <p:sp>
          <p:nvSpPr>
            <p:cNvPr id="80" name="textruta 79"/>
            <p:cNvSpPr txBox="1"/>
            <p:nvPr/>
          </p:nvSpPr>
          <p:spPr>
            <a:xfrm>
              <a:off x="2855640" y="5985109"/>
              <a:ext cx="1487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>
                  <a:solidFill>
                    <a:schemeClr val="bg1"/>
                  </a:solidFill>
                </a:rPr>
                <a:t>Kommun-</a:t>
              </a:r>
              <a:r>
                <a:rPr lang="sv-SE" sz="1400" dirty="0" err="1" smtClean="0">
                  <a:solidFill>
                    <a:schemeClr val="bg1"/>
                  </a:solidFill>
                </a:rPr>
                <a:t>ssk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967" y="2708920"/>
            <a:ext cx="4083888" cy="1729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48680"/>
            <a:ext cx="1329484" cy="2349258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4583832" y="3138418"/>
            <a:ext cx="3511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Mobilt vårdteam </a:t>
            </a:r>
          </a:p>
          <a:p>
            <a:pPr algn="ctr"/>
            <a:endParaRPr lang="sv-S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4257263"/>
            <a:ext cx="1517401" cy="606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ruta 19"/>
          <p:cNvSpPr txBox="1"/>
          <p:nvPr/>
        </p:nvSpPr>
        <p:spPr>
          <a:xfrm>
            <a:off x="5630565" y="4392728"/>
            <a:ext cx="1352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koordinator</a:t>
            </a:r>
            <a:endParaRPr lang="sv-SE" sz="1600" dirty="0"/>
          </a:p>
        </p:txBody>
      </p:sp>
      <p:grpSp>
        <p:nvGrpSpPr>
          <p:cNvPr id="9" name="Grupp 8"/>
          <p:cNvGrpSpPr/>
          <p:nvPr/>
        </p:nvGrpSpPr>
        <p:grpSpPr>
          <a:xfrm>
            <a:off x="3719736" y="3999612"/>
            <a:ext cx="1588580" cy="576064"/>
            <a:chOff x="4007768" y="3573016"/>
            <a:chExt cx="1588580" cy="576064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8004" y="3573016"/>
              <a:ext cx="1508315" cy="57606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ruta 30"/>
            <p:cNvSpPr txBox="1"/>
            <p:nvPr/>
          </p:nvSpPr>
          <p:spPr>
            <a:xfrm>
              <a:off x="4007768" y="3650476"/>
              <a:ext cx="1588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smtClean="0"/>
                <a:t>Kommun-</a:t>
              </a:r>
              <a:r>
                <a:rPr lang="sv-SE" sz="1600" dirty="0" err="1" smtClean="0"/>
                <a:t>ssk</a:t>
              </a:r>
              <a:endParaRPr lang="sv-SE" sz="1600" dirty="0"/>
            </a:p>
          </p:txBody>
        </p:sp>
      </p:grpSp>
      <p:pic>
        <p:nvPicPr>
          <p:cNvPr id="32" name="Bildobjekt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08" y="3920438"/>
            <a:ext cx="3180249" cy="1578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ruta 32"/>
          <p:cNvSpPr txBox="1"/>
          <p:nvPr/>
        </p:nvSpPr>
        <p:spPr>
          <a:xfrm>
            <a:off x="891565" y="4505899"/>
            <a:ext cx="266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Akuta</a:t>
            </a:r>
          </a:p>
          <a:p>
            <a:pPr algn="ctr"/>
            <a:r>
              <a:rPr lang="sv-SE" sz="1800" b="1" dirty="0" smtClean="0"/>
              <a:t>punktinsatser</a:t>
            </a:r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377287" flipV="1">
            <a:off x="3178701" y="3727464"/>
            <a:ext cx="809535" cy="183514"/>
          </a:xfrm>
          <a:prstGeom prst="rect">
            <a:avLst/>
          </a:prstGeom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89743">
            <a:off x="1126707" y="3762188"/>
            <a:ext cx="866664" cy="230375"/>
          </a:xfrm>
          <a:prstGeom prst="rect">
            <a:avLst/>
          </a:prstGeom>
        </p:spPr>
      </p:pic>
      <p:sp>
        <p:nvSpPr>
          <p:cNvPr id="44" name="textruta 43"/>
          <p:cNvSpPr txBox="1"/>
          <p:nvPr/>
        </p:nvSpPr>
        <p:spPr>
          <a:xfrm>
            <a:off x="335360" y="2924944"/>
            <a:ext cx="208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Direktinläggning</a:t>
            </a:r>
            <a:endParaRPr lang="sv-SE" sz="1800" b="1" dirty="0"/>
          </a:p>
        </p:txBody>
      </p:sp>
      <p:sp>
        <p:nvSpPr>
          <p:cNvPr id="45" name="textruta 44"/>
          <p:cNvSpPr txBox="1"/>
          <p:nvPr/>
        </p:nvSpPr>
        <p:spPr>
          <a:xfrm>
            <a:off x="767408" y="1452867"/>
            <a:ext cx="124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Internmed.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Geriatrik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Ortopedi</a:t>
            </a:r>
          </a:p>
          <a:p>
            <a:r>
              <a:rPr lang="sv-SE" sz="1400" dirty="0" smtClean="0">
                <a:solidFill>
                  <a:schemeClr val="bg1"/>
                </a:solidFill>
              </a:rPr>
              <a:t>Neurologi</a:t>
            </a:r>
            <a:endParaRPr lang="sv-SE" sz="1400" dirty="0">
              <a:solidFill>
                <a:schemeClr val="bg1"/>
              </a:solidFill>
            </a:endParaRPr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64">
            <a:off x="4230855" y="5274391"/>
            <a:ext cx="4032448" cy="36000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577064" y="943313"/>
            <a:ext cx="1158199" cy="746819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10094857" y="1406021"/>
            <a:ext cx="1158199" cy="746819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268592" y="1901780"/>
            <a:ext cx="1158199" cy="746819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015203" y="1339920"/>
            <a:ext cx="1158199" cy="746819"/>
          </a:xfrm>
          <a:prstGeom prst="rect">
            <a:avLst/>
          </a:prstGeom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10626433" y="1890763"/>
            <a:ext cx="1158199" cy="746819"/>
          </a:xfrm>
          <a:prstGeom prst="rect">
            <a:avLst/>
          </a:prstGeom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8">
            <a:lum bright="40000" contrast="-40000"/>
          </a:blip>
          <a:stretch>
            <a:fillRect/>
          </a:stretch>
        </p:blipFill>
        <p:spPr>
          <a:xfrm>
            <a:off x="9879299" y="2394149"/>
            <a:ext cx="1158199" cy="746819"/>
          </a:xfrm>
          <a:prstGeom prst="rect">
            <a:avLst/>
          </a:prstGeom>
        </p:spPr>
      </p:pic>
      <p:grpSp>
        <p:nvGrpSpPr>
          <p:cNvPr id="4" name="Grupp 3"/>
          <p:cNvGrpSpPr/>
          <p:nvPr/>
        </p:nvGrpSpPr>
        <p:grpSpPr>
          <a:xfrm rot="925486">
            <a:off x="3783480" y="4246324"/>
            <a:ext cx="615971" cy="818753"/>
            <a:chOff x="3191375" y="3243004"/>
            <a:chExt cx="615971" cy="818753"/>
          </a:xfrm>
        </p:grpSpPr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618988" flipH="1">
              <a:off x="3089984" y="3344395"/>
              <a:ext cx="818753" cy="615971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 rot="19398415">
              <a:off x="3215680" y="3338707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/>
                <a:t>Läk.</a:t>
              </a:r>
              <a:endParaRPr lang="sv-SE" sz="1400" dirty="0"/>
            </a:p>
          </p:txBody>
        </p: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264" y="4437112"/>
            <a:ext cx="3024336" cy="1305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ruta 28"/>
          <p:cNvSpPr txBox="1"/>
          <p:nvPr/>
        </p:nvSpPr>
        <p:spPr>
          <a:xfrm>
            <a:off x="8834419" y="4755982"/>
            <a:ext cx="220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rgbClr val="002060"/>
                </a:solidFill>
              </a:rPr>
              <a:t>SÄBO</a:t>
            </a:r>
          </a:p>
          <a:p>
            <a:pPr algn="ctr"/>
            <a:r>
              <a:rPr lang="sv-SE" sz="1600" dirty="0" smtClean="0"/>
              <a:t>MVT</a:t>
            </a:r>
            <a:endParaRPr lang="sv-SE" sz="1600" dirty="0"/>
          </a:p>
        </p:txBody>
      </p:sp>
      <p:pic>
        <p:nvPicPr>
          <p:cNvPr id="71" name="Bildobjekt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75099">
            <a:off x="9520063" y="5956424"/>
            <a:ext cx="603515" cy="119291"/>
          </a:xfrm>
          <a:prstGeom prst="rect">
            <a:avLst/>
          </a:prstGeom>
        </p:spPr>
      </p:pic>
      <p:pic>
        <p:nvPicPr>
          <p:cNvPr id="87" name="Bildobjekt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28275">
            <a:off x="9918882" y="3612756"/>
            <a:ext cx="866664" cy="230375"/>
          </a:xfrm>
          <a:prstGeom prst="rect">
            <a:avLst/>
          </a:prstGeom>
        </p:spPr>
      </p:pic>
      <p:grpSp>
        <p:nvGrpSpPr>
          <p:cNvPr id="73" name="Grupp 72"/>
          <p:cNvGrpSpPr/>
          <p:nvPr/>
        </p:nvGrpSpPr>
        <p:grpSpPr>
          <a:xfrm>
            <a:off x="1818135" y="5737691"/>
            <a:ext cx="1487276" cy="422965"/>
            <a:chOff x="2855640" y="5949280"/>
            <a:chExt cx="1487276" cy="422965"/>
          </a:xfrm>
        </p:grpSpPr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9102" y="5949280"/>
              <a:ext cx="1461106" cy="422965"/>
            </a:xfrm>
            <a:prstGeom prst="rect">
              <a:avLst/>
            </a:prstGeom>
            <a:effectLst/>
          </p:spPr>
        </p:pic>
        <p:sp>
          <p:nvSpPr>
            <p:cNvPr id="76" name="textruta 75"/>
            <p:cNvSpPr txBox="1"/>
            <p:nvPr/>
          </p:nvSpPr>
          <p:spPr>
            <a:xfrm>
              <a:off x="2855640" y="5985109"/>
              <a:ext cx="1487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 smtClean="0">
                  <a:solidFill>
                    <a:schemeClr val="bg1"/>
                  </a:solidFill>
                </a:rPr>
                <a:t>Kommun-</a:t>
              </a:r>
              <a:r>
                <a:rPr lang="sv-SE" sz="1400" dirty="0" err="1" smtClean="0">
                  <a:solidFill>
                    <a:schemeClr val="bg1"/>
                  </a:solidFill>
                </a:rPr>
                <a:t>ssk</a:t>
              </a:r>
              <a:endParaRPr lang="sv-S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7" name="Bildobjekt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75099">
            <a:off x="2042676" y="5420624"/>
            <a:ext cx="603515" cy="119291"/>
          </a:xfrm>
          <a:prstGeom prst="rect">
            <a:avLst/>
          </a:prstGeom>
        </p:spPr>
      </p:pic>
      <p:sp>
        <p:nvSpPr>
          <p:cNvPr id="81" name="textruta 80"/>
          <p:cNvSpPr txBox="1"/>
          <p:nvPr/>
        </p:nvSpPr>
        <p:spPr>
          <a:xfrm>
            <a:off x="2268751" y="2314089"/>
            <a:ext cx="208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b="1" dirty="0" smtClean="0"/>
              <a:t>Tidigare utskrivning</a:t>
            </a:r>
            <a:endParaRPr lang="sv-SE" sz="1800" b="1" dirty="0"/>
          </a:p>
        </p:txBody>
      </p:sp>
      <p:pic>
        <p:nvPicPr>
          <p:cNvPr id="82" name="Bildobjekt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74046">
            <a:off x="2168735" y="2705206"/>
            <a:ext cx="2301775" cy="3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7419" y="1502353"/>
            <a:ext cx="11370906" cy="4351337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V</a:t>
            </a:r>
            <a:r>
              <a:rPr lang="sv-SE" dirty="0" smtClean="0"/>
              <a:t>ad </a:t>
            </a:r>
            <a:r>
              <a:rPr lang="sv-SE" dirty="0"/>
              <a:t>behöver vara lika och vad kan vara olika</a:t>
            </a:r>
            <a:r>
              <a:rPr lang="sv-SE" dirty="0" smtClean="0"/>
              <a:t>? (kommuner, vårdcentraler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  <a:endParaRPr lang="sv-SE" dirty="0"/>
          </a:p>
          <a:p>
            <a:r>
              <a:rPr lang="sv-SE" dirty="0"/>
              <a:t>P</a:t>
            </a:r>
            <a:r>
              <a:rPr lang="sv-SE" dirty="0" smtClean="0"/>
              <a:t>rivata </a:t>
            </a:r>
            <a:r>
              <a:rPr lang="sv-SE" dirty="0"/>
              <a:t>aktörers medverkan</a:t>
            </a:r>
            <a:r>
              <a:rPr lang="sv-SE" dirty="0" smtClean="0"/>
              <a:t>?</a:t>
            </a:r>
          </a:p>
          <a:p>
            <a:r>
              <a:rPr lang="sv-SE" dirty="0" smtClean="0"/>
              <a:t>Samverkansavtal?</a:t>
            </a:r>
          </a:p>
          <a:p>
            <a:r>
              <a:rPr lang="sv-SE" dirty="0" smtClean="0"/>
              <a:t>Budgetprocess?</a:t>
            </a:r>
          </a:p>
          <a:p>
            <a:r>
              <a:rPr lang="sv-SE" dirty="0" smtClean="0"/>
              <a:t>Kommunikation/Information</a:t>
            </a:r>
          </a:p>
          <a:p>
            <a:r>
              <a:rPr lang="sv-SE" dirty="0" smtClean="0"/>
              <a:t>Medverkan befolkningen</a:t>
            </a:r>
          </a:p>
          <a:p>
            <a:r>
              <a:rPr lang="sv-SE" dirty="0" smtClean="0"/>
              <a:t>Beredskap för Tilläggsuppdrag; ex utveckla </a:t>
            </a:r>
            <a:r>
              <a:rPr lang="sv-SE" dirty="0"/>
              <a:t>en ny form av skyndsamma och ändamålsenliga insatser inom primärvården vid lättare psykisk </a:t>
            </a:r>
            <a:r>
              <a:rPr lang="sv-SE" dirty="0" smtClean="0"/>
              <a:t>ohälsa (16/8)</a:t>
            </a:r>
          </a:p>
          <a:p>
            <a:r>
              <a:rPr lang="sv-SE" dirty="0" smtClean="0"/>
              <a:t>Beredskap för </a:t>
            </a:r>
            <a:r>
              <a:rPr lang="sv-SE" dirty="0" err="1" smtClean="0"/>
              <a:t>ev</a:t>
            </a:r>
            <a:r>
              <a:rPr lang="sv-SE" dirty="0" smtClean="0"/>
              <a:t> ändring i uppdraget</a:t>
            </a:r>
            <a:endParaRPr lang="sv-SE" dirty="0"/>
          </a:p>
          <a:p>
            <a:r>
              <a:rPr lang="sv-SE" dirty="0"/>
              <a:t>Omställningen kommer att beröra alla</a:t>
            </a:r>
          </a:p>
          <a:p>
            <a:pPr marL="0" indent="0">
              <a:buNone/>
            </a:pPr>
            <a:r>
              <a:rPr lang="sv-SE" dirty="0"/>
              <a:t>	Ändrat förhållningssätt alla nivåer och samtliga medarbetare: Kommuner, 	SV, PV, utbildning etc.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7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46654"/>
            <a:ext cx="10619402" cy="1210581"/>
          </a:xfrm>
        </p:spPr>
        <p:txBody>
          <a:bodyPr/>
          <a:lstStyle/>
          <a:p>
            <a:r>
              <a:rPr lang="sv-SE" dirty="0" smtClean="0"/>
              <a:t>För att klara omställningen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8" y="1336098"/>
            <a:ext cx="11370906" cy="43513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b="1" i="1" dirty="0" smtClean="0"/>
              <a:t>Gemensam målbild i form av strategidokument</a:t>
            </a:r>
          </a:p>
          <a:p>
            <a:pPr marL="0" lvl="0" indent="0">
              <a:buNone/>
            </a:pPr>
            <a:r>
              <a:rPr lang="sv-SE" dirty="0"/>
              <a:t>Tydlig gemensam definition om vad God och Nära Vård betyder och vad det innebär för</a:t>
            </a:r>
          </a:p>
          <a:p>
            <a:pPr marL="0" lvl="0" indent="0">
              <a:buNone/>
            </a:pPr>
            <a:r>
              <a:rPr lang="sv-SE" dirty="0" smtClean="0"/>
              <a:t>Befolkningen, Patienter, Medarbetare, Verksamhetens innehåll, Arbetssätt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 smtClean="0"/>
              <a:t>Vilket </a:t>
            </a:r>
            <a:r>
              <a:rPr lang="sv-SE" dirty="0"/>
              <a:t>vårdutbud finns idag?</a:t>
            </a:r>
          </a:p>
          <a:p>
            <a:pPr marL="514350" lvl="0" indent="-514350">
              <a:buFont typeface="+mj-lt"/>
              <a:buAutoNum type="arabicPeriod"/>
            </a:pPr>
            <a:r>
              <a:rPr lang="sv-SE" dirty="0"/>
              <a:t>Hur kommer vårdutbudet att förändras vid omställning till God och Nära Vård</a:t>
            </a:r>
            <a:r>
              <a:rPr lang="sv-SE" dirty="0" smtClean="0"/>
              <a:t>?</a:t>
            </a:r>
            <a:endParaRPr lang="sv-SE" dirty="0"/>
          </a:p>
          <a:p>
            <a:pPr marL="514350" lvl="0" indent="-514350">
              <a:buFont typeface="+mj-lt"/>
              <a:buAutoNum type="arabicPeriod"/>
            </a:pPr>
            <a:r>
              <a:rPr lang="sv-SE" dirty="0" smtClean="0"/>
              <a:t>Vilka </a:t>
            </a:r>
            <a:r>
              <a:rPr lang="sv-SE" dirty="0"/>
              <a:t>strategier behövs för att lyckas med omställningen</a:t>
            </a:r>
            <a:r>
              <a:rPr lang="sv-SE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Vilka samverkansavtal behöver skrivas om?</a:t>
            </a:r>
          </a:p>
          <a:p>
            <a:pPr marL="514350" lvl="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20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a9f485c-abe2-4235-8489-623b6943e2f9@ltdala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427"/>
            <a:ext cx="12192000" cy="831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gå vidare för ett strategidokument i Dalarna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Strategidag</a:t>
            </a:r>
          </a:p>
          <a:p>
            <a:pPr lvl="1"/>
            <a:r>
              <a:rPr lang="sv-SE" dirty="0" smtClean="0"/>
              <a:t>Deltagare</a:t>
            </a:r>
          </a:p>
          <a:p>
            <a:pPr lvl="2"/>
            <a:r>
              <a:rPr lang="sv-SE" dirty="0" smtClean="0"/>
              <a:t>Välfärdsrådet</a:t>
            </a:r>
          </a:p>
          <a:p>
            <a:pPr lvl="2"/>
            <a:r>
              <a:rPr lang="sv-SE" dirty="0"/>
              <a:t>Socialchefer</a:t>
            </a:r>
          </a:p>
          <a:p>
            <a:pPr lvl="2"/>
            <a:r>
              <a:rPr lang="sv-SE" dirty="0" smtClean="0"/>
              <a:t>Hälso- och sjukvårdsledningen</a:t>
            </a:r>
          </a:p>
          <a:p>
            <a:pPr lvl="2"/>
            <a:r>
              <a:rPr lang="sv-SE" dirty="0" smtClean="0"/>
              <a:t>Hälsovalschef</a:t>
            </a:r>
          </a:p>
          <a:p>
            <a:r>
              <a:rPr lang="sv-SE" dirty="0" smtClean="0"/>
              <a:t>Tidplan</a:t>
            </a:r>
          </a:p>
          <a:p>
            <a:pPr lvl="1"/>
            <a:r>
              <a:rPr lang="sv-SE" dirty="0" smtClean="0"/>
              <a:t>Oktober</a:t>
            </a:r>
          </a:p>
          <a:p>
            <a:r>
              <a:rPr lang="sv-SE" dirty="0" smtClean="0"/>
              <a:t>Beslutsordning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37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Omställning till God och Nära Vård</a:t>
            </a:r>
          </a:p>
          <a:p>
            <a:pPr>
              <a:buFontTx/>
              <a:buChar char="-"/>
            </a:pPr>
            <a:r>
              <a:rPr lang="sv-SE" dirty="0" smtClean="0"/>
              <a:t>Utbud där patienten är</a:t>
            </a:r>
          </a:p>
          <a:p>
            <a:pPr>
              <a:buFontTx/>
              <a:buChar char="-"/>
            </a:pPr>
            <a:r>
              <a:rPr lang="sv-SE" dirty="0" smtClean="0"/>
              <a:t>Kontinuitet</a:t>
            </a:r>
          </a:p>
          <a:p>
            <a:pPr>
              <a:buFontTx/>
              <a:buChar char="-"/>
            </a:pPr>
            <a:r>
              <a:rPr lang="sv-SE" dirty="0" smtClean="0"/>
              <a:t>Effektivitet</a:t>
            </a:r>
          </a:p>
          <a:p>
            <a:r>
              <a:rPr lang="sv-SE" dirty="0" err="1" smtClean="0"/>
              <a:t>Patientkontrakt</a:t>
            </a:r>
            <a:endParaRPr lang="sv-SE" dirty="0" smtClean="0"/>
          </a:p>
          <a:p>
            <a:r>
              <a:rPr lang="sv-SE" dirty="0" smtClean="0"/>
              <a:t>Tillgänglighet</a:t>
            </a:r>
          </a:p>
          <a:p>
            <a:r>
              <a:rPr lang="sv-SE" dirty="0" smtClean="0"/>
              <a:t>Kompetensförsörjning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63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just  nu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656" y="1280680"/>
            <a:ext cx="11370906" cy="4351337"/>
          </a:xfrm>
        </p:spPr>
        <p:txBody>
          <a:bodyPr>
            <a:normAutofit/>
          </a:bodyPr>
          <a:lstStyle/>
          <a:p>
            <a:r>
              <a:rPr lang="sv-SE" dirty="0"/>
              <a:t>Överlämning av Nya Nära Vården </a:t>
            </a:r>
            <a:r>
              <a:rPr lang="sv-SE" dirty="0" smtClean="0"/>
              <a:t>27/6 – nytt begrepp över hela Region Dalarna; </a:t>
            </a:r>
            <a:r>
              <a:rPr lang="sv-SE" b="1" dirty="0"/>
              <a:t>God och Nära Vård</a:t>
            </a:r>
            <a:endParaRPr lang="sv-SE" dirty="0"/>
          </a:p>
          <a:p>
            <a:r>
              <a:rPr lang="sv-SE" dirty="0" smtClean="0"/>
              <a:t>Trygghetsplats Särna; samverkan kommun, vårdcentral och ambulans</a:t>
            </a:r>
          </a:p>
          <a:p>
            <a:r>
              <a:rPr lang="sv-SE" dirty="0" smtClean="0"/>
              <a:t>Mobilt team Mora; samverkan kommun och vårdcentral</a:t>
            </a:r>
          </a:p>
          <a:p>
            <a:r>
              <a:rPr lang="sv-SE" dirty="0" smtClean="0"/>
              <a:t>Forts. mobila team Södra/Västerbergslagen; forskning</a:t>
            </a:r>
          </a:p>
          <a:p>
            <a:r>
              <a:rPr lang="sv-SE" dirty="0" smtClean="0"/>
              <a:t>Avstämningar e-hälsa för att undvika dubbelarbete/onödigt arbete samt samverka i olika projekt (ex. Hälsorum/</a:t>
            </a:r>
            <a:r>
              <a:rPr lang="sv-SE" dirty="0" err="1" smtClean="0"/>
              <a:t>Säbo</a:t>
            </a:r>
            <a:r>
              <a:rPr lang="sv-SE" dirty="0" smtClean="0"/>
              <a:t>)</a:t>
            </a:r>
          </a:p>
          <a:p>
            <a:r>
              <a:rPr lang="sv-SE" dirty="0" smtClean="0"/>
              <a:t>Samverkan Lokalplanering på olika nivåer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5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Forts. Aktiviteter just nu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8" y="1345334"/>
            <a:ext cx="11370906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Strategidokument med kommunen</a:t>
            </a:r>
          </a:p>
          <a:p>
            <a:r>
              <a:rPr lang="sv-SE" dirty="0" err="1"/>
              <a:t>Patientkontrakt</a:t>
            </a:r>
            <a:r>
              <a:rPr lang="sv-SE" dirty="0"/>
              <a:t>; samverkan mellan sluten- och öppenvården samt kommunen. </a:t>
            </a:r>
          </a:p>
          <a:p>
            <a:r>
              <a:rPr lang="sv-SE" dirty="0"/>
              <a:t>Ändrad struktur organisation för arbetet inom primärvården</a:t>
            </a:r>
          </a:p>
          <a:p>
            <a:r>
              <a:rPr lang="sv-SE" dirty="0"/>
              <a:t>Deltagande nätverk och kontaktperson SKL</a:t>
            </a:r>
          </a:p>
          <a:p>
            <a:r>
              <a:rPr lang="sv-SE" dirty="0"/>
              <a:t>Psykosocialt team Avesta – sammanfattning skriven; skall skickas till psykiatrin	</a:t>
            </a:r>
          </a:p>
          <a:p>
            <a:r>
              <a:rPr lang="sv-SE" dirty="0"/>
              <a:t>Hälsofrämjande; samverkan kommunen. Genomförda aktiviteter som gett resultat (26/6 – 22 påbörjade samverkansprojekt).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2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Forts. Aktiviteter just nu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Mobila </a:t>
            </a:r>
            <a:r>
              <a:rPr lang="sv-SE" dirty="0"/>
              <a:t>team Orsa/Älvdalen</a:t>
            </a:r>
          </a:p>
          <a:p>
            <a:r>
              <a:rPr lang="sv-SE" dirty="0"/>
              <a:t>Uppföljning mobilt team Falun 19/9 – samverkan sluten- och öppenvård samt kommunerna under sommaren. </a:t>
            </a:r>
          </a:p>
          <a:p>
            <a:r>
              <a:rPr lang="sv-SE" altLang="sv-SE" dirty="0">
                <a:ea typeface="Calibri" panose="020F0502020204030204" pitchFamily="34" charset="0"/>
                <a:cs typeface="Times New Roman" panose="02020603050405020304" pitchFamily="18" charset="0"/>
              </a:rPr>
              <a:t>Hedemora/</a:t>
            </a:r>
            <a:r>
              <a:rPr lang="sv-SE" altLang="sv-SE" dirty="0" err="1">
                <a:ea typeface="Calibri" panose="020F0502020204030204" pitchFamily="34" charset="0"/>
                <a:cs typeface="Times New Roman" panose="02020603050405020304" pitchFamily="18" charset="0"/>
              </a:rPr>
              <a:t>Långshyttan</a:t>
            </a:r>
            <a:r>
              <a:rPr lang="sv-SE" altLang="sv-SE" dirty="0">
                <a:ea typeface="Calibri" panose="020F0502020204030204" pitchFamily="34" charset="0"/>
                <a:cs typeface="Times New Roman" panose="02020603050405020304" pitchFamily="18" charset="0"/>
              </a:rPr>
              <a:t> mobilt team</a:t>
            </a:r>
            <a:endParaRPr lang="sv-SE" altLang="sv-SE" dirty="0"/>
          </a:p>
          <a:p>
            <a:pPr marL="1828800" lvl="4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v-SE" alt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-Önskemål/hela område </a:t>
            </a:r>
            <a:r>
              <a:rPr lang="sv-SE" altLang="sv-SE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Hedemora/</a:t>
            </a:r>
            <a:r>
              <a:rPr lang="sv-SE" altLang="sv-SE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Långshyttan</a:t>
            </a:r>
            <a:r>
              <a:rPr lang="sv-SE" altLang="sv-SE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/Avesta</a:t>
            </a:r>
            <a:endParaRPr lang="sv-SE" dirty="0" smtClean="0"/>
          </a:p>
          <a:p>
            <a:r>
              <a:rPr lang="sv-SE" dirty="0" smtClean="0"/>
              <a:t>Digital anamnesupptagning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60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DCCA78-0FBC-412F-A296-3039258F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2019-08-13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D335A79-0685-47DC-ADDB-EAC404E5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Startmöte Arbetsgrupp </a:t>
            </a:r>
            <a:br>
              <a:rPr lang="sv-SE" dirty="0"/>
            </a:br>
            <a:r>
              <a:rPr lang="sv-SE" dirty="0"/>
              <a:t>Digitalt </a:t>
            </a:r>
            <a:r>
              <a:rPr lang="sv-SE" dirty="0" err="1"/>
              <a:t>Processtöd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9393D9-D95D-46D6-947A-DF0F97DF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7" name="Bildobjekt 6" descr="image001">
            <a:extLst>
              <a:ext uri="{FF2B5EF4-FFF2-40B4-BE49-F238E27FC236}">
                <a16:creationId xmlns:a16="http://schemas.microsoft.com/office/drawing/2014/main" id="{F46BE372-748E-4578-A75E-FE9BE589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2" y="298175"/>
            <a:ext cx="10355454" cy="58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15226" y="82541"/>
            <a:ext cx="10602913" cy="1206500"/>
          </a:xfrm>
        </p:spPr>
        <p:txBody>
          <a:bodyPr>
            <a:normAutofit/>
          </a:bodyPr>
          <a:lstStyle/>
          <a:p>
            <a:r>
              <a:rPr lang="sv-SE" sz="2000" b="1" dirty="0">
                <a:solidFill>
                  <a:srgbClr val="FF0000"/>
                </a:solidFill>
              </a:rPr>
              <a:t>Pilotprojekt digital anamnesupptagning på fem </a:t>
            </a:r>
            <a:r>
              <a:rPr lang="sv-SE" sz="2000" b="1" dirty="0" smtClean="0">
                <a:solidFill>
                  <a:srgbClr val="FF0000"/>
                </a:solidFill>
              </a:rPr>
              <a:t>vård-</a:t>
            </a:r>
            <a:br>
              <a:rPr lang="sv-SE" sz="2000" b="1" dirty="0" smtClean="0">
                <a:solidFill>
                  <a:srgbClr val="FF0000"/>
                </a:solidFill>
              </a:rPr>
            </a:br>
            <a:r>
              <a:rPr lang="sv-SE" sz="2000" b="1" dirty="0" smtClean="0">
                <a:solidFill>
                  <a:srgbClr val="FF0000"/>
                </a:solidFill>
              </a:rPr>
              <a:t>centraler (</a:t>
            </a:r>
            <a:r>
              <a:rPr lang="sv-SE" sz="2000" b="1" dirty="0">
                <a:solidFill>
                  <a:srgbClr val="FF0000"/>
                </a:solidFill>
              </a:rPr>
              <a:t>Gagnef, </a:t>
            </a:r>
            <a:r>
              <a:rPr lang="sv-SE" sz="2000" b="1" dirty="0" smtClean="0">
                <a:solidFill>
                  <a:srgbClr val="FF0000"/>
                </a:solidFill>
              </a:rPr>
              <a:t>Säter</a:t>
            </a:r>
            <a:r>
              <a:rPr lang="sv-SE" sz="2000" b="1" dirty="0">
                <a:solidFill>
                  <a:srgbClr val="FF0000"/>
                </a:solidFill>
              </a:rPr>
              <a:t>, Orsa/Älvdalen, </a:t>
            </a:r>
            <a:r>
              <a:rPr lang="sv-SE" sz="2000" b="1" dirty="0" err="1">
                <a:solidFill>
                  <a:srgbClr val="FF0000"/>
                </a:solidFill>
              </a:rPr>
              <a:t>Tisken</a:t>
            </a:r>
            <a:r>
              <a:rPr lang="sv-SE" sz="2000" b="1" dirty="0">
                <a:solidFill>
                  <a:srgbClr val="FF0000"/>
                </a:solidFill>
              </a:rPr>
              <a:t>, Britsarvet)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2C8C58A-6E8A-42D9-AD69-978976EB839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3943350"/>
            <a:ext cx="2543175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Kommunikationen sker via tangentbord eller handdator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D14517D-DB7F-484B-B3B4-B1DEF55FC6CA}"/>
              </a:ext>
            </a:extLst>
          </p:cNvPr>
          <p:cNvSpPr/>
          <p:nvPr/>
        </p:nvSpPr>
        <p:spPr>
          <a:xfrm>
            <a:off x="215226" y="1161278"/>
            <a:ext cx="8580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Ett digitalt verktyg där vårdtagaren kan ange symptom innan eller vid besök på mottagning. Symptomanamnesen är tänkt att behandlas via en intelligent motor med kompletterande bedömning av  sjukvårdspersonal vid behov</a:t>
            </a:r>
            <a:r>
              <a:rPr lang="sv-SE" sz="2000" b="1" dirty="0"/>
              <a:t>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BE1DC20-90EA-4A40-96B3-AE08CE857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53" y="5325474"/>
            <a:ext cx="596293" cy="86131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1E5088A-FA25-4720-B114-A254C124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60" y="2181289"/>
            <a:ext cx="1135878" cy="108539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1356C6D-0F8C-4B74-802D-7471601C89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1" y="5331745"/>
            <a:ext cx="905167" cy="86493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74AF8F3-CCF8-498F-8BC4-C3015FFA1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47" y="5210034"/>
            <a:ext cx="905166" cy="1066085"/>
          </a:xfrm>
          <a:prstGeom prst="rect">
            <a:avLst/>
          </a:prstGeom>
        </p:spPr>
      </p:pic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96A1592A-A1D7-4451-8085-2F439496B07B}"/>
              </a:ext>
            </a:extLst>
          </p:cNvPr>
          <p:cNvCxnSpPr>
            <a:cxnSpLocks/>
          </p:cNvCxnSpPr>
          <p:nvPr/>
        </p:nvCxnSpPr>
        <p:spPr>
          <a:xfrm>
            <a:off x="5014606" y="2553183"/>
            <a:ext cx="1329985" cy="10039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76FA51D5-AE19-4813-A593-8029FA4910E8}"/>
              </a:ext>
            </a:extLst>
          </p:cNvPr>
          <p:cNvSpPr txBox="1">
            <a:spLocks/>
          </p:cNvSpPr>
          <p:nvPr/>
        </p:nvSpPr>
        <p:spPr>
          <a:xfrm>
            <a:off x="3084789" y="3544088"/>
            <a:ext cx="2965675" cy="260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Datorn analyserar  patientens problem och ställer en mängd anamnestiska frågor </a:t>
            </a:r>
            <a:r>
              <a:rPr lang="sv-SE" sz="1600" dirty="0" smtClean="0"/>
              <a:t>kopplade </a:t>
            </a:r>
            <a:r>
              <a:rPr lang="sv-SE" sz="1600" dirty="0"/>
              <a:t>till patientens problem.</a:t>
            </a:r>
          </a:p>
          <a:p>
            <a:pPr marL="0" indent="0">
              <a:buNone/>
            </a:pPr>
            <a:r>
              <a:rPr lang="sv-SE" sz="1600" dirty="0"/>
              <a:t>Anamnesen sammanställs till en rapport och ett ärende skapas som hamnar i mottagningssköterskans in-korg</a:t>
            </a:r>
            <a:r>
              <a:rPr lang="sv-SE" sz="1600" dirty="0" smtClean="0"/>
              <a:t>. Förslag på utredning/provtagning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1D10CB3-8741-4424-AA10-FD303DFD3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8" y="2312034"/>
            <a:ext cx="739480" cy="1433028"/>
          </a:xfrm>
          <a:prstGeom prst="rect">
            <a:avLst/>
          </a:prstGeom>
        </p:spPr>
      </p:pic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68E8EECC-5887-4D9B-8BE6-DADA07FCF8D9}"/>
              </a:ext>
            </a:extLst>
          </p:cNvPr>
          <p:cNvCxnSpPr>
            <a:cxnSpLocks/>
          </p:cNvCxnSpPr>
          <p:nvPr/>
        </p:nvCxnSpPr>
        <p:spPr>
          <a:xfrm flipV="1">
            <a:off x="1492497" y="2516003"/>
            <a:ext cx="2069081" cy="17559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latshållare för innehåll 2">
            <a:extLst>
              <a:ext uri="{FF2B5EF4-FFF2-40B4-BE49-F238E27FC236}">
                <a16:creationId xmlns:a16="http://schemas.microsoft.com/office/drawing/2014/main" id="{D7862788-9658-4116-876B-6B5FC5324AB1}"/>
              </a:ext>
            </a:extLst>
          </p:cNvPr>
          <p:cNvSpPr txBox="1">
            <a:spLocks/>
          </p:cNvSpPr>
          <p:nvPr/>
        </p:nvSpPr>
        <p:spPr>
          <a:xfrm>
            <a:off x="6287973" y="4428597"/>
            <a:ext cx="3046840" cy="14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Mottagningssköterska arbetar av kön med inkomma ärenden, prioriterar och  avgör vidare åtgärder/behandling.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64CF50CF-3689-4CAF-8264-07A4D378D4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1002" y="1679736"/>
            <a:ext cx="1062664" cy="1731658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1EEEC29-BE06-4BC8-A465-EFE3CED39B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5513" y="842210"/>
            <a:ext cx="934694" cy="1399126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7B3FCB26-175F-4E2B-ACEF-D164022F1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9467" y="1959355"/>
            <a:ext cx="972322" cy="178570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D48C69E-DD9E-4F59-A87A-62A77B525C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488" y="4671111"/>
            <a:ext cx="594507" cy="538923"/>
          </a:xfrm>
          <a:prstGeom prst="rect">
            <a:avLst/>
          </a:prstGeom>
        </p:spPr>
      </p:pic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E7EB19EE-6C5F-4276-B491-6AF4231ED544}"/>
              </a:ext>
            </a:extLst>
          </p:cNvPr>
          <p:cNvCxnSpPr>
            <a:cxnSpLocks/>
          </p:cNvCxnSpPr>
          <p:nvPr/>
        </p:nvCxnSpPr>
        <p:spPr>
          <a:xfrm flipV="1">
            <a:off x="7939999" y="2866443"/>
            <a:ext cx="1454463" cy="5449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84EA338D-C4E0-4317-8EF9-A23930FB18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62" y="5358104"/>
            <a:ext cx="953417" cy="911042"/>
          </a:xfrm>
          <a:prstGeom prst="rect">
            <a:avLst/>
          </a:prstGeom>
        </p:spPr>
      </p:pic>
      <p:sp>
        <p:nvSpPr>
          <p:cNvPr id="44" name="Platshållare för innehåll 2">
            <a:extLst>
              <a:ext uri="{FF2B5EF4-FFF2-40B4-BE49-F238E27FC236}">
                <a16:creationId xmlns:a16="http://schemas.microsoft.com/office/drawing/2014/main" id="{0D8804A0-72D3-438A-B4F4-D2F0D4B0CE80}"/>
              </a:ext>
            </a:extLst>
          </p:cNvPr>
          <p:cNvSpPr txBox="1">
            <a:spLocks/>
          </p:cNvSpPr>
          <p:nvPr/>
        </p:nvSpPr>
        <p:spPr>
          <a:xfrm>
            <a:off x="9624124" y="3871318"/>
            <a:ext cx="2136995" cy="14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Anamnesen importeras i journalsystemet när ärendet är avklarat, direkt eller via sekreterare.</a:t>
            </a:r>
          </a:p>
        </p:txBody>
      </p: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7E88D732-ABBA-40EB-94BE-E70146E1B3DE}"/>
              </a:ext>
            </a:extLst>
          </p:cNvPr>
          <p:cNvCxnSpPr>
            <a:cxnSpLocks/>
          </p:cNvCxnSpPr>
          <p:nvPr/>
        </p:nvCxnSpPr>
        <p:spPr>
          <a:xfrm flipV="1">
            <a:off x="10722225" y="2912152"/>
            <a:ext cx="0" cy="83291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latshållare för innehåll 2">
            <a:extLst>
              <a:ext uri="{FF2B5EF4-FFF2-40B4-BE49-F238E27FC236}">
                <a16:creationId xmlns:a16="http://schemas.microsoft.com/office/drawing/2014/main" id="{F253069D-D314-4019-A902-1EEBACB72208}"/>
              </a:ext>
            </a:extLst>
          </p:cNvPr>
          <p:cNvSpPr txBox="1">
            <a:spLocks/>
          </p:cNvSpPr>
          <p:nvPr/>
        </p:nvSpPr>
        <p:spPr>
          <a:xfrm>
            <a:off x="10516466" y="635062"/>
            <a:ext cx="2140117" cy="21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/>
              <a:t>Läkare</a:t>
            </a:r>
          </a:p>
        </p:txBody>
      </p:sp>
      <p:sp>
        <p:nvSpPr>
          <p:cNvPr id="52" name="Platshållare för innehåll 2">
            <a:extLst>
              <a:ext uri="{FF2B5EF4-FFF2-40B4-BE49-F238E27FC236}">
                <a16:creationId xmlns:a16="http://schemas.microsoft.com/office/drawing/2014/main" id="{92C81D3C-9C11-451B-9844-5F5C631E8C61}"/>
              </a:ext>
            </a:extLst>
          </p:cNvPr>
          <p:cNvSpPr txBox="1">
            <a:spLocks/>
          </p:cNvSpPr>
          <p:nvPr/>
        </p:nvSpPr>
        <p:spPr>
          <a:xfrm>
            <a:off x="10979584" y="1425814"/>
            <a:ext cx="2140117" cy="21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/>
              <a:t>Sjuksköterska</a:t>
            </a:r>
          </a:p>
        </p:txBody>
      </p:sp>
      <p:sp>
        <p:nvSpPr>
          <p:cNvPr id="53" name="Platshållare för innehåll 2">
            <a:extLst>
              <a:ext uri="{FF2B5EF4-FFF2-40B4-BE49-F238E27FC236}">
                <a16:creationId xmlns:a16="http://schemas.microsoft.com/office/drawing/2014/main" id="{C8A27287-5884-457F-8685-C5D294FC4ABD}"/>
              </a:ext>
            </a:extLst>
          </p:cNvPr>
          <p:cNvSpPr txBox="1">
            <a:spLocks/>
          </p:cNvSpPr>
          <p:nvPr/>
        </p:nvSpPr>
        <p:spPr>
          <a:xfrm>
            <a:off x="9544144" y="1738381"/>
            <a:ext cx="2140117" cy="21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000" dirty="0"/>
              <a:t>Kurator</a:t>
            </a:r>
          </a:p>
        </p:txBody>
      </p:sp>
      <p:sp>
        <p:nvSpPr>
          <p:cNvPr id="56" name="Platshållare för innehåll 2">
            <a:extLst>
              <a:ext uri="{FF2B5EF4-FFF2-40B4-BE49-F238E27FC236}">
                <a16:creationId xmlns:a16="http://schemas.microsoft.com/office/drawing/2014/main" id="{8AD9F623-21A1-4A50-80E8-E8C31D131CA2}"/>
              </a:ext>
            </a:extLst>
          </p:cNvPr>
          <p:cNvSpPr txBox="1">
            <a:spLocks/>
          </p:cNvSpPr>
          <p:nvPr/>
        </p:nvSpPr>
        <p:spPr>
          <a:xfrm>
            <a:off x="8142893" y="148769"/>
            <a:ext cx="3541368" cy="83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/>
              <a:t>Behandlande vårdpersonal får tillgång till anamnesen innan vårdbesöket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0D85D16F-8F22-49CA-AF5E-D91B905EB8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62337" y="4577997"/>
            <a:ext cx="784847" cy="1362271"/>
          </a:xfrm>
          <a:prstGeom prst="rect">
            <a:avLst/>
          </a:prstGeom>
        </p:spPr>
      </p:pic>
      <p:grpSp>
        <p:nvGrpSpPr>
          <p:cNvPr id="59" name="Grupp 58">
            <a:extLst>
              <a:ext uri="{FF2B5EF4-FFF2-40B4-BE49-F238E27FC236}">
                <a16:creationId xmlns:a16="http://schemas.microsoft.com/office/drawing/2014/main" id="{8138AF78-17D2-4ADC-8CAE-C796EC4A8CA3}"/>
              </a:ext>
            </a:extLst>
          </p:cNvPr>
          <p:cNvGrpSpPr/>
          <p:nvPr/>
        </p:nvGrpSpPr>
        <p:grpSpPr>
          <a:xfrm>
            <a:off x="6344591" y="2219032"/>
            <a:ext cx="1595408" cy="2269893"/>
            <a:chOff x="6344591" y="2219032"/>
            <a:chExt cx="1595408" cy="2269893"/>
          </a:xfrm>
        </p:grpSpPr>
        <p:pic>
          <p:nvPicPr>
            <p:cNvPr id="1026" name="Picture 2" descr="Bildresultat fÃ¶r nurse cartoon computer">
              <a:extLst>
                <a:ext uri="{FF2B5EF4-FFF2-40B4-BE49-F238E27FC236}">
                  <a16:creationId xmlns:a16="http://schemas.microsoft.com/office/drawing/2014/main" id="{B72093A4-6D8F-408C-9D0E-59658E487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402" y="2219032"/>
              <a:ext cx="1243713" cy="226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9B56BCA5-2D42-4052-881F-054A0596B275}"/>
                </a:ext>
              </a:extLst>
            </p:cNvPr>
            <p:cNvSpPr/>
            <p:nvPr/>
          </p:nvSpPr>
          <p:spPr>
            <a:xfrm>
              <a:off x="6344591" y="4305670"/>
              <a:ext cx="1595408" cy="183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E459F248-4AC3-4498-A86A-CEFA73A02EF0}"/>
              </a:ext>
            </a:extLst>
          </p:cNvPr>
          <p:cNvSpPr/>
          <p:nvPr/>
        </p:nvSpPr>
        <p:spPr>
          <a:xfrm>
            <a:off x="11060207" y="270243"/>
            <a:ext cx="1131793" cy="93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0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DCCA78-0FBC-412F-A296-3039258F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2019-08-13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D335A79-0685-47DC-ADDB-EAC404E5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Startmöte Arbetsgrupp </a:t>
            </a:r>
            <a:br>
              <a:rPr lang="sv-SE" dirty="0"/>
            </a:br>
            <a:r>
              <a:rPr lang="sv-SE" dirty="0"/>
              <a:t>Digitalt </a:t>
            </a:r>
            <a:r>
              <a:rPr lang="sv-SE" dirty="0" err="1"/>
              <a:t>Processtöd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9393D9-D95D-46D6-947A-DF0F97DF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391A6E-97D5-4FDD-ABDF-BA3B8ABF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21" y="171135"/>
            <a:ext cx="10030451" cy="5660963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4F74141E-4C6D-4100-9D1F-66A013596338}"/>
              </a:ext>
            </a:extLst>
          </p:cNvPr>
          <p:cNvSpPr/>
          <p:nvPr/>
        </p:nvSpPr>
        <p:spPr>
          <a:xfrm>
            <a:off x="3281942" y="2641217"/>
            <a:ext cx="2814058" cy="2805427"/>
          </a:xfrm>
          <a:prstGeom prst="ellipse">
            <a:avLst/>
          </a:prstGeom>
          <a:solidFill>
            <a:schemeClr val="accent6">
              <a:lumMod val="2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BC5834-0FEA-4489-AE21-E002EF73BB8A}"/>
              </a:ext>
            </a:extLst>
          </p:cNvPr>
          <p:cNvSpPr txBox="1"/>
          <p:nvPr/>
        </p:nvSpPr>
        <p:spPr>
          <a:xfrm>
            <a:off x="10252418" y="5909558"/>
            <a:ext cx="1738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Källa: </a:t>
            </a:r>
            <a:r>
              <a:rPr lang="sv-SE" sz="1400" dirty="0" err="1"/>
              <a:t>Inera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40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smtClean="0"/>
              <a:t>Mål Mobil Sjukvård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Minska undvikbar slutenvård, återinläggningar och undvikbara besök på akutmottagningen och vårdcentralen.</a:t>
            </a:r>
          </a:p>
          <a:p>
            <a:r>
              <a:rPr lang="sv-SE" dirty="0" smtClean="0"/>
              <a:t>Minska onödiga krävande transporter </a:t>
            </a:r>
            <a:endParaRPr lang="sv-SE" dirty="0"/>
          </a:p>
          <a:p>
            <a:r>
              <a:rPr lang="sv-SE" dirty="0" smtClean="0"/>
              <a:t>Ge invånarna i Dalarna vård på rätt nivå, höja tryggheten hos patienter genom att öka tillgängligheten till vård.</a:t>
            </a:r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041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490" ma:contentTypeDescription="Skapa ett nytt dokument." ma:contentTypeScope="" ma:versionID="ef58228c7be2d541559494cb3f998a23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0d04727a2371b378ad5873fc4e369d55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TaxCatchAll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2:nf66689e3cec4bcc9e3f4977582c706c" minOccurs="0"/>
                <xsd:element ref="ns2:LD_OldPublicerings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6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7" nillable="true" ma:displayName="Godkänt datum" ma:internalName="LD_GodkantDatum" ma:readOnly="false">
      <xsd:simpleType>
        <xsd:restriction base="dms:DateTime"/>
      </xsd:simpleType>
    </xsd:element>
    <xsd:element name="LD_Diarienummer" ma:index="18" nillable="true" ma:displayName="Diarienummer" ma:internalName="LD_Diarienummer" ma:readOnly="false">
      <xsd:simpleType>
        <xsd:restriction base="dms:Text"/>
      </xsd:simpleType>
    </xsd:element>
    <xsd:element name="LD_Beslutsnummer" ma:index="19" nillable="true" ma:displayName="Beslutsnummer" ma:internalName="LD_Beslutsnummer" ma:readOnly="false">
      <xsd:simpleType>
        <xsd:restriction base="dms:Text"/>
      </xsd:simple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66689e3cec4bcc9e3f4977582c706c" ma:index="37" nillable="true" ma:taxonomy="true" ma:internalName="nf66689e3cec4bcc9e3f4977582c706c" ma:taxonomyFieldName="LD_Ledningssytem" ma:displayName="Ledningssy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Publiceringsstatus" ma:index="38" nillable="true" ma:displayName="Old Publiceringsstatus" ma:hidden="true" ma:internalName="LD_OldPubliceringsstatu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4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  <nf66689e3cec4bcc9e3f4977582c706c xmlns="2f901946-e264-40a9-b252-19c7dedd3add">
      <Terms xmlns="http://schemas.microsoft.com/office/infopath/2007/PartnerControls"/>
    </nf66689e3cec4bcc9e3f4977582c706c>
  </documentManagement>
</p:properties>
</file>

<file path=customXml/itemProps1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2B040FD-613A-4548-A24A-49F554B7B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6FB3ADD-DCDF-4A07-9C45-CA476A0449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6056b2c-9b66-4941-ba4f-b114eec7ed26"/>
    <ds:schemaRef ds:uri="http://purl.org/dc/elements/1.1/"/>
    <ds:schemaRef ds:uri="http://schemas.microsoft.com/office/2006/metadata/properties"/>
    <ds:schemaRef ds:uri="2f901946-e264-40a9-b252-19c7dedd3a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641</Words>
  <Application>Microsoft Office PowerPoint</Application>
  <PresentationFormat>Bredbild</PresentationFormat>
  <Paragraphs>127</Paragraphs>
  <Slides>15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VCdag</vt:lpstr>
      <vt:lpstr> God och Nära Vård</vt:lpstr>
      <vt:lpstr>Innehåll</vt:lpstr>
      <vt:lpstr>Aktiviteter just  nu</vt:lpstr>
      <vt:lpstr>Forts. Aktiviteter just nu</vt:lpstr>
      <vt:lpstr>Forts. Aktiviteter just nu</vt:lpstr>
      <vt:lpstr>PowerPoint-presentation</vt:lpstr>
      <vt:lpstr>Pilotprojekt digital anamnesupptagning på fem vård- centraler (Gagnef, Säter, Orsa/Älvdalen, Tisken, Britsarvet) </vt:lpstr>
      <vt:lpstr>PowerPoint-presentation</vt:lpstr>
      <vt:lpstr>Mål Mobil Sjukvård</vt:lpstr>
      <vt:lpstr> Samarbete med kommunerna</vt:lpstr>
      <vt:lpstr>PowerPoint-presentation</vt:lpstr>
      <vt:lpstr>Utmaningar</vt:lpstr>
      <vt:lpstr>För att klara omställningen</vt:lpstr>
      <vt:lpstr>PowerPoint-presentation</vt:lpstr>
      <vt:lpstr>Hur gå vidare för ett strategidokument i Dalarna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Liljeberg Hans /Central förvaltning Hälso- och sjukvårdsenhet /Falun</cp:lastModifiedBy>
  <cp:revision>75</cp:revision>
  <dcterms:created xsi:type="dcterms:W3CDTF">2016-11-14T14:16:14Z</dcterms:created>
  <dcterms:modified xsi:type="dcterms:W3CDTF">2019-09-06T13:38:42Z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