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1" r:id="rId2"/>
    <p:sldMasterId id="2147483683" r:id="rId3"/>
  </p:sldMasterIdLst>
  <p:notesMasterIdLst>
    <p:notesMasterId r:id="rId97"/>
  </p:notesMasterIdLst>
  <p:handoutMasterIdLst>
    <p:handoutMasterId r:id="rId98"/>
  </p:handoutMasterIdLst>
  <p:sldIdLst>
    <p:sldId id="338" r:id="rId4"/>
    <p:sldId id="434" r:id="rId5"/>
    <p:sldId id="435" r:id="rId6"/>
    <p:sldId id="436" r:id="rId7"/>
    <p:sldId id="437" r:id="rId8"/>
    <p:sldId id="438" r:id="rId9"/>
    <p:sldId id="439" r:id="rId10"/>
    <p:sldId id="440" r:id="rId11"/>
    <p:sldId id="441" r:id="rId12"/>
    <p:sldId id="442" r:id="rId13"/>
    <p:sldId id="433" r:id="rId14"/>
    <p:sldId id="443" r:id="rId15"/>
    <p:sldId id="444" r:id="rId16"/>
    <p:sldId id="420" r:id="rId17"/>
    <p:sldId id="341" r:id="rId18"/>
    <p:sldId id="342" r:id="rId19"/>
    <p:sldId id="343" r:id="rId20"/>
    <p:sldId id="445" r:id="rId21"/>
    <p:sldId id="421" r:id="rId22"/>
    <p:sldId id="347" r:id="rId23"/>
    <p:sldId id="446" r:id="rId24"/>
    <p:sldId id="447" r:id="rId25"/>
    <p:sldId id="430" r:id="rId26"/>
    <p:sldId id="354" r:id="rId27"/>
    <p:sldId id="448" r:id="rId28"/>
    <p:sldId id="449" r:id="rId29"/>
    <p:sldId id="423" r:id="rId30"/>
    <p:sldId id="344" r:id="rId31"/>
    <p:sldId id="474" r:id="rId32"/>
    <p:sldId id="450" r:id="rId33"/>
    <p:sldId id="451" r:id="rId34"/>
    <p:sldId id="422" r:id="rId35"/>
    <p:sldId id="345" r:id="rId36"/>
    <p:sldId id="346" r:id="rId37"/>
    <p:sldId id="349" r:id="rId38"/>
    <p:sldId id="348" r:id="rId39"/>
    <p:sldId id="452" r:id="rId40"/>
    <p:sldId id="431" r:id="rId41"/>
    <p:sldId id="350" r:id="rId42"/>
    <p:sldId id="453" r:id="rId43"/>
    <p:sldId id="454" r:id="rId44"/>
    <p:sldId id="432" r:id="rId45"/>
    <p:sldId id="353" r:id="rId46"/>
    <p:sldId id="455" r:id="rId47"/>
    <p:sldId id="456" r:id="rId48"/>
    <p:sldId id="457" r:id="rId49"/>
    <p:sldId id="458" r:id="rId50"/>
    <p:sldId id="363" r:id="rId51"/>
    <p:sldId id="355" r:id="rId52"/>
    <p:sldId id="459" r:id="rId53"/>
    <p:sldId id="364" r:id="rId54"/>
    <p:sldId id="356" r:id="rId55"/>
    <p:sldId id="351" r:id="rId56"/>
    <p:sldId id="352" r:id="rId57"/>
    <p:sldId id="460" r:id="rId58"/>
    <p:sldId id="366" r:id="rId59"/>
    <p:sldId id="357" r:id="rId60"/>
    <p:sldId id="358" r:id="rId61"/>
    <p:sldId id="478" r:id="rId62"/>
    <p:sldId id="461" r:id="rId63"/>
    <p:sldId id="370" r:id="rId64"/>
    <p:sldId id="359" r:id="rId65"/>
    <p:sldId id="371" r:id="rId66"/>
    <p:sldId id="372" r:id="rId67"/>
    <p:sldId id="462" r:id="rId68"/>
    <p:sldId id="424" r:id="rId69"/>
    <p:sldId id="373" r:id="rId70"/>
    <p:sldId id="360" r:id="rId71"/>
    <p:sldId id="463" r:id="rId72"/>
    <p:sldId id="428" r:id="rId73"/>
    <p:sldId id="425" r:id="rId74"/>
    <p:sldId id="426" r:id="rId75"/>
    <p:sldId id="464" r:id="rId76"/>
    <p:sldId id="374" r:id="rId77"/>
    <p:sldId id="320" r:id="rId78"/>
    <p:sldId id="390" r:id="rId79"/>
    <p:sldId id="391" r:id="rId80"/>
    <p:sldId id="465" r:id="rId81"/>
    <p:sldId id="466" r:id="rId82"/>
    <p:sldId id="375" r:id="rId83"/>
    <p:sldId id="376" r:id="rId84"/>
    <p:sldId id="392" r:id="rId85"/>
    <p:sldId id="467" r:id="rId86"/>
    <p:sldId id="379" r:id="rId87"/>
    <p:sldId id="393" r:id="rId88"/>
    <p:sldId id="468" r:id="rId89"/>
    <p:sldId id="380" r:id="rId90"/>
    <p:sldId id="394" r:id="rId91"/>
    <p:sldId id="469" r:id="rId92"/>
    <p:sldId id="470" r:id="rId93"/>
    <p:sldId id="477" r:id="rId94"/>
    <p:sldId id="476" r:id="rId95"/>
    <p:sldId id="475" r:id="rId9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060"/>
    <a:srgbClr val="93CEC1"/>
    <a:srgbClr val="54B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79450" autoAdjust="0"/>
  </p:normalViewPr>
  <p:slideViewPr>
    <p:cSldViewPr snapToGrid="0">
      <p:cViewPr varScale="1">
        <p:scale>
          <a:sx n="91" d="100"/>
          <a:sy n="91" d="100"/>
        </p:scale>
        <p:origin x="1236" y="114"/>
      </p:cViewPr>
      <p:guideLst>
        <p:guide orient="horz" pos="709"/>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06"/>
    </p:cViewPr>
  </p:sorterViewPr>
  <p:notesViewPr>
    <p:cSldViewPr snapToGrid="0" showGuides="1">
      <p:cViewPr varScale="1">
        <p:scale>
          <a:sx n="159" d="100"/>
          <a:sy n="159" d="100"/>
        </p:scale>
        <p:origin x="5328"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abjon\AppData\Local\Microsoft\Windows\INetCache\Content.Outlook\BA83X98J\ViV%203%20sammanst&#228;lln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bild.ltdalarna.se/Analys/Prim&#228;rv&#229;rdsindikatorer.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[ViV 3 sammanställning.xlsx]VIV 3 Primärvård!VIV 3</c:name>
    <c:fmtId val="4"/>
  </c:pivotSource>
  <c:chart>
    <c:autoTitleDeleted val="1"/>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s>
    <c:plotArea>
      <c:layout/>
      <c:lineChart>
        <c:grouping val="standard"/>
        <c:varyColors val="0"/>
        <c:ser>
          <c:idx val="0"/>
          <c:order val="0"/>
          <c:tx>
            <c:strRef>
              <c:f>'VIV 3 Primärvård'!$E$12</c:f>
              <c:strCache>
                <c:ptCount val="1"/>
                <c:pt idx="0">
                  <c:v>Summa</c:v>
                </c:pt>
              </c:strCache>
            </c:strRef>
          </c:tx>
          <c:spPr>
            <a:ln w="28575" cap="rnd">
              <a:solidFill>
                <a:schemeClr val="accent1"/>
              </a:solidFill>
              <a:round/>
            </a:ln>
            <a:effectLst/>
          </c:spPr>
          <c:marker>
            <c:symbol val="none"/>
          </c:marker>
          <c:cat>
            <c:multiLvlStrRef>
              <c:f>'VIV 3 Primärvård'!$D$13:$D$91</c:f>
              <c:multiLvlStrCache>
                <c:ptCount val="72"/>
                <c:lvl>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pt idx="12">
                    <c:v>Januari</c:v>
                  </c:pt>
                  <c:pt idx="13">
                    <c:v>Februari</c:v>
                  </c:pt>
                  <c:pt idx="14">
                    <c:v>Mars</c:v>
                  </c:pt>
                  <c:pt idx="15">
                    <c:v>April</c:v>
                  </c:pt>
                  <c:pt idx="16">
                    <c:v>Maj</c:v>
                  </c:pt>
                  <c:pt idx="17">
                    <c:v>Juni</c:v>
                  </c:pt>
                  <c:pt idx="18">
                    <c:v>Juli</c:v>
                  </c:pt>
                  <c:pt idx="19">
                    <c:v>Augusti</c:v>
                  </c:pt>
                  <c:pt idx="20">
                    <c:v>September</c:v>
                  </c:pt>
                  <c:pt idx="21">
                    <c:v>Oktober</c:v>
                  </c:pt>
                  <c:pt idx="22">
                    <c:v>November</c:v>
                  </c:pt>
                  <c:pt idx="23">
                    <c:v>December</c:v>
                  </c:pt>
                  <c:pt idx="24">
                    <c:v>Januari</c:v>
                  </c:pt>
                  <c:pt idx="25">
                    <c:v>Februari</c:v>
                  </c:pt>
                  <c:pt idx="26">
                    <c:v>Mars</c:v>
                  </c:pt>
                  <c:pt idx="27">
                    <c:v>April</c:v>
                  </c:pt>
                  <c:pt idx="28">
                    <c:v>Maj</c:v>
                  </c:pt>
                  <c:pt idx="29">
                    <c:v>Juni</c:v>
                  </c:pt>
                  <c:pt idx="30">
                    <c:v>Juli</c:v>
                  </c:pt>
                  <c:pt idx="31">
                    <c:v>Augusti</c:v>
                  </c:pt>
                  <c:pt idx="32">
                    <c:v>September</c:v>
                  </c:pt>
                  <c:pt idx="33">
                    <c:v>Oktober</c:v>
                  </c:pt>
                  <c:pt idx="34">
                    <c:v>November</c:v>
                  </c:pt>
                  <c:pt idx="35">
                    <c:v>December</c:v>
                  </c:pt>
                  <c:pt idx="36">
                    <c:v>Januari</c:v>
                  </c:pt>
                  <c:pt idx="37">
                    <c:v>Februari</c:v>
                  </c:pt>
                  <c:pt idx="38">
                    <c:v>Mars</c:v>
                  </c:pt>
                  <c:pt idx="39">
                    <c:v>April</c:v>
                  </c:pt>
                  <c:pt idx="40">
                    <c:v>Maj</c:v>
                  </c:pt>
                  <c:pt idx="41">
                    <c:v>Juni</c:v>
                  </c:pt>
                  <c:pt idx="42">
                    <c:v>Juli</c:v>
                  </c:pt>
                  <c:pt idx="43">
                    <c:v>Augusti</c:v>
                  </c:pt>
                  <c:pt idx="44">
                    <c:v>September</c:v>
                  </c:pt>
                  <c:pt idx="45">
                    <c:v>Oktober</c:v>
                  </c:pt>
                  <c:pt idx="46">
                    <c:v>November</c:v>
                  </c:pt>
                  <c:pt idx="47">
                    <c:v>December</c:v>
                  </c:pt>
                  <c:pt idx="48">
                    <c:v>Januari</c:v>
                  </c:pt>
                  <c:pt idx="49">
                    <c:v>Februari</c:v>
                  </c:pt>
                  <c:pt idx="50">
                    <c:v>Mars</c:v>
                  </c:pt>
                  <c:pt idx="51">
                    <c:v>April</c:v>
                  </c:pt>
                  <c:pt idx="52">
                    <c:v>Maj</c:v>
                  </c:pt>
                  <c:pt idx="53">
                    <c:v>Juni</c:v>
                  </c:pt>
                  <c:pt idx="54">
                    <c:v>Juli</c:v>
                  </c:pt>
                  <c:pt idx="55">
                    <c:v>Augusti</c:v>
                  </c:pt>
                  <c:pt idx="56">
                    <c:v>September</c:v>
                  </c:pt>
                  <c:pt idx="57">
                    <c:v>Oktober</c:v>
                  </c:pt>
                  <c:pt idx="58">
                    <c:v>November</c:v>
                  </c:pt>
                  <c:pt idx="59">
                    <c:v>December</c:v>
                  </c:pt>
                  <c:pt idx="60">
                    <c:v>Januari</c:v>
                  </c:pt>
                  <c:pt idx="61">
                    <c:v>Februari</c:v>
                  </c:pt>
                  <c:pt idx="62">
                    <c:v>Mars</c:v>
                  </c:pt>
                  <c:pt idx="63">
                    <c:v>April</c:v>
                  </c:pt>
                  <c:pt idx="64">
                    <c:v>Maj</c:v>
                  </c:pt>
                  <c:pt idx="65">
                    <c:v>Juni</c:v>
                  </c:pt>
                  <c:pt idx="66">
                    <c:v>Juli</c:v>
                  </c:pt>
                  <c:pt idx="67">
                    <c:v>Augusti</c:v>
                  </c:pt>
                  <c:pt idx="68">
                    <c:v>September</c:v>
                  </c:pt>
                  <c:pt idx="69">
                    <c:v>Oktober</c:v>
                  </c:pt>
                  <c:pt idx="70">
                    <c:v>November</c:v>
                  </c:pt>
                  <c:pt idx="71">
                    <c:v>December</c:v>
                  </c:pt>
                </c:lvl>
                <c:lvl>
                  <c:pt idx="0">
                    <c:v>2018</c:v>
                  </c:pt>
                  <c:pt idx="12">
                    <c:v>2019</c:v>
                  </c:pt>
                  <c:pt idx="24">
                    <c:v>2020</c:v>
                  </c:pt>
                  <c:pt idx="36">
                    <c:v>2021</c:v>
                  </c:pt>
                  <c:pt idx="48">
                    <c:v>2022</c:v>
                  </c:pt>
                  <c:pt idx="60">
                    <c:v>2023</c:v>
                  </c:pt>
                </c:lvl>
              </c:multiLvlStrCache>
            </c:multiLvlStrRef>
          </c:cat>
          <c:val>
            <c:numRef>
              <c:f>'VIV 3 Primärvård'!$E$13:$E$91</c:f>
              <c:numCache>
                <c:formatCode>0%</c:formatCode>
                <c:ptCount val="72"/>
                <c:pt idx="0">
                  <c:v>0.76104842501175363</c:v>
                </c:pt>
                <c:pt idx="1">
                  <c:v>0.76922027423425887</c:v>
                </c:pt>
                <c:pt idx="2">
                  <c:v>0.77146894469779692</c:v>
                </c:pt>
                <c:pt idx="3">
                  <c:v>0.77087277237417584</c:v>
                </c:pt>
                <c:pt idx="4">
                  <c:v>0.75812158250241235</c:v>
                </c:pt>
                <c:pt idx="5">
                  <c:v>0.76161716640613897</c:v>
                </c:pt>
                <c:pt idx="6">
                  <c:v>0.79865464994775337</c:v>
                </c:pt>
                <c:pt idx="7">
                  <c:v>0.78535638231241389</c:v>
                </c:pt>
                <c:pt idx="8">
                  <c:v>0.77574906367041196</c:v>
                </c:pt>
                <c:pt idx="9">
                  <c:v>0.76783283016634107</c:v>
                </c:pt>
                <c:pt idx="10">
                  <c:v>0.76944065484311053</c:v>
                </c:pt>
                <c:pt idx="11">
                  <c:v>0.78765359429033921</c:v>
                </c:pt>
                <c:pt idx="12">
                  <c:v>0.83034136889496779</c:v>
                </c:pt>
                <c:pt idx="13">
                  <c:v>0.87840923506279334</c:v>
                </c:pt>
                <c:pt idx="14">
                  <c:v>0.88878533706119911</c:v>
                </c:pt>
                <c:pt idx="15">
                  <c:v>0.88195934856710012</c:v>
                </c:pt>
                <c:pt idx="16">
                  <c:v>0.87690425206485167</c:v>
                </c:pt>
                <c:pt idx="17">
                  <c:v>0.88573588017039984</c:v>
                </c:pt>
                <c:pt idx="18">
                  <c:v>0.90202537823328455</c:v>
                </c:pt>
                <c:pt idx="19">
                  <c:v>0.89693183905934226</c:v>
                </c:pt>
                <c:pt idx="20">
                  <c:v>0.87804259634888437</c:v>
                </c:pt>
                <c:pt idx="21">
                  <c:v>0.87002807674309779</c:v>
                </c:pt>
                <c:pt idx="22">
                  <c:v>0.87432313310666165</c:v>
                </c:pt>
                <c:pt idx="23">
                  <c:v>0.89476240027748877</c:v>
                </c:pt>
                <c:pt idx="24">
                  <c:v>0.88439237960004735</c:v>
                </c:pt>
                <c:pt idx="25">
                  <c:v>0.88282265552460537</c:v>
                </c:pt>
                <c:pt idx="26">
                  <c:v>0.89930098968786765</c:v>
                </c:pt>
                <c:pt idx="27">
                  <c:v>0.95400565504241286</c:v>
                </c:pt>
                <c:pt idx="28">
                  <c:v>0.92790213430504942</c:v>
                </c:pt>
                <c:pt idx="29">
                  <c:v>0.90392680137247428</c:v>
                </c:pt>
                <c:pt idx="30">
                  <c:v>0.9141564030271554</c:v>
                </c:pt>
                <c:pt idx="31">
                  <c:v>0.88751831007632409</c:v>
                </c:pt>
                <c:pt idx="32">
                  <c:v>0.87812638745005178</c:v>
                </c:pt>
                <c:pt idx="33">
                  <c:v>0.87129304549189512</c:v>
                </c:pt>
                <c:pt idx="34">
                  <c:v>0.88067689885871703</c:v>
                </c:pt>
                <c:pt idx="35">
                  <c:v>0.91560592850915434</c:v>
                </c:pt>
                <c:pt idx="36">
                  <c:v>0.91120740929560706</c:v>
                </c:pt>
                <c:pt idx="37">
                  <c:v>0.89725912224651083</c:v>
                </c:pt>
                <c:pt idx="38">
                  <c:v>0.87959169502117907</c:v>
                </c:pt>
                <c:pt idx="39">
                  <c:v>0.89015782377666741</c:v>
                </c:pt>
                <c:pt idx="40">
                  <c:v>0.8794016827672172</c:v>
                </c:pt>
                <c:pt idx="41">
                  <c:v>0.86629746835443033</c:v>
                </c:pt>
                <c:pt idx="42">
                  <c:v>0.90302390468290472</c:v>
                </c:pt>
                <c:pt idx="43">
                  <c:v>0.90297044084537725</c:v>
                </c:pt>
                <c:pt idx="44">
                  <c:v>0.89961944424499174</c:v>
                </c:pt>
                <c:pt idx="45">
                  <c:v>0.89078890645207642</c:v>
                </c:pt>
                <c:pt idx="46">
                  <c:v>0.89487870619946097</c:v>
                </c:pt>
                <c:pt idx="47">
                  <c:v>0.90668799512492382</c:v>
                </c:pt>
                <c:pt idx="48">
                  <c:v>0.90796758404878442</c:v>
                </c:pt>
                <c:pt idx="49">
                  <c:v>0.90340678103910887</c:v>
                </c:pt>
                <c:pt idx="50">
                  <c:v>0.89537576310434353</c:v>
                </c:pt>
                <c:pt idx="51">
                  <c:v>0.88974456728936335</c:v>
                </c:pt>
                <c:pt idx="52">
                  <c:v>0.86446596824141797</c:v>
                </c:pt>
                <c:pt idx="53">
                  <c:v>0.85915888506634841</c:v>
                </c:pt>
                <c:pt idx="54">
                  <c:v>0.91009050789139057</c:v>
                </c:pt>
                <c:pt idx="55">
                  <c:v>0.88187254838917106</c:v>
                </c:pt>
                <c:pt idx="56">
                  <c:v>0.88476442994085258</c:v>
                </c:pt>
                <c:pt idx="57">
                  <c:v>0.87429877415333468</c:v>
                </c:pt>
                <c:pt idx="58">
                  <c:v>0.87739489540315485</c:v>
                </c:pt>
                <c:pt idx="59">
                  <c:v>0.89808223158506462</c:v>
                </c:pt>
                <c:pt idx="60">
                  <c:v>0.88626496513616626</c:v>
                </c:pt>
                <c:pt idx="61">
                  <c:v>0.88763726532058096</c:v>
                </c:pt>
                <c:pt idx="62">
                  <c:v>0.8906034374607954</c:v>
                </c:pt>
                <c:pt idx="63">
                  <c:v>0.89130938586326769</c:v>
                </c:pt>
                <c:pt idx="64">
                  <c:v>0.87713447171824976</c:v>
                </c:pt>
                <c:pt idx="65">
                  <c:v>0.89348302300109528</c:v>
                </c:pt>
                <c:pt idx="66">
                  <c:v>0.91762905245582305</c:v>
                </c:pt>
                <c:pt idx="67">
                  <c:v>0.89473354624585133</c:v>
                </c:pt>
                <c:pt idx="68">
                  <c:v>0.89346388276488131</c:v>
                </c:pt>
                <c:pt idx="69">
                  <c:v>0.89464442493415275</c:v>
                </c:pt>
                <c:pt idx="70">
                  <c:v>0.89750100227181606</c:v>
                </c:pt>
                <c:pt idx="71">
                  <c:v>0.91347670250896063</c:v>
                </c:pt>
              </c:numCache>
            </c:numRef>
          </c:val>
          <c:smooth val="0"/>
          <c:extLst>
            <c:ext xmlns:c16="http://schemas.microsoft.com/office/drawing/2014/chart" uri="{C3380CC4-5D6E-409C-BE32-E72D297353CC}">
              <c16:uniqueId val="{00000000-1277-4FE7-91D3-5B10A8A60429}"/>
            </c:ext>
          </c:extLst>
        </c:ser>
        <c:dLbls>
          <c:showLegendKey val="0"/>
          <c:showVal val="0"/>
          <c:showCatName val="0"/>
          <c:showSerName val="0"/>
          <c:showPercent val="0"/>
          <c:showBubbleSize val="0"/>
        </c:dLbls>
        <c:smooth val="0"/>
        <c:axId val="958276416"/>
        <c:axId val="958272808"/>
      </c:lineChart>
      <c:catAx>
        <c:axId val="95827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58272808"/>
        <c:crosses val="autoZero"/>
        <c:auto val="1"/>
        <c:lblAlgn val="ctr"/>
        <c:lblOffset val="100"/>
        <c:noMultiLvlLbl val="0"/>
      </c:catAx>
      <c:valAx>
        <c:axId val="958272808"/>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5827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[Primärvårdsindikatorer.xlsx]Primärvårdsindikatorer!Pivottabell1</c:name>
    <c:fmtId val="7"/>
  </c:pivotSource>
  <c:chart>
    <c:autoTitleDeleted val="1"/>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s>
    <c:plotArea>
      <c:layout/>
      <c:lineChart>
        <c:grouping val="standard"/>
        <c:varyColors val="0"/>
        <c:ser>
          <c:idx val="0"/>
          <c:order val="0"/>
          <c:tx>
            <c:strRef>
              <c:f>Primärvårdsindikatorer!$E$11:$E$12</c:f>
              <c:strCache>
                <c:ptCount val="1"/>
                <c:pt idx="0">
                  <c:v>Summa</c:v>
                </c:pt>
              </c:strCache>
            </c:strRef>
          </c:tx>
          <c:spPr>
            <a:ln w="28575" cap="rnd">
              <a:solidFill>
                <a:schemeClr val="accent1"/>
              </a:solidFill>
              <a:round/>
            </a:ln>
            <a:effectLst/>
          </c:spPr>
          <c:marker>
            <c:symbol val="none"/>
          </c:marker>
          <c:cat>
            <c:strRef>
              <c:f>Primärvårdsindikatorer!$D$13:$D$39</c:f>
              <c:strCache>
                <c:ptCount val="26"/>
                <c:pt idx="0">
                  <c:v>2022-03</c:v>
                </c:pt>
                <c:pt idx="1">
                  <c:v>2022-04</c:v>
                </c:pt>
                <c:pt idx="2">
                  <c:v>2022-05</c:v>
                </c:pt>
                <c:pt idx="3">
                  <c:v>2022-06</c:v>
                </c:pt>
                <c:pt idx="4">
                  <c:v>2022-07</c:v>
                </c:pt>
                <c:pt idx="5">
                  <c:v>2022-08</c:v>
                </c:pt>
                <c:pt idx="6">
                  <c:v>2022-09</c:v>
                </c:pt>
                <c:pt idx="7">
                  <c:v>2022-10</c:v>
                </c:pt>
                <c:pt idx="8">
                  <c:v>2022-11</c:v>
                </c:pt>
                <c:pt idx="9">
                  <c:v>2022-12</c:v>
                </c:pt>
                <c:pt idx="10">
                  <c:v>2023-01</c:v>
                </c:pt>
                <c:pt idx="11">
                  <c:v>2023-02</c:v>
                </c:pt>
                <c:pt idx="12">
                  <c:v>2023-03</c:v>
                </c:pt>
                <c:pt idx="13">
                  <c:v>2023-04</c:v>
                </c:pt>
                <c:pt idx="14">
                  <c:v>2023-05</c:v>
                </c:pt>
                <c:pt idx="15">
                  <c:v>2023-06</c:v>
                </c:pt>
                <c:pt idx="16">
                  <c:v>2023-07</c:v>
                </c:pt>
                <c:pt idx="17">
                  <c:v>2023-08</c:v>
                </c:pt>
                <c:pt idx="18">
                  <c:v>2023-09</c:v>
                </c:pt>
                <c:pt idx="19">
                  <c:v>2023-10</c:v>
                </c:pt>
                <c:pt idx="20">
                  <c:v>2023-11</c:v>
                </c:pt>
                <c:pt idx="21">
                  <c:v>2023-12</c:v>
                </c:pt>
                <c:pt idx="22">
                  <c:v>2024-01</c:v>
                </c:pt>
                <c:pt idx="23">
                  <c:v>2024-02</c:v>
                </c:pt>
                <c:pt idx="24">
                  <c:v>2024-03</c:v>
                </c:pt>
                <c:pt idx="25">
                  <c:v>2024-04</c:v>
                </c:pt>
              </c:strCache>
            </c:strRef>
          </c:cat>
          <c:val>
            <c:numRef>
              <c:f>Primärvårdsindikatorer!$E$13:$E$39</c:f>
              <c:numCache>
                <c:formatCode>0.00</c:formatCode>
                <c:ptCount val="26"/>
                <c:pt idx="0">
                  <c:v>0.29144321223892961</c:v>
                </c:pt>
                <c:pt idx="1">
                  <c:v>0.29234631680859285</c:v>
                </c:pt>
                <c:pt idx="2">
                  <c:v>0.29266891131728517</c:v>
                </c:pt>
                <c:pt idx="3">
                  <c:v>0.29266177516538905</c:v>
                </c:pt>
                <c:pt idx="4">
                  <c:v>0.28604280162793644</c:v>
                </c:pt>
                <c:pt idx="5">
                  <c:v>0.28323412552274568</c:v>
                </c:pt>
                <c:pt idx="6">
                  <c:v>0.2802144258209589</c:v>
                </c:pt>
                <c:pt idx="7">
                  <c:v>0.27621634921191146</c:v>
                </c:pt>
                <c:pt idx="8">
                  <c:v>0.27742615965275363</c:v>
                </c:pt>
                <c:pt idx="9">
                  <c:v>0.27982009287829596</c:v>
                </c:pt>
                <c:pt idx="10">
                  <c:v>0.28559333890873018</c:v>
                </c:pt>
                <c:pt idx="11">
                  <c:v>0.28907567356624841</c:v>
                </c:pt>
                <c:pt idx="12">
                  <c:v>0.29195017319175215</c:v>
                </c:pt>
                <c:pt idx="13">
                  <c:v>0.293665550511861</c:v>
                </c:pt>
                <c:pt idx="14">
                  <c:v>0.29622803079880194</c:v>
                </c:pt>
                <c:pt idx="15">
                  <c:v>0.2984561916278502</c:v>
                </c:pt>
                <c:pt idx="16">
                  <c:v>0.29523922804905439</c:v>
                </c:pt>
                <c:pt idx="17">
                  <c:v>0.29557113147103709</c:v>
                </c:pt>
                <c:pt idx="18">
                  <c:v>0.29688927433926177</c:v>
                </c:pt>
                <c:pt idx="19">
                  <c:v>0.29728493343651474</c:v>
                </c:pt>
                <c:pt idx="20">
                  <c:v>0.30332206164354658</c:v>
                </c:pt>
                <c:pt idx="21">
                  <c:v>0.30783075658339504</c:v>
                </c:pt>
                <c:pt idx="22">
                  <c:v>0.31351822521162714</c:v>
                </c:pt>
                <c:pt idx="23">
                  <c:v>0.31642566811680856</c:v>
                </c:pt>
                <c:pt idx="24">
                  <c:v>0.31645779513531613</c:v>
                </c:pt>
                <c:pt idx="25">
                  <c:v>0.3181629365799748</c:v>
                </c:pt>
              </c:numCache>
            </c:numRef>
          </c:val>
          <c:smooth val="0"/>
          <c:extLst>
            <c:ext xmlns:c16="http://schemas.microsoft.com/office/drawing/2014/chart" uri="{C3380CC4-5D6E-409C-BE32-E72D297353CC}">
              <c16:uniqueId val="{00000000-4A44-4592-A923-4301DC08A3C6}"/>
            </c:ext>
          </c:extLst>
        </c:ser>
        <c:dLbls>
          <c:showLegendKey val="0"/>
          <c:showVal val="0"/>
          <c:showCatName val="0"/>
          <c:showSerName val="0"/>
          <c:showPercent val="0"/>
          <c:showBubbleSize val="0"/>
        </c:dLbls>
        <c:smooth val="0"/>
        <c:axId val="1911223456"/>
        <c:axId val="1911224112"/>
      </c:lineChart>
      <c:catAx>
        <c:axId val="191122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911224112"/>
        <c:crosses val="autoZero"/>
        <c:auto val="1"/>
        <c:lblAlgn val="ctr"/>
        <c:lblOffset val="100"/>
        <c:noMultiLvlLbl val="0"/>
      </c:catAx>
      <c:valAx>
        <c:axId val="19112241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911223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C4A198C-3BD6-C55F-78E7-A2363256E9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03BBDE5E-A88B-1889-7D7C-44CE71E0AD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A416DD-46BF-814C-818B-BDC2E20BCEA3}" type="datetimeFigureOut">
              <a:rPr lang="sv-SE" smtClean="0"/>
              <a:t>2024-09-20</a:t>
            </a:fld>
            <a:endParaRPr lang="sv-SE"/>
          </a:p>
        </p:txBody>
      </p:sp>
      <p:sp>
        <p:nvSpPr>
          <p:cNvPr id="4" name="Platshållare för sidfot 3">
            <a:extLst>
              <a:ext uri="{FF2B5EF4-FFF2-40B4-BE49-F238E27FC236}">
                <a16:creationId xmlns:a16="http://schemas.microsoft.com/office/drawing/2014/main" id="{D013DA2E-9201-1FC3-AC56-862A6CEFE9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A47630C-53A2-8DEB-DFDE-4AD77D838C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9431CB-72D4-3249-B2C6-C6A7D361B8FF}" type="slidenum">
              <a:rPr lang="sv-SE" smtClean="0"/>
              <a:t>‹#›</a:t>
            </a:fld>
            <a:endParaRPr lang="sv-SE"/>
          </a:p>
        </p:txBody>
      </p:sp>
    </p:spTree>
    <p:extLst>
      <p:ext uri="{BB962C8B-B14F-4D97-AF65-F5344CB8AC3E}">
        <p14:creationId xmlns:p14="http://schemas.microsoft.com/office/powerpoint/2010/main" val="386925739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F86F9-A652-4D28-B456-8A8277C9861D}" type="datetimeFigureOut">
              <a:rPr lang="sv-SE" smtClean="0"/>
              <a:t>2024-09-20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44CBA-47F8-48BC-A462-062A0D60CEF0}" type="slidenum">
              <a:rPr lang="sv-SE" smtClean="0"/>
              <a:t>‹#›</a:t>
            </a:fld>
            <a:endParaRPr lang="sv-SE"/>
          </a:p>
        </p:txBody>
      </p:sp>
    </p:spTree>
    <p:extLst>
      <p:ext uri="{BB962C8B-B14F-4D97-AF65-F5344CB8AC3E}">
        <p14:creationId xmlns:p14="http://schemas.microsoft.com/office/powerpoint/2010/main" val="221959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dirty="0" smtClean="0"/>
              <a:t>Nyckeltal</a:t>
            </a:r>
            <a:r>
              <a:rPr lang="sv-SE" dirty="0" smtClean="0"/>
              <a:t> </a:t>
            </a:r>
            <a:br>
              <a:rPr lang="sv-SE" dirty="0" smtClean="0"/>
            </a:br>
            <a:r>
              <a:rPr lang="sv-SE" dirty="0" smtClean="0"/>
              <a:t>En uppföljning av omställningen till God och nära vård i Dalarna genom nyckeltal är nödvändig. Detta för att veta att rätt saker görs vid rätt tillfälle och ger den effekt som önskas i både Region Dalarna och länets kommuner i relation till vad som sker i andra regioner och kommuner i landet. Nyckeltal på både lokal och regional nivå behöver analyseras så att de viktigaste avvikelserna identifieras, både positiva och negativa, och så att orsakerna till avvikelserna kan analyseras och slutsatser dras. </a:t>
            </a:r>
          </a:p>
          <a:p>
            <a:endParaRPr lang="sv-SE" dirty="0" smtClean="0"/>
          </a:p>
          <a:p>
            <a:r>
              <a:rPr lang="sv-SE" dirty="0" smtClean="0"/>
              <a:t>En utmaning är att dagens befintliga mått i form av nyckeltal som följs på nationell nivå och samlas in lokalt och regionalt är anpassade efter gårdagens vård och inte den vård som ska utvecklas i omställningen. Det pågår därför ett nationellt arbete och på Sveriges kommuner och regioner (SKR) med att ta fram nya kvalitetssäkrade mått som kan följa </a:t>
            </a:r>
            <a:r>
              <a:rPr lang="sv-SE" dirty="0" err="1" smtClean="0"/>
              <a:t>omställningsarbetet</a:t>
            </a:r>
            <a:r>
              <a:rPr lang="sv-SE" dirty="0" smtClean="0"/>
              <a:t> och bidra med jämförelser mellan län. Under varje delmål beskrivs därför nyckeltal som i nuläget används i uppföljningsarbetet.</a:t>
            </a:r>
          </a:p>
          <a:p>
            <a:endParaRPr lang="sv-SE" dirty="0" smtClean="0"/>
          </a:p>
          <a:p>
            <a:r>
              <a:rPr lang="sv-SE" dirty="0" smtClean="0"/>
              <a:t>För att belysa effekterna av omställningen hos olika grupper av kvinnor/flickor och män/pojkar samt personer av annan könsidentitet och för att främja jämställdhet och jämlikhet är analyser av könsuppdelad individbaserad statistik avgörande.</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378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Invånarna i Dalarna ska uppleva att det är lätt att nå rätt vårdinstans, att kontaktvägarna in i vården är tydliga och enkla. Invånarna ska, i sin vård, känna tillit, trygghet och delaktighet, utifrån sina egna förmågor och behov. Invånarna ska också vara medskapare, uppleva att de blir sedda och lyssnade på samt blir bemötta med respekt och tilltro.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57805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Invånarna i Dalarna ska uppleva att vården är sammanhållen och likvärdig oavsett kön, ålder och annan bakgrund och oavsett vårdbehov (både fysiskt och psykiskt). Vården är likvärdig och jämlik utifrån att personalen arbetar olika utifrån vem individen är. Det ska upplevas att Region Dalarna och länets kommuner samverkar och samordnar sitt arbete för att öka tillgängligheten och hitta den bästa helhetslösningen för varje individ.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9498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AD66133-AEBD-4B88-92F8-096DD0D06DE8}" type="slidenum">
              <a:rPr lang="sv-SE" smtClean="0"/>
              <a:t>27</a:t>
            </a:fld>
            <a:endParaRPr lang="sv-SE"/>
          </a:p>
        </p:txBody>
      </p:sp>
    </p:spTree>
    <p:extLst>
      <p:ext uri="{BB962C8B-B14F-4D97-AF65-F5344CB8AC3E}">
        <p14:creationId xmlns:p14="http://schemas.microsoft.com/office/powerpoint/2010/main" val="1414123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6E44CBA-47F8-48BC-A462-062A0D60CEF0}" type="slidenum">
              <a:rPr lang="sv-SE" smtClean="0"/>
              <a:t>28</a:t>
            </a:fld>
            <a:endParaRPr lang="sv-SE"/>
          </a:p>
        </p:txBody>
      </p:sp>
    </p:spTree>
    <p:extLst>
      <p:ext uri="{BB962C8B-B14F-4D97-AF65-F5344CB8AC3E}">
        <p14:creationId xmlns:p14="http://schemas.microsoft.com/office/powerpoint/2010/main" val="2822599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1" dirty="0"/>
          </a:p>
        </p:txBody>
      </p:sp>
      <p:sp>
        <p:nvSpPr>
          <p:cNvPr id="4" name="Platshållare för bildnummer 3"/>
          <p:cNvSpPr>
            <a:spLocks noGrp="1"/>
          </p:cNvSpPr>
          <p:nvPr>
            <p:ph type="sldNum" sz="quarter" idx="10"/>
          </p:nvPr>
        </p:nvSpPr>
        <p:spPr/>
        <p:txBody>
          <a:bodyPr/>
          <a:lstStyle/>
          <a:p>
            <a:fld id="{6AD66133-AEBD-4B88-92F8-096DD0D06DE8}" type="slidenum">
              <a:rPr lang="sv-SE" smtClean="0"/>
              <a:t>32</a:t>
            </a:fld>
            <a:endParaRPr lang="sv-SE"/>
          </a:p>
        </p:txBody>
      </p:sp>
    </p:spTree>
    <p:extLst>
      <p:ext uri="{BB962C8B-B14F-4D97-AF65-F5344CB8AC3E}">
        <p14:creationId xmlns:p14="http://schemas.microsoft.com/office/powerpoint/2010/main" val="290651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AD66133-AEBD-4B88-92F8-096DD0D06DE8}" type="slidenum">
              <a:rPr lang="sv-SE" smtClean="0"/>
              <a:t>38</a:t>
            </a:fld>
            <a:endParaRPr lang="sv-SE"/>
          </a:p>
        </p:txBody>
      </p:sp>
    </p:spTree>
    <p:extLst>
      <p:ext uri="{BB962C8B-B14F-4D97-AF65-F5344CB8AC3E}">
        <p14:creationId xmlns:p14="http://schemas.microsoft.com/office/powerpoint/2010/main" val="3465949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Invånarna i Dalarna ska uppleva att den goda och nära vården finns tillgänglig när och där individen behöver den och att den är personcentrerad. Invånarna ska uppleva att regionen och kommunerna samarbetar och samverkar för att ge vården på rätt nivå och med rätt stöd i förhållande till behov och närhet, med fysiska, mobila och/eller digitala lösningar som gagnar invånarna i hela länet.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014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6133-AEBD-4B88-92F8-096DD0D06DE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464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46</a:t>
            </a:fld>
            <a:endParaRPr lang="sv-SE"/>
          </a:p>
        </p:txBody>
      </p:sp>
    </p:spTree>
    <p:extLst>
      <p:ext uri="{BB962C8B-B14F-4D97-AF65-F5344CB8AC3E}">
        <p14:creationId xmlns:p14="http://schemas.microsoft.com/office/powerpoint/2010/main" val="2154716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Invånarna i Dalarna ska uppleva att den goda och nära vården finns tillgänglig när och där individen behöver den och att den är personcentrerad. Invånarna ska uppleva att regionen och kommunerna samarbetar och samverkar för att ge vården på rätt nivå och med rätt stöd i förhållande till behov och närhet, med fysiska, mobila och/eller digitala lösningar som gagnar invånarna i hela länet.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5729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945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64</a:t>
            </a:fld>
            <a:endParaRPr lang="sv-SE"/>
          </a:p>
        </p:txBody>
      </p:sp>
    </p:spTree>
    <p:extLst>
      <p:ext uri="{BB962C8B-B14F-4D97-AF65-F5344CB8AC3E}">
        <p14:creationId xmlns:p14="http://schemas.microsoft.com/office/powerpoint/2010/main" val="944761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1" dirty="0"/>
          </a:p>
        </p:txBody>
      </p:sp>
      <p:sp>
        <p:nvSpPr>
          <p:cNvPr id="4" name="Platshållare för bildnummer 3"/>
          <p:cNvSpPr>
            <a:spLocks noGrp="1"/>
          </p:cNvSpPr>
          <p:nvPr>
            <p:ph type="sldNum" sz="quarter" idx="10"/>
          </p:nvPr>
        </p:nvSpPr>
        <p:spPr/>
        <p:txBody>
          <a:bodyPr/>
          <a:lstStyle/>
          <a:p>
            <a:fld id="{6AD66133-AEBD-4B88-92F8-096DD0D06DE8}" type="slidenum">
              <a:rPr lang="sv-SE" smtClean="0"/>
              <a:t>76</a:t>
            </a:fld>
            <a:endParaRPr lang="sv-SE"/>
          </a:p>
        </p:txBody>
      </p:sp>
    </p:spTree>
    <p:extLst>
      <p:ext uri="{BB962C8B-B14F-4D97-AF65-F5344CB8AC3E}">
        <p14:creationId xmlns:p14="http://schemas.microsoft.com/office/powerpoint/2010/main" val="1284112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1" dirty="0"/>
          </a:p>
        </p:txBody>
      </p:sp>
      <p:sp>
        <p:nvSpPr>
          <p:cNvPr id="4" name="Platshållare för bildnummer 3"/>
          <p:cNvSpPr>
            <a:spLocks noGrp="1"/>
          </p:cNvSpPr>
          <p:nvPr>
            <p:ph type="sldNum" sz="quarter" idx="10"/>
          </p:nvPr>
        </p:nvSpPr>
        <p:spPr/>
        <p:txBody>
          <a:bodyPr/>
          <a:lstStyle/>
          <a:p>
            <a:fld id="{6AD66133-AEBD-4B88-92F8-096DD0D06DE8}" type="slidenum">
              <a:rPr lang="sv-SE" smtClean="0"/>
              <a:t>77</a:t>
            </a:fld>
            <a:endParaRPr lang="sv-SE"/>
          </a:p>
        </p:txBody>
      </p:sp>
    </p:spTree>
    <p:extLst>
      <p:ext uri="{BB962C8B-B14F-4D97-AF65-F5344CB8AC3E}">
        <p14:creationId xmlns:p14="http://schemas.microsoft.com/office/powerpoint/2010/main" val="1295738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Invånarna i Dalarna ska uppleva att alla verksamheter tillsammans och gemensamt, i länets kommuner och Region Dalarna, arbetar förebyggande och hälsofrämjande för att skapa en god hälsa hos alla invånare. Det är viktigt att hela människan blir sedd både fysiskt, psykiskt, socialt och kulturellt. Invånarna ska även uppleva att stöd ges till egenvårdsaktiviteter genom en samverkan med övriga civilsamhällets olika aktörer.</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28876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AD66133-AEBD-4B88-92F8-096DD0D06DE8}" type="slidenum">
              <a:rPr lang="sv-SE" smtClean="0"/>
              <a:t>80</a:t>
            </a:fld>
            <a:endParaRPr lang="sv-SE"/>
          </a:p>
        </p:txBody>
      </p:sp>
    </p:spTree>
    <p:extLst>
      <p:ext uri="{BB962C8B-B14F-4D97-AF65-F5344CB8AC3E}">
        <p14:creationId xmlns:p14="http://schemas.microsoft.com/office/powerpoint/2010/main" val="1355505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1" dirty="0"/>
          </a:p>
        </p:txBody>
      </p:sp>
      <p:sp>
        <p:nvSpPr>
          <p:cNvPr id="4" name="Platshållare för bildnummer 3"/>
          <p:cNvSpPr>
            <a:spLocks noGrp="1"/>
          </p:cNvSpPr>
          <p:nvPr>
            <p:ph type="sldNum" sz="quarter" idx="10"/>
          </p:nvPr>
        </p:nvSpPr>
        <p:spPr/>
        <p:txBody>
          <a:bodyPr/>
          <a:lstStyle/>
          <a:p>
            <a:fld id="{6AD66133-AEBD-4B88-92F8-096DD0D06DE8}" type="slidenum">
              <a:rPr lang="sv-SE" smtClean="0"/>
              <a:t>81</a:t>
            </a:fld>
            <a:endParaRPr lang="sv-SE"/>
          </a:p>
        </p:txBody>
      </p:sp>
    </p:spTree>
    <p:extLst>
      <p:ext uri="{BB962C8B-B14F-4D97-AF65-F5344CB8AC3E}">
        <p14:creationId xmlns:p14="http://schemas.microsoft.com/office/powerpoint/2010/main" val="891961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AD66133-AEBD-4B88-92F8-096DD0D06DE8}" type="slidenum">
              <a:rPr lang="sv-SE" smtClean="0"/>
              <a:t>82</a:t>
            </a:fld>
            <a:endParaRPr lang="sv-SE"/>
          </a:p>
        </p:txBody>
      </p:sp>
    </p:spTree>
    <p:extLst>
      <p:ext uri="{BB962C8B-B14F-4D97-AF65-F5344CB8AC3E}">
        <p14:creationId xmlns:p14="http://schemas.microsoft.com/office/powerpoint/2010/main" val="1222535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AD66133-AEBD-4B88-92F8-096DD0D06DE8}" type="slidenum">
              <a:rPr lang="sv-SE" smtClean="0"/>
              <a:t>84</a:t>
            </a:fld>
            <a:endParaRPr lang="sv-SE"/>
          </a:p>
        </p:txBody>
      </p:sp>
    </p:spTree>
    <p:extLst>
      <p:ext uri="{BB962C8B-B14F-4D97-AF65-F5344CB8AC3E}">
        <p14:creationId xmlns:p14="http://schemas.microsoft.com/office/powerpoint/2010/main" val="2872817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AD66133-AEBD-4B88-92F8-096DD0D06DE8}" type="slidenum">
              <a:rPr lang="sv-SE" smtClean="0"/>
              <a:t>85</a:t>
            </a:fld>
            <a:endParaRPr lang="sv-SE"/>
          </a:p>
        </p:txBody>
      </p:sp>
    </p:spTree>
    <p:extLst>
      <p:ext uri="{BB962C8B-B14F-4D97-AF65-F5344CB8AC3E}">
        <p14:creationId xmlns:p14="http://schemas.microsoft.com/office/powerpoint/2010/main" val="744263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AD66133-AEBD-4B88-92F8-096DD0D06DE8}" type="slidenum">
              <a:rPr lang="sv-SE" smtClean="0"/>
              <a:t>87</a:t>
            </a:fld>
            <a:endParaRPr lang="sv-SE"/>
          </a:p>
        </p:txBody>
      </p:sp>
    </p:spTree>
    <p:extLst>
      <p:ext uri="{BB962C8B-B14F-4D97-AF65-F5344CB8AC3E}">
        <p14:creationId xmlns:p14="http://schemas.microsoft.com/office/powerpoint/2010/main" val="26473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smtClean="0"/>
              <a:t>Liksom formatet för årsrapporteringen är även arbetet med nyckeltalen och infografiken ett pågående utvecklingsarbete! I 2024</a:t>
            </a:r>
            <a:r>
              <a:rPr lang="sv-SE" baseline="0" dirty="0" smtClean="0"/>
              <a:t> års infografik har några detaljer förbättrats för att förhoppningsvis göra verktyg än mer användarvänligt.</a:t>
            </a:r>
          </a:p>
          <a:p>
            <a:pPr marL="628650" lvl="1" indent="-171450">
              <a:buFont typeface="Arial" panose="020B0604020202020204" pitchFamily="34" charset="0"/>
              <a:buChar char="•"/>
            </a:pPr>
            <a:r>
              <a:rPr lang="sv-SE" baseline="0" dirty="0" smtClean="0"/>
              <a:t>Uppdateringen av infografiken har skett i fortsatt dialog med SKR. Det innebär att vissa nyckeltal fortfarande anges som ”under utveckling” då Dalarnas infografik till stor del följer det nationella perspektivet. </a:t>
            </a:r>
            <a:endParaRPr lang="sv-SE" dirty="0" smtClean="0"/>
          </a:p>
          <a:p>
            <a:endParaRPr lang="sv-SE" dirty="0" smtClean="0"/>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srgbClr val="000000"/>
                </a:solidFill>
                <a:effectLst/>
                <a:uLnTx/>
                <a:uFillTx/>
                <a:latin typeface="Arial"/>
                <a:ea typeface="+mn-ea"/>
                <a:cs typeface="+mn-cs"/>
              </a:rPr>
              <a:t>Färgsättningen</a:t>
            </a:r>
          </a:p>
          <a:p>
            <a:pPr marL="6858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smtClean="0">
                <a:ln>
                  <a:noFill/>
                </a:ln>
                <a:solidFill>
                  <a:srgbClr val="000000"/>
                </a:solidFill>
                <a:effectLst/>
                <a:uLnTx/>
                <a:uFillTx/>
                <a:latin typeface="Arial"/>
                <a:ea typeface="+mn-ea"/>
                <a:cs typeface="+mn-cs"/>
              </a:rPr>
              <a:t>Röd, gul och grön representerar </a:t>
            </a:r>
            <a:r>
              <a:rPr kumimoji="0" lang="sv-SE" sz="2200" b="1" i="0" u="none" strike="noStrike" kern="1200" cap="none" spc="0" normalizeH="0" baseline="0" noProof="0" dirty="0" smtClean="0">
                <a:ln>
                  <a:noFill/>
                </a:ln>
                <a:solidFill>
                  <a:srgbClr val="000000"/>
                </a:solidFill>
                <a:effectLst/>
                <a:uLnTx/>
                <a:uFillTx/>
                <a:latin typeface="Arial"/>
                <a:ea typeface="+mn-ea"/>
                <a:cs typeface="+mn-cs"/>
              </a:rPr>
              <a:t>tredjedelar</a:t>
            </a:r>
            <a:r>
              <a:rPr kumimoji="0" lang="sv-SE" sz="2200" b="0" i="0" u="none" strike="noStrike" kern="1200" cap="none" spc="0" normalizeH="0" baseline="0" noProof="0" dirty="0" smtClean="0">
                <a:ln>
                  <a:noFill/>
                </a:ln>
                <a:solidFill>
                  <a:srgbClr val="000000"/>
                </a:solidFill>
                <a:effectLst/>
                <a:uLnTx/>
                <a:uFillTx/>
                <a:latin typeface="Arial"/>
                <a:ea typeface="+mn-ea"/>
                <a:cs typeface="+mn-cs"/>
              </a:rPr>
              <a:t> av totalen</a:t>
            </a:r>
            <a:br>
              <a:rPr kumimoji="0" lang="sv-SE" sz="2200" b="0" i="0" u="none" strike="noStrike" kern="1200" cap="none" spc="0" normalizeH="0" baseline="0" noProof="0" dirty="0" smtClean="0">
                <a:ln>
                  <a:noFill/>
                </a:ln>
                <a:solidFill>
                  <a:srgbClr val="000000"/>
                </a:solidFill>
                <a:effectLst/>
                <a:uLnTx/>
                <a:uFillTx/>
                <a:latin typeface="Arial"/>
                <a:ea typeface="+mn-ea"/>
                <a:cs typeface="+mn-cs"/>
              </a:rPr>
            </a:br>
            <a:r>
              <a:rPr kumimoji="0" lang="sv-SE" sz="2200" b="0" i="0" u="none" strike="noStrike" kern="1200" cap="none" spc="0" normalizeH="0" baseline="0" noProof="0" dirty="0" smtClean="0">
                <a:ln>
                  <a:noFill/>
                </a:ln>
                <a:solidFill>
                  <a:srgbClr val="000000"/>
                </a:solidFill>
                <a:effectLst/>
                <a:uLnTx/>
                <a:uFillTx/>
                <a:latin typeface="Arial"/>
                <a:ea typeface="+mn-ea"/>
                <a:cs typeface="+mn-cs"/>
              </a:rPr>
              <a:t>För både kommun- och regionnyckeltal används så kallat ”</a:t>
            </a:r>
            <a:r>
              <a:rPr kumimoji="0" lang="sv-SE" sz="2200" b="1" i="0" u="none" strike="noStrike" kern="1200" cap="none" spc="0" normalizeH="0" baseline="0" noProof="0" dirty="0" smtClean="0">
                <a:ln>
                  <a:noFill/>
                </a:ln>
                <a:solidFill>
                  <a:srgbClr val="000000"/>
                </a:solidFill>
                <a:effectLst/>
                <a:uLnTx/>
                <a:uFillTx/>
                <a:latin typeface="Arial"/>
                <a:ea typeface="+mn-ea"/>
                <a:cs typeface="+mn-cs"/>
              </a:rPr>
              <a:t>ovägt medel” </a:t>
            </a:r>
            <a:r>
              <a:rPr kumimoji="0" lang="sv-SE" sz="2200" b="0" i="0" u="none" strike="noStrike" kern="1200" cap="none" spc="0" normalizeH="0" baseline="0" noProof="0" dirty="0" smtClean="0">
                <a:ln>
                  <a:noFill/>
                </a:ln>
                <a:solidFill>
                  <a:srgbClr val="000000"/>
                </a:solidFill>
                <a:effectLst/>
                <a:uLnTx/>
                <a:uFillTx/>
                <a:latin typeface="Arial"/>
                <a:ea typeface="+mn-ea"/>
                <a:cs typeface="+mn-cs"/>
              </a:rPr>
              <a:t>i </a:t>
            </a:r>
            <a:r>
              <a:rPr kumimoji="0" lang="sv-SE" sz="2200" b="0" i="0" u="none" strike="noStrike" kern="1200" cap="none" spc="0" normalizeH="0" baseline="0" noProof="0" dirty="0" err="1" smtClean="0">
                <a:ln>
                  <a:noFill/>
                </a:ln>
                <a:solidFill>
                  <a:srgbClr val="000000"/>
                </a:solidFill>
                <a:effectLst/>
                <a:uLnTx/>
                <a:uFillTx/>
                <a:latin typeface="Arial"/>
                <a:ea typeface="+mn-ea"/>
                <a:cs typeface="+mn-cs"/>
              </a:rPr>
              <a:t>Kolada</a:t>
            </a:r>
            <a:r>
              <a:rPr kumimoji="0" lang="sv-SE" sz="2200" b="0" i="0" u="none" strike="noStrike" kern="1200" cap="none" spc="0" normalizeH="0" baseline="0" noProof="0" dirty="0" smtClean="0">
                <a:ln>
                  <a:noFill/>
                </a:ln>
                <a:solidFill>
                  <a:srgbClr val="000000"/>
                </a:solidFill>
                <a:effectLst/>
                <a:uLnTx/>
                <a:uFillTx/>
                <a:latin typeface="Arial"/>
                <a:ea typeface="+mn-ea"/>
                <a:cs typeface="+mn-cs"/>
              </a:rPr>
              <a:t>-sökningarna. </a:t>
            </a:r>
            <a:br>
              <a:rPr kumimoji="0" lang="sv-SE" sz="2200" b="0" i="0" u="none" strike="noStrike" kern="1200" cap="none" spc="0" normalizeH="0" baseline="0" noProof="0" dirty="0" smtClean="0">
                <a:ln>
                  <a:noFill/>
                </a:ln>
                <a:solidFill>
                  <a:srgbClr val="000000"/>
                </a:solidFill>
                <a:effectLst/>
                <a:uLnTx/>
                <a:uFillTx/>
                <a:latin typeface="Arial"/>
                <a:ea typeface="+mn-ea"/>
                <a:cs typeface="+mn-cs"/>
              </a:rPr>
            </a:br>
            <a:r>
              <a:rPr kumimoji="0" lang="sv-SE" sz="2200" b="0" i="0" u="none" strike="noStrike" kern="1200" cap="none" spc="0" normalizeH="0" baseline="0" noProof="0" dirty="0" smtClean="0">
                <a:ln>
                  <a:noFill/>
                </a:ln>
                <a:solidFill>
                  <a:srgbClr val="000000"/>
                </a:solidFill>
                <a:effectLst/>
                <a:uLnTx/>
                <a:uFillTx/>
                <a:latin typeface="Arial"/>
                <a:ea typeface="+mn-ea"/>
                <a:cs typeface="+mn-cs"/>
              </a:rPr>
              <a:t/>
            </a:r>
            <a:br>
              <a:rPr kumimoji="0" lang="sv-SE" sz="2200" b="0" i="0" u="none" strike="noStrike" kern="1200" cap="none" spc="0" normalizeH="0" baseline="0" noProof="0" dirty="0" smtClean="0">
                <a:ln>
                  <a:noFill/>
                </a:ln>
                <a:solidFill>
                  <a:srgbClr val="000000"/>
                </a:solidFill>
                <a:effectLst/>
                <a:uLnTx/>
                <a:uFillTx/>
                <a:latin typeface="Arial"/>
                <a:ea typeface="+mn-ea"/>
                <a:cs typeface="+mn-cs"/>
              </a:rPr>
            </a:br>
            <a:r>
              <a:rPr kumimoji="0" lang="sv-SE" sz="2200" b="0" i="0" u="none" strike="noStrike" kern="1200" cap="none" spc="0" normalizeH="0" baseline="0" noProof="0" dirty="0" smtClean="0">
                <a:ln>
                  <a:noFill/>
                </a:ln>
                <a:solidFill>
                  <a:srgbClr val="000000"/>
                </a:solidFill>
                <a:effectLst/>
                <a:uLnTx/>
                <a:uFillTx/>
                <a:latin typeface="Arial"/>
                <a:ea typeface="+mn-ea"/>
                <a:cs typeface="+mn-cs"/>
              </a:rPr>
              <a:t>I jämförelsen med andra (som illustreras med hjälp av färgsättningen i infografiken) jämförs siffror för </a:t>
            </a:r>
            <a:r>
              <a:rPr kumimoji="0" lang="sv-SE" sz="2200" b="1" i="0" u="none" strike="noStrike" kern="1200" cap="none" spc="0" normalizeH="0" baseline="0" noProof="0" dirty="0" smtClean="0">
                <a:ln>
                  <a:noFill/>
                </a:ln>
                <a:solidFill>
                  <a:srgbClr val="000000"/>
                </a:solidFill>
                <a:effectLst/>
                <a:uLnTx/>
                <a:uFillTx/>
                <a:latin typeface="Arial"/>
                <a:ea typeface="+mn-ea"/>
                <a:cs typeface="+mn-cs"/>
              </a:rPr>
              <a:t>Dalarnas läns kommuner</a:t>
            </a:r>
            <a:r>
              <a:rPr kumimoji="0" lang="sv-SE" sz="2200" b="0" i="0" u="none" strike="noStrike" kern="1200" cap="none" spc="0" normalizeH="0" baseline="0" noProof="0" dirty="0" smtClean="0">
                <a:ln>
                  <a:noFill/>
                </a:ln>
                <a:solidFill>
                  <a:srgbClr val="000000"/>
                </a:solidFill>
                <a:effectLst/>
                <a:uLnTx/>
                <a:uFillTx/>
                <a:latin typeface="Arial"/>
                <a:ea typeface="+mn-ea"/>
                <a:cs typeface="+mn-cs"/>
              </a:rPr>
              <a:t> (för kommun-nyckeltalen) med övriga läns kommuner i Sverige (totalt 21 </a:t>
            </a:r>
            <a:r>
              <a:rPr kumimoji="0" lang="sv-SE" sz="2200" b="0" i="0" u="none" strike="noStrike" kern="1200" cap="none" spc="0" normalizeH="0" baseline="0" noProof="0" dirty="0" err="1" smtClean="0">
                <a:ln>
                  <a:noFill/>
                </a:ln>
                <a:solidFill>
                  <a:srgbClr val="000000"/>
                </a:solidFill>
                <a:effectLst/>
                <a:uLnTx/>
                <a:uFillTx/>
                <a:latin typeface="Arial"/>
                <a:ea typeface="+mn-ea"/>
                <a:cs typeface="+mn-cs"/>
              </a:rPr>
              <a:t>st</a:t>
            </a:r>
            <a:r>
              <a:rPr kumimoji="0" lang="sv-SE" sz="2200" b="0" i="0" u="none" strike="noStrike" kern="1200" cap="none" spc="0" normalizeH="0" baseline="0" noProof="0" dirty="0" smtClean="0">
                <a:ln>
                  <a:noFill/>
                </a:ln>
                <a:solidFill>
                  <a:srgbClr val="000000"/>
                </a:solidFill>
                <a:effectLst/>
                <a:uLnTx/>
                <a:uFillTx/>
                <a:latin typeface="Arial"/>
                <a:ea typeface="+mn-ea"/>
                <a:cs typeface="+mn-cs"/>
              </a:rPr>
              <a:t>). Denna jämförelse kan inte göras direkt i </a:t>
            </a:r>
            <a:r>
              <a:rPr kumimoji="0" lang="sv-SE" sz="2200" b="0" i="0" u="none" strike="noStrike" kern="1200" cap="none" spc="0" normalizeH="0" baseline="0" noProof="0" dirty="0" err="1" smtClean="0">
                <a:ln>
                  <a:noFill/>
                </a:ln>
                <a:solidFill>
                  <a:srgbClr val="000000"/>
                </a:solidFill>
                <a:effectLst/>
                <a:uLnTx/>
                <a:uFillTx/>
                <a:latin typeface="Arial"/>
                <a:ea typeface="+mn-ea"/>
                <a:cs typeface="+mn-cs"/>
              </a:rPr>
              <a:t>Kolada</a:t>
            </a:r>
            <a:r>
              <a:rPr kumimoji="0" lang="sv-SE" sz="2200" b="0" i="0" u="none" strike="noStrike" kern="1200" cap="none" spc="0" normalizeH="0" baseline="0" noProof="0" dirty="0" smtClean="0">
                <a:ln>
                  <a:noFill/>
                </a:ln>
                <a:solidFill>
                  <a:srgbClr val="000000"/>
                </a:solidFill>
                <a:effectLst/>
                <a:uLnTx/>
                <a:uFillTx/>
                <a:latin typeface="Arial"/>
                <a:ea typeface="+mn-ea"/>
                <a:cs typeface="+mn-cs"/>
              </a:rPr>
              <a:t> utan har tagits fram via en särskild bearbetning av RSS Dalarna baserat på data från </a:t>
            </a:r>
            <a:r>
              <a:rPr kumimoji="0" lang="sv-SE" sz="2200" b="0" i="0" u="none" strike="noStrike" kern="1200" cap="none" spc="0" normalizeH="0" baseline="0" noProof="0" dirty="0" err="1" smtClean="0">
                <a:ln>
                  <a:noFill/>
                </a:ln>
                <a:solidFill>
                  <a:srgbClr val="000000"/>
                </a:solidFill>
                <a:effectLst/>
                <a:uLnTx/>
                <a:uFillTx/>
                <a:latin typeface="Arial"/>
                <a:ea typeface="+mn-ea"/>
                <a:cs typeface="+mn-cs"/>
              </a:rPr>
              <a:t>Kolada</a:t>
            </a:r>
            <a:r>
              <a:rPr kumimoji="0" lang="sv-SE" sz="2200" b="0" i="0" u="none" strike="noStrike" kern="1200" cap="none" spc="0" normalizeH="0" baseline="0" noProof="0" dirty="0" smtClean="0">
                <a:ln>
                  <a:noFill/>
                </a:ln>
                <a:solidFill>
                  <a:srgbClr val="000000"/>
                </a:solidFill>
                <a:effectLst/>
                <a:uLnTx/>
                <a:uFillTx/>
                <a:latin typeface="Arial"/>
                <a:ea typeface="+mn-ea"/>
                <a:cs typeface="+mn-cs"/>
              </a:rPr>
              <a:t>.  </a:t>
            </a:r>
            <a:br>
              <a:rPr kumimoji="0" lang="sv-SE" sz="2200" b="0" i="0" u="none" strike="noStrike" kern="1200" cap="none" spc="0" normalizeH="0" baseline="0" noProof="0" dirty="0" smtClean="0">
                <a:ln>
                  <a:noFill/>
                </a:ln>
                <a:solidFill>
                  <a:srgbClr val="000000"/>
                </a:solidFill>
                <a:effectLst/>
                <a:uLnTx/>
                <a:uFillTx/>
                <a:latin typeface="Arial"/>
                <a:ea typeface="+mn-ea"/>
                <a:cs typeface="+mn-cs"/>
              </a:rPr>
            </a:br>
            <a:r>
              <a:rPr kumimoji="0" lang="sv-SE" sz="2200" b="0" i="0" u="none" strike="noStrike" kern="1200" cap="none" spc="0" normalizeH="0" baseline="0" noProof="0" dirty="0" smtClean="0">
                <a:ln>
                  <a:noFill/>
                </a:ln>
                <a:solidFill>
                  <a:srgbClr val="000000"/>
                </a:solidFill>
                <a:effectLst/>
                <a:uLnTx/>
                <a:uFillTx/>
                <a:latin typeface="Arial"/>
                <a:ea typeface="+mn-ea"/>
                <a:cs typeface="+mn-cs"/>
              </a:rPr>
              <a:t/>
            </a:r>
            <a:br>
              <a:rPr kumimoji="0" lang="sv-SE" sz="2200" b="0" i="0" u="none" strike="noStrike" kern="1200" cap="none" spc="0" normalizeH="0" baseline="0" noProof="0" dirty="0" smtClean="0">
                <a:ln>
                  <a:noFill/>
                </a:ln>
                <a:solidFill>
                  <a:srgbClr val="000000"/>
                </a:solidFill>
                <a:effectLst/>
                <a:uLnTx/>
                <a:uFillTx/>
                <a:latin typeface="Arial"/>
                <a:ea typeface="+mn-ea"/>
                <a:cs typeface="+mn-cs"/>
              </a:rPr>
            </a:br>
            <a:r>
              <a:rPr kumimoji="0" lang="sv-SE" sz="2200" b="0" i="0" u="none" strike="noStrike" kern="1200" cap="none" spc="0" normalizeH="0" baseline="0" noProof="0" dirty="0" smtClean="0">
                <a:ln>
                  <a:noFill/>
                </a:ln>
                <a:solidFill>
                  <a:srgbClr val="000000"/>
                </a:solidFill>
                <a:effectLst/>
                <a:uLnTx/>
                <a:uFillTx/>
                <a:latin typeface="Arial"/>
                <a:ea typeface="+mn-ea"/>
                <a:cs typeface="+mn-cs"/>
              </a:rPr>
              <a:t>För region-nyckeltal jämförs </a:t>
            </a:r>
            <a:r>
              <a:rPr kumimoji="0" lang="sv-SE" sz="2200" b="1" i="0" u="none" strike="noStrike" kern="1200" cap="none" spc="0" normalizeH="0" baseline="0" noProof="0" dirty="0" smtClean="0">
                <a:ln>
                  <a:noFill/>
                </a:ln>
                <a:solidFill>
                  <a:srgbClr val="000000"/>
                </a:solidFill>
                <a:effectLst/>
                <a:uLnTx/>
                <a:uFillTx/>
                <a:latin typeface="Arial"/>
                <a:ea typeface="+mn-ea"/>
                <a:cs typeface="+mn-cs"/>
              </a:rPr>
              <a:t>Region Dalarnas </a:t>
            </a:r>
            <a:r>
              <a:rPr kumimoji="0" lang="sv-SE" sz="2200" b="0" i="0" u="none" strike="noStrike" kern="1200" cap="none" spc="0" normalizeH="0" baseline="0" noProof="0" dirty="0" smtClean="0">
                <a:ln>
                  <a:noFill/>
                </a:ln>
                <a:solidFill>
                  <a:srgbClr val="000000"/>
                </a:solidFill>
                <a:effectLst/>
                <a:uLnTx/>
                <a:uFillTx/>
                <a:latin typeface="Arial"/>
                <a:ea typeface="+mn-ea"/>
                <a:cs typeface="+mn-cs"/>
              </a:rPr>
              <a:t>siffror med resultat från övriga regioner i Sverige (totalt 21 </a:t>
            </a:r>
            <a:r>
              <a:rPr kumimoji="0" lang="sv-SE" sz="2200" b="0" i="0" u="none" strike="noStrike" kern="1200" cap="none" spc="0" normalizeH="0" baseline="0" noProof="0" dirty="0" err="1" smtClean="0">
                <a:ln>
                  <a:noFill/>
                </a:ln>
                <a:solidFill>
                  <a:srgbClr val="000000"/>
                </a:solidFill>
                <a:effectLst/>
                <a:uLnTx/>
                <a:uFillTx/>
                <a:latin typeface="Arial"/>
                <a:ea typeface="+mn-ea"/>
                <a:cs typeface="+mn-cs"/>
              </a:rPr>
              <a:t>st</a:t>
            </a:r>
            <a:r>
              <a:rPr kumimoji="0" lang="sv-SE" sz="2200" b="0" i="0" u="none" strike="noStrike" kern="1200" cap="none" spc="0" normalizeH="0" baseline="0" noProof="0" dirty="0" smtClean="0">
                <a:ln>
                  <a:noFill/>
                </a:ln>
                <a:solidFill>
                  <a:srgbClr val="000000"/>
                </a:solidFill>
                <a:effectLst/>
                <a:uLnTx/>
                <a:uFillTx/>
                <a:latin typeface="Arial"/>
                <a:ea typeface="+mn-ea"/>
                <a:cs typeface="+mn-cs"/>
              </a:rPr>
              <a:t>).</a:t>
            </a:r>
            <a:br>
              <a:rPr kumimoji="0" lang="sv-SE" sz="2200" b="0" i="0" u="none" strike="noStrike" kern="1200" cap="none" spc="0" normalizeH="0" baseline="0" noProof="0" dirty="0" smtClean="0">
                <a:ln>
                  <a:noFill/>
                </a:ln>
                <a:solidFill>
                  <a:srgbClr val="000000"/>
                </a:solidFill>
                <a:effectLst/>
                <a:uLnTx/>
                <a:uFillTx/>
                <a:latin typeface="Arial"/>
                <a:ea typeface="+mn-ea"/>
                <a:cs typeface="+mn-cs"/>
              </a:rPr>
            </a:br>
            <a:r>
              <a:rPr kumimoji="0" lang="sv-SE" sz="2200" b="0" i="0" u="none" strike="noStrike" kern="1200" cap="none" spc="0" normalizeH="0" baseline="0" noProof="0" dirty="0" smtClean="0">
                <a:ln>
                  <a:noFill/>
                </a:ln>
                <a:solidFill>
                  <a:srgbClr val="000000"/>
                </a:solidFill>
                <a:effectLst/>
                <a:uLnTx/>
                <a:uFillTx/>
                <a:latin typeface="Arial"/>
                <a:ea typeface="+mn-ea"/>
                <a:cs typeface="+mn-cs"/>
              </a:rPr>
              <a:t/>
            </a:r>
            <a:br>
              <a:rPr kumimoji="0" lang="sv-SE" sz="2200" b="0" i="0" u="none" strike="noStrike" kern="1200" cap="none" spc="0" normalizeH="0" baseline="0" noProof="0" dirty="0" smtClean="0">
                <a:ln>
                  <a:noFill/>
                </a:ln>
                <a:solidFill>
                  <a:srgbClr val="000000"/>
                </a:solidFill>
                <a:effectLst/>
                <a:uLnTx/>
                <a:uFillTx/>
                <a:latin typeface="Arial"/>
                <a:ea typeface="+mn-ea"/>
                <a:cs typeface="+mn-cs"/>
              </a:rPr>
            </a:br>
            <a:r>
              <a:rPr kumimoji="0" lang="sv-SE" sz="2200" b="0" i="0" u="none" strike="noStrike" kern="1200" cap="none" spc="0" normalizeH="0" baseline="0" noProof="0" dirty="0" smtClean="0">
                <a:ln>
                  <a:noFill/>
                </a:ln>
                <a:solidFill>
                  <a:srgbClr val="000000"/>
                </a:solidFill>
                <a:effectLst/>
                <a:uLnTx/>
                <a:uFillTx/>
                <a:latin typeface="Arial"/>
                <a:ea typeface="+mn-ea"/>
                <a:cs typeface="+mn-cs"/>
              </a:rPr>
              <a:t>Röd färg = resultat bland den tredjedel med sämst resultat (7 </a:t>
            </a:r>
            <a:r>
              <a:rPr kumimoji="0" lang="sv-SE" sz="2200" b="0" i="0" u="none" strike="noStrike" kern="1200" cap="none" spc="0" normalizeH="0" baseline="0" noProof="0" dirty="0" err="1" smtClean="0">
                <a:ln>
                  <a:noFill/>
                </a:ln>
                <a:solidFill>
                  <a:srgbClr val="000000"/>
                </a:solidFill>
                <a:effectLst/>
                <a:uLnTx/>
                <a:uFillTx/>
                <a:latin typeface="Arial"/>
                <a:ea typeface="+mn-ea"/>
                <a:cs typeface="+mn-cs"/>
              </a:rPr>
              <a:t>st</a:t>
            </a:r>
            <a:r>
              <a:rPr kumimoji="0" lang="sv-SE" sz="2200" b="0" i="0" u="none" strike="noStrike" kern="1200" cap="none" spc="0" normalizeH="0" baseline="0" noProof="0" dirty="0" smtClean="0">
                <a:ln>
                  <a:noFill/>
                </a:ln>
                <a:solidFill>
                  <a:srgbClr val="000000"/>
                </a:solidFill>
                <a:effectLst/>
                <a:uLnTx/>
                <a:uFillTx/>
                <a:latin typeface="Arial"/>
                <a:ea typeface="+mn-ea"/>
                <a:cs typeface="+mn-cs"/>
              </a:rPr>
              <a:t> län alt regioner)</a:t>
            </a:r>
            <a:br>
              <a:rPr kumimoji="0" lang="sv-SE" sz="2200" b="0" i="0" u="none" strike="noStrike" kern="1200" cap="none" spc="0" normalizeH="0" baseline="0" noProof="0" dirty="0" smtClean="0">
                <a:ln>
                  <a:noFill/>
                </a:ln>
                <a:solidFill>
                  <a:srgbClr val="000000"/>
                </a:solidFill>
                <a:effectLst/>
                <a:uLnTx/>
                <a:uFillTx/>
                <a:latin typeface="Arial"/>
                <a:ea typeface="+mn-ea"/>
                <a:cs typeface="+mn-cs"/>
              </a:rPr>
            </a:br>
            <a:r>
              <a:rPr kumimoji="0" lang="sv-SE" sz="2200" b="0" i="0" u="none" strike="noStrike" kern="1200" cap="none" spc="0" normalizeH="0" baseline="0" noProof="0" dirty="0" smtClean="0">
                <a:ln>
                  <a:noFill/>
                </a:ln>
                <a:solidFill>
                  <a:srgbClr val="000000"/>
                </a:solidFill>
                <a:effectLst/>
                <a:uLnTx/>
                <a:uFillTx/>
                <a:latin typeface="Arial"/>
                <a:ea typeface="+mn-ea"/>
                <a:cs typeface="+mn-cs"/>
              </a:rPr>
              <a:t>Grön färg = resultat bland den tredjedel med bäst resultat (7 </a:t>
            </a:r>
            <a:r>
              <a:rPr kumimoji="0" lang="sv-SE" sz="2200" b="0" i="0" u="none" strike="noStrike" kern="1200" cap="none" spc="0" normalizeH="0" baseline="0" noProof="0" dirty="0" err="1" smtClean="0">
                <a:ln>
                  <a:noFill/>
                </a:ln>
                <a:solidFill>
                  <a:srgbClr val="000000"/>
                </a:solidFill>
                <a:effectLst/>
                <a:uLnTx/>
                <a:uFillTx/>
                <a:latin typeface="Arial"/>
                <a:ea typeface="+mn-ea"/>
                <a:cs typeface="+mn-cs"/>
              </a:rPr>
              <a:t>st</a:t>
            </a:r>
            <a:r>
              <a:rPr kumimoji="0" lang="sv-SE" sz="2200" b="0" i="0" u="none" strike="noStrike" kern="1200" cap="none" spc="0" normalizeH="0" baseline="0" noProof="0" dirty="0" smtClean="0">
                <a:ln>
                  <a:noFill/>
                </a:ln>
                <a:solidFill>
                  <a:srgbClr val="000000"/>
                </a:solidFill>
                <a:effectLst/>
                <a:uLnTx/>
                <a:uFillTx/>
                <a:latin typeface="Arial"/>
                <a:ea typeface="+mn-ea"/>
                <a:cs typeface="+mn-cs"/>
              </a:rPr>
              <a:t> län alt regioner)</a:t>
            </a:r>
            <a:br>
              <a:rPr kumimoji="0" lang="sv-SE" sz="2200" b="0" i="0" u="none" strike="noStrike" kern="1200" cap="none" spc="0" normalizeH="0" baseline="0" noProof="0" dirty="0" smtClean="0">
                <a:ln>
                  <a:noFill/>
                </a:ln>
                <a:solidFill>
                  <a:srgbClr val="000000"/>
                </a:solidFill>
                <a:effectLst/>
                <a:uLnTx/>
                <a:uFillTx/>
                <a:latin typeface="Arial"/>
                <a:ea typeface="+mn-ea"/>
                <a:cs typeface="+mn-cs"/>
              </a:rPr>
            </a:br>
            <a:r>
              <a:rPr kumimoji="0" lang="sv-SE" sz="2200" b="0" i="0" u="none" strike="noStrike" kern="1200" cap="none" spc="0" normalizeH="0" baseline="0" noProof="0" dirty="0" smtClean="0">
                <a:ln>
                  <a:noFill/>
                </a:ln>
                <a:solidFill>
                  <a:srgbClr val="000000"/>
                </a:solidFill>
                <a:effectLst/>
                <a:uLnTx/>
                <a:uFillTx/>
                <a:latin typeface="Arial"/>
                <a:ea typeface="+mn-ea"/>
                <a:cs typeface="+mn-cs"/>
              </a:rPr>
              <a:t>Gul färg = resultat bland tredjedelen ”i mitten”, dvs mellan ”röda” och ”gröna” resultat (7 </a:t>
            </a:r>
            <a:r>
              <a:rPr kumimoji="0" lang="sv-SE" sz="2200" b="0" i="0" u="none" strike="noStrike" kern="1200" cap="none" spc="0" normalizeH="0" baseline="0" noProof="0" dirty="0" err="1" smtClean="0">
                <a:ln>
                  <a:noFill/>
                </a:ln>
                <a:solidFill>
                  <a:srgbClr val="000000"/>
                </a:solidFill>
                <a:effectLst/>
                <a:uLnTx/>
                <a:uFillTx/>
                <a:latin typeface="Arial"/>
                <a:ea typeface="+mn-ea"/>
                <a:cs typeface="+mn-cs"/>
              </a:rPr>
              <a:t>st</a:t>
            </a:r>
            <a:r>
              <a:rPr kumimoji="0" lang="sv-SE" sz="2200" b="0" i="0" u="none" strike="noStrike" kern="1200" cap="none" spc="0" normalizeH="0" baseline="0" noProof="0" dirty="0" smtClean="0">
                <a:ln>
                  <a:noFill/>
                </a:ln>
                <a:solidFill>
                  <a:srgbClr val="000000"/>
                </a:solidFill>
                <a:effectLst/>
                <a:uLnTx/>
                <a:uFillTx/>
                <a:latin typeface="Arial"/>
                <a:ea typeface="+mn-ea"/>
                <a:cs typeface="+mn-cs"/>
              </a:rPr>
              <a:t> län alt regioner).</a:t>
            </a:r>
            <a:br>
              <a:rPr kumimoji="0" lang="sv-SE" sz="2200" b="0" i="0" u="none" strike="noStrike" kern="1200" cap="none" spc="0" normalizeH="0" baseline="0" noProof="0" dirty="0" smtClean="0">
                <a:ln>
                  <a:noFill/>
                </a:ln>
                <a:solidFill>
                  <a:srgbClr val="000000"/>
                </a:solidFill>
                <a:effectLst/>
                <a:uLnTx/>
                <a:uFillTx/>
                <a:latin typeface="Arial"/>
                <a:ea typeface="+mn-ea"/>
                <a:cs typeface="+mn-cs"/>
              </a:rPr>
            </a:br>
            <a:r>
              <a:rPr kumimoji="0" lang="sv-SE" sz="2200" b="0" i="0" u="none" strike="noStrike" kern="1200" cap="none" spc="0" normalizeH="0" baseline="0" noProof="0" dirty="0" smtClean="0">
                <a:ln>
                  <a:noFill/>
                </a:ln>
                <a:solidFill>
                  <a:srgbClr val="000000"/>
                </a:solidFill>
                <a:effectLst/>
                <a:uLnTx/>
                <a:uFillTx/>
                <a:latin typeface="Arial"/>
                <a:ea typeface="+mn-ea"/>
                <a:cs typeface="+mn-cs"/>
              </a:rPr>
              <a:t/>
            </a:r>
            <a:br>
              <a:rPr kumimoji="0" lang="sv-SE" sz="2200" b="0" i="0" u="none" strike="noStrike" kern="1200" cap="none" spc="0" normalizeH="0" baseline="0" noProof="0" dirty="0" smtClean="0">
                <a:ln>
                  <a:noFill/>
                </a:ln>
                <a:solidFill>
                  <a:srgbClr val="000000"/>
                </a:solidFill>
                <a:effectLst/>
                <a:uLnTx/>
                <a:uFillTx/>
                <a:latin typeface="Arial"/>
                <a:ea typeface="+mn-ea"/>
                <a:cs typeface="+mn-cs"/>
              </a:rPr>
            </a:br>
            <a:r>
              <a:rPr kumimoji="0" lang="sv-SE" sz="2200" b="0" i="0" u="none" strike="noStrike" kern="1200" cap="none" spc="0" normalizeH="0" baseline="0" noProof="0" dirty="0" smtClean="0">
                <a:ln>
                  <a:noFill/>
                </a:ln>
                <a:solidFill>
                  <a:srgbClr val="000000"/>
                </a:solidFill>
                <a:effectLst/>
                <a:uLnTx/>
                <a:uFillTx/>
                <a:latin typeface="Arial"/>
                <a:ea typeface="+mn-ea"/>
                <a:cs typeface="+mn-cs"/>
              </a:rPr>
              <a:t>Kom särskilt ihåg att ”röda resultat” är viktiga för att visa på utmaningar och förbättringspotential, men aldrig ska användas för att tex peka ut ”misslyckanden” eller kommuner/län/regioner som är ”sämst i klassen”. Att kommunicera de röda resultaten kan vara ”känsligt” och behöver göras med finess för att modet och drivkraften i uppföljningen ska bibehållas. </a:t>
            </a:r>
            <a:br>
              <a:rPr kumimoji="0" lang="sv-SE" sz="2200" b="0" i="0" u="none" strike="noStrike" kern="1200" cap="none" spc="0" normalizeH="0" baseline="0" noProof="0" dirty="0" smtClean="0">
                <a:ln>
                  <a:noFill/>
                </a:ln>
                <a:solidFill>
                  <a:srgbClr val="000000"/>
                </a:solidFill>
                <a:effectLst/>
                <a:uLnTx/>
                <a:uFillTx/>
                <a:latin typeface="Arial"/>
                <a:ea typeface="+mn-ea"/>
                <a:cs typeface="+mn-cs"/>
              </a:rPr>
            </a:br>
            <a:endParaRPr kumimoji="0" lang="sv-SE" sz="2200" b="0" i="0" u="none" strike="noStrike" kern="1200" cap="none" spc="0" normalizeH="0" baseline="0" noProof="0" dirty="0" smtClean="0">
              <a:ln>
                <a:noFill/>
              </a:ln>
              <a:solidFill>
                <a:srgbClr val="000000"/>
              </a:solidFill>
              <a:effectLst/>
              <a:uLnTx/>
              <a:uFillTx/>
              <a:latin typeface="Arial"/>
              <a:ea typeface="+mn-ea"/>
              <a:cs typeface="+mn-cs"/>
            </a:endParaRPr>
          </a:p>
          <a:p>
            <a:pPr marL="171450" indent="-171450">
              <a:buFont typeface="Arial" panose="020B0604020202020204" pitchFamily="34" charset="0"/>
              <a:buChar char="•"/>
            </a:pPr>
            <a:r>
              <a:rPr lang="sv-SE" dirty="0" smtClean="0"/>
              <a:t>Könsuppdelad statistik</a:t>
            </a:r>
          </a:p>
          <a:p>
            <a:pPr marL="0" indent="0">
              <a:buFont typeface="Arial" panose="020B0604020202020204" pitchFamily="34" charset="0"/>
              <a:buNone/>
            </a:pPr>
            <a:r>
              <a:rPr lang="sv-SE" dirty="0" smtClean="0"/>
              <a:t>Infografiken presenterar fortsatt</a:t>
            </a:r>
            <a:r>
              <a:rPr lang="sv-SE" baseline="0" dirty="0" smtClean="0"/>
              <a:t> könsuppdelad statistik där sådan finns tillgänglig. Det innebär att där sådan utvecklats sedan föregående år har det nu tillkommit i infografiken. </a:t>
            </a:r>
          </a:p>
          <a:p>
            <a:pPr marL="0" indent="0">
              <a:buFont typeface="Arial" panose="020B0604020202020204" pitchFamily="34" charset="0"/>
              <a:buNone/>
            </a:pPr>
            <a:endParaRPr lang="sv-SE" baseline="0" dirty="0" smtClean="0"/>
          </a:p>
          <a:p>
            <a:pPr marL="0" indent="0">
              <a:buFont typeface="Arial" panose="020B0604020202020204" pitchFamily="34" charset="0"/>
              <a:buNone/>
            </a:pPr>
            <a:r>
              <a:rPr lang="sv-SE" baseline="0" dirty="0" smtClean="0"/>
              <a:t>Utvecklingsarbetet av infografiken gör att resultaten från år 2023 och 2024 inte är helt jämförbara </a:t>
            </a:r>
            <a:r>
              <a:rPr lang="sv-SE" baseline="0" dirty="0" err="1" smtClean="0"/>
              <a:t>pga</a:t>
            </a:r>
            <a:r>
              <a:rPr lang="sv-SE" baseline="0" dirty="0" smtClean="0"/>
              <a:t> förändringarna som nämns ovan. Planen är att för årsrapporteringen 2025 också kunna presentera en övergripande analys som stöd för användare att identifiera förändringar över tid osv. </a:t>
            </a:r>
            <a:endParaRPr lang="sv-SE" dirty="0" smtClean="0"/>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65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AD66133-AEBD-4B88-92F8-096DD0D06DE8}" type="slidenum">
              <a:rPr lang="sv-SE" smtClean="0"/>
              <a:t>88</a:t>
            </a:fld>
            <a:endParaRPr lang="sv-SE"/>
          </a:p>
        </p:txBody>
      </p:sp>
    </p:spTree>
    <p:extLst>
      <p:ext uri="{BB962C8B-B14F-4D97-AF65-F5344CB8AC3E}">
        <p14:creationId xmlns:p14="http://schemas.microsoft.com/office/powerpoint/2010/main" val="74070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Via</a:t>
            </a:r>
            <a:r>
              <a:rPr lang="sv-SE" baseline="0" dirty="0" smtClean="0"/>
              <a:t> länkarna hittar du särskilt skapade sökningar för Dalarnas infografik. Genom att välja vilken kommun som ska vara i fokus kan kommuners egna resultat åskådliggöras i relation till andras. På så sätt finns möjlighet att identifiera egna eventuella trender och mönster. </a:t>
            </a:r>
          </a:p>
          <a:p>
            <a:endParaRPr lang="sv-SE" baseline="0" dirty="0" smtClean="0"/>
          </a:p>
          <a:p>
            <a:r>
              <a:rPr lang="sv-SE" baseline="0" dirty="0" smtClean="0"/>
              <a:t>På samma sätt syns regionnyckeltalens resultat för Region Dalarna i relation till resultat från andra regioner. </a:t>
            </a:r>
          </a:p>
          <a:p>
            <a:endParaRPr lang="sv-SE" baseline="0" dirty="0" smtClean="0"/>
          </a:p>
          <a:p>
            <a:r>
              <a:rPr lang="sv-SE" sz="1200" b="0" i="0" kern="1200" dirty="0" smtClean="0">
                <a:solidFill>
                  <a:schemeClr val="tx1"/>
                </a:solidFill>
                <a:effectLst/>
                <a:latin typeface="+mn-lt"/>
                <a:ea typeface="+mn-ea"/>
                <a:cs typeface="+mn-cs"/>
              </a:rPr>
              <a:t>Rådet för främjande av kommunala analyser (RKA) som tillhandahåller </a:t>
            </a:r>
            <a:r>
              <a:rPr lang="sv-SE" sz="1200" b="0" i="0" kern="1200" dirty="0" err="1" smtClean="0">
                <a:solidFill>
                  <a:schemeClr val="tx1"/>
                </a:solidFill>
                <a:effectLst/>
                <a:latin typeface="+mn-lt"/>
                <a:ea typeface="+mn-ea"/>
                <a:cs typeface="+mn-cs"/>
              </a:rPr>
              <a:t>Kolada</a:t>
            </a:r>
            <a:r>
              <a:rPr lang="sv-SE" sz="1200" b="0" i="0" kern="1200" dirty="0" smtClean="0">
                <a:solidFill>
                  <a:schemeClr val="tx1"/>
                </a:solidFill>
                <a:effectLst/>
                <a:latin typeface="+mn-lt"/>
                <a:ea typeface="+mn-ea"/>
                <a:cs typeface="+mn-cs"/>
              </a:rPr>
              <a:t> har ett stöd för analys som kan användas i</a:t>
            </a:r>
            <a:r>
              <a:rPr lang="sv-SE" sz="1200" b="0" i="0" kern="1200" baseline="0" dirty="0" smtClean="0">
                <a:solidFill>
                  <a:schemeClr val="tx1"/>
                </a:solidFill>
                <a:effectLst/>
                <a:latin typeface="+mn-lt"/>
                <a:ea typeface="+mn-ea"/>
                <a:cs typeface="+mn-cs"/>
              </a:rPr>
              <a:t> det lokala analysarbetet</a:t>
            </a:r>
            <a:r>
              <a:rPr lang="sv-SE" sz="1200" b="0" i="0" kern="1200" dirty="0" smtClean="0">
                <a:solidFill>
                  <a:schemeClr val="tx1"/>
                </a:solidFill>
                <a:effectLst/>
                <a:latin typeface="+mn-lt"/>
                <a:ea typeface="+mn-ea"/>
                <a:cs typeface="+mn-cs"/>
              </a:rPr>
              <a:t>.</a:t>
            </a:r>
            <a:endParaRPr lang="sv-SE" baseline="0" dirty="0"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20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Via länken till Region Dalarnas PLUS-webb når du infografiken </a:t>
            </a:r>
            <a:r>
              <a:rPr lang="sv-SE" dirty="0" err="1" smtClean="0"/>
              <a:t>inkl</a:t>
            </a:r>
            <a:r>
              <a:rPr lang="sv-SE" dirty="0" smtClean="0"/>
              <a:t> stöd</a:t>
            </a:r>
            <a:r>
              <a:rPr lang="sv-SE" baseline="0" dirty="0" smtClean="0"/>
              <a:t> och tillhörande material!</a:t>
            </a:r>
          </a:p>
          <a:p>
            <a:endParaRPr lang="sv-SE" baseline="0" dirty="0" smtClean="0"/>
          </a:p>
          <a:p>
            <a:r>
              <a:rPr lang="sv-SE" baseline="0" dirty="0" smtClean="0"/>
              <a:t>Här finns bland annat en övergripande analys av infografiken samt en inspelad guidning till hur infografiken är uppbyggd och kan tolkas. (Inspelningen avser infografiken för 2023 men är användbar även för den uppdaterade versionen 2024.)</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80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Via</a:t>
            </a:r>
            <a:r>
              <a:rPr lang="sv-SE" baseline="0" dirty="0" smtClean="0"/>
              <a:t> länkarna hittar du särskilt skapade sökningar för Dalarnas infografik. Genom att välja vilken kommun som ska vara i fokus kan kommuners egna resultat åskådliggöras i relation till andras. På så sätt finns möjlighet att identifiera egna eventuella trender och mönster. </a:t>
            </a:r>
          </a:p>
          <a:p>
            <a:endParaRPr lang="sv-SE" baseline="0" dirty="0" smtClean="0"/>
          </a:p>
          <a:p>
            <a:r>
              <a:rPr lang="sv-SE" baseline="0" dirty="0" smtClean="0"/>
              <a:t>På samma sätt syns regionnyckeltalens resultat för Region Dalarna i relation till resultat från andra regioner. </a:t>
            </a:r>
          </a:p>
          <a:p>
            <a:endParaRPr lang="sv-SE" baseline="0" dirty="0" smtClean="0"/>
          </a:p>
          <a:p>
            <a:r>
              <a:rPr lang="sv-SE" sz="1200" b="0" i="0" kern="1200" dirty="0" smtClean="0">
                <a:solidFill>
                  <a:schemeClr val="tx1"/>
                </a:solidFill>
                <a:effectLst/>
                <a:latin typeface="+mn-lt"/>
                <a:ea typeface="+mn-ea"/>
                <a:cs typeface="+mn-cs"/>
              </a:rPr>
              <a:t>Rådet för främjande av kommunala analyser (RKA) som tillhandahåller </a:t>
            </a:r>
            <a:r>
              <a:rPr lang="sv-SE" sz="1200" b="0" i="0" kern="1200" dirty="0" err="1" smtClean="0">
                <a:solidFill>
                  <a:schemeClr val="tx1"/>
                </a:solidFill>
                <a:effectLst/>
                <a:latin typeface="+mn-lt"/>
                <a:ea typeface="+mn-ea"/>
                <a:cs typeface="+mn-cs"/>
              </a:rPr>
              <a:t>Kolada</a:t>
            </a:r>
            <a:r>
              <a:rPr lang="sv-SE" sz="1200" b="0" i="0" kern="1200" dirty="0" smtClean="0">
                <a:solidFill>
                  <a:schemeClr val="tx1"/>
                </a:solidFill>
                <a:effectLst/>
                <a:latin typeface="+mn-lt"/>
                <a:ea typeface="+mn-ea"/>
                <a:cs typeface="+mn-cs"/>
              </a:rPr>
              <a:t> har ett stöd för analys som kan användas i</a:t>
            </a:r>
            <a:r>
              <a:rPr lang="sv-SE" sz="1200" b="0" i="0" kern="1200" baseline="0" dirty="0" smtClean="0">
                <a:solidFill>
                  <a:schemeClr val="tx1"/>
                </a:solidFill>
                <a:effectLst/>
                <a:latin typeface="+mn-lt"/>
                <a:ea typeface="+mn-ea"/>
                <a:cs typeface="+mn-cs"/>
              </a:rPr>
              <a:t> det lokala analysarbetet</a:t>
            </a:r>
            <a:r>
              <a:rPr lang="sv-SE" sz="1200" b="0" i="0" kern="1200" dirty="0" smtClean="0">
                <a:solidFill>
                  <a:schemeClr val="tx1"/>
                </a:solidFill>
                <a:effectLst/>
                <a:latin typeface="+mn-lt"/>
                <a:ea typeface="+mn-ea"/>
                <a:cs typeface="+mn-cs"/>
              </a:rPr>
              <a:t>.</a:t>
            </a:r>
            <a:endParaRPr lang="sv-SE" baseline="0" dirty="0"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579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smtClean="0"/>
              <a:t>En utmaning är att </a:t>
            </a:r>
            <a:r>
              <a:rPr lang="sv-SE" u="sng" dirty="0" smtClean="0"/>
              <a:t>dagens befintliga mått i form av nyckeltal som följs på nationell nivå och samlas in lokalt och regionalt är anpassade efter gårdagens vård och inte den vård som ska utvecklas i omställningen</a:t>
            </a:r>
            <a:r>
              <a:rPr lang="sv-SE" dirty="0" smtClean="0"/>
              <a:t>. </a:t>
            </a:r>
          </a:p>
          <a:p>
            <a:pPr marL="0" indent="0">
              <a:buNone/>
            </a:pPr>
            <a:r>
              <a:rPr lang="sv-SE" dirty="0" smtClean="0"/>
              <a:t>Det pågår därför ett nationellt arbete och på Sveriges kommuner och regioner (SKR) med att ta fram nya kvalitetssäkrade mått som kan följa omställningsarbetet och bidra med jämförelser mellan län. </a:t>
            </a:r>
          </a:p>
          <a:p>
            <a:pPr marL="0" indent="0">
              <a:buNone/>
            </a:pPr>
            <a:r>
              <a:rPr lang="sv-SE" dirty="0" smtClean="0"/>
              <a:t>Under varje delmål beskrivs därför </a:t>
            </a:r>
            <a:r>
              <a:rPr lang="sv-SE" u="sng" dirty="0" smtClean="0"/>
              <a:t>nyckeltal som för närvarande kan användas i uppföljningsarbetet</a:t>
            </a:r>
            <a:r>
              <a:rPr lang="sv-SE" dirty="0" smtClean="0"/>
              <a:t>.</a:t>
            </a:r>
          </a:p>
          <a:p>
            <a:endParaRPr lang="sv-SE"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21516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Nyckeltalen är baserade på SKR infografik från år 2021 med fyra tillägg från Socialstyrelsen rapport från 2020 </a:t>
            </a:r>
            <a:r>
              <a:rPr lang="sv-SE" sz="1200" b="0" i="1" u="none" strike="noStrike" kern="1200" baseline="0" dirty="0" smtClean="0">
                <a:solidFill>
                  <a:schemeClr val="tx1"/>
                </a:solidFill>
                <a:latin typeface="Arial" panose="020B0604020202020204" pitchFamily="34" charset="0"/>
                <a:ea typeface="+mn-ea"/>
                <a:cs typeface="Arial" panose="020B0604020202020204" pitchFamily="34" charset="0"/>
              </a:rPr>
              <a:t>Uppföljning av omställningen till en mer nära vård - Ett förslag på indikatorer.</a:t>
            </a:r>
          </a:p>
          <a:p>
            <a:endParaRPr lang="sv-SE" sz="1200" b="0" i="1"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sv-SE" sz="1200" b="0" i="1"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Under varje delmål beskrivs därför nyckeltal som i nuläget används i uppföljningsarbetet. För att belysa effekterna av omställningen hos olika grupper av</a:t>
            </a:r>
          </a:p>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kvinnor/flickor och män/pojkar samt personer av annan könsidentitet och för att främja jämställdhet och jämlikhet är analyser av könsuppdelad individbaserad statistik avgörande.</a:t>
            </a:r>
            <a:endParaRPr lang="sv-SE" dirty="0"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9316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AD66133-AEBD-4B88-92F8-096DD0D06DE8}" type="slidenum">
              <a:rPr lang="sv-SE" smtClean="0"/>
              <a:t>9</a:t>
            </a:fld>
            <a:endParaRPr lang="sv-SE"/>
          </a:p>
        </p:txBody>
      </p:sp>
    </p:spTree>
    <p:extLst>
      <p:ext uri="{BB962C8B-B14F-4D97-AF65-F5344CB8AC3E}">
        <p14:creationId xmlns:p14="http://schemas.microsoft.com/office/powerpoint/2010/main" val="2454165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smtClean="0">
                <a:solidFill>
                  <a:schemeClr val="tx1"/>
                </a:solidFill>
                <a:effectLst/>
                <a:latin typeface="+mn-lt"/>
                <a:ea typeface="+mn-ea"/>
                <a:cs typeface="+mn-cs"/>
              </a:rPr>
              <a:t>Kommuner och regioner ska erbjuda välfärdstjänster som svarar mot behov och prioriteringar hos olika grupper av kvinnor och män, flickor och pojkar. För att kunna säkerställa detta krävs att det finns ett jämställdhetsperspektiv i all planering, beslutsfattande, genomförande och uppföljning av verksamheten.</a:t>
            </a:r>
          </a:p>
          <a:p>
            <a:endParaRPr lang="sv-SE" sz="1200" b="0" i="0" kern="1200" dirty="0" smtClean="0">
              <a:solidFill>
                <a:schemeClr val="tx1"/>
              </a:solidFill>
              <a:effectLst/>
              <a:latin typeface="+mn-lt"/>
              <a:ea typeface="+mn-ea"/>
              <a:cs typeface="+mn-cs"/>
            </a:endParaRPr>
          </a:p>
          <a:p>
            <a:r>
              <a:rPr lang="sv-SE" sz="1200" b="0" i="0" kern="1200" dirty="0" smtClean="0">
                <a:solidFill>
                  <a:schemeClr val="tx1"/>
                </a:solidFill>
                <a:effectLst/>
                <a:latin typeface="+mn-lt"/>
                <a:ea typeface="+mn-ea"/>
                <a:cs typeface="+mn-cs"/>
              </a:rPr>
              <a:t>Könsuppdelad statistik är en förutsättning för att synliggöra strukturella mönster och könsskillnader mellan kvinnor och män. Det är grunden i jämställdhetsarbetet. Eftersom det juridiska könet framgår av personnumret, kan all registerbaserad statistik könsuppdelas. Könsuppdelad statistik kan avslöja omotiverade skillnader i resultat för kvinnor och män, men också likheter mellan könen.</a:t>
            </a:r>
          </a:p>
          <a:p>
            <a:endParaRPr lang="sv-SE" sz="1200" b="0" i="0" kern="1200" dirty="0" smtClean="0">
              <a:solidFill>
                <a:schemeClr val="tx1"/>
              </a:solidFill>
              <a:effectLst/>
              <a:latin typeface="+mn-lt"/>
              <a:ea typeface="+mn-ea"/>
              <a:cs typeface="+mn-cs"/>
            </a:endParaRPr>
          </a:p>
          <a:p>
            <a:r>
              <a:rPr lang="sv-SE" sz="1200" b="0" i="0" kern="1200" dirty="0" smtClean="0">
                <a:solidFill>
                  <a:schemeClr val="tx1"/>
                </a:solidFill>
                <a:effectLst/>
                <a:latin typeface="+mn-lt"/>
                <a:ea typeface="+mn-ea"/>
                <a:cs typeface="+mn-cs"/>
              </a:rPr>
              <a:t>Att styra mot jämställdhet förutsätter att det finns nyckeltal som kan användas för att följa upp och analysera utvecklingen på en övergripande nivå. Jämställdhetsnyckeltalen i </a:t>
            </a:r>
            <a:r>
              <a:rPr lang="sv-SE" sz="1200" b="0" i="0" kern="1200" dirty="0" err="1" smtClean="0">
                <a:solidFill>
                  <a:schemeClr val="tx1"/>
                </a:solidFill>
                <a:effectLst/>
                <a:latin typeface="+mn-lt"/>
                <a:ea typeface="+mn-ea"/>
                <a:cs typeface="+mn-cs"/>
              </a:rPr>
              <a:t>Kolada</a:t>
            </a:r>
            <a:r>
              <a:rPr lang="sv-SE" sz="1200" b="0" i="0" kern="1200" dirty="0" smtClean="0">
                <a:solidFill>
                  <a:schemeClr val="tx1"/>
                </a:solidFill>
                <a:effectLst/>
                <a:latin typeface="+mn-lt"/>
                <a:ea typeface="+mn-ea"/>
                <a:cs typeface="+mn-cs"/>
              </a:rPr>
              <a:t> belyser de problemområden som finns i samhället och kan användas för att se om det förändrings- och förbättringsarbete som organisationen arbetar med ger något resultat i relation till problemen.</a:t>
            </a:r>
          </a:p>
          <a:p>
            <a:r>
              <a:rPr lang="sv-SE" sz="1200" b="0" i="0" kern="1200" dirty="0" smtClean="0">
                <a:solidFill>
                  <a:schemeClr val="tx1"/>
                </a:solidFill>
                <a:effectLst/>
                <a:latin typeface="+mn-lt"/>
                <a:ea typeface="+mn-ea"/>
                <a:cs typeface="+mn-cs"/>
              </a:rPr>
              <a:t>Förutom nyckeltalen i </a:t>
            </a:r>
            <a:r>
              <a:rPr lang="sv-SE" sz="1200" b="0" i="0" kern="1200" dirty="0" err="1" smtClean="0">
                <a:solidFill>
                  <a:schemeClr val="tx1"/>
                </a:solidFill>
                <a:effectLst/>
                <a:latin typeface="+mn-lt"/>
                <a:ea typeface="+mn-ea"/>
                <a:cs typeface="+mn-cs"/>
              </a:rPr>
              <a:t>Kolada</a:t>
            </a:r>
            <a:r>
              <a:rPr lang="sv-SE" sz="1200" b="0" i="0" kern="1200" dirty="0" smtClean="0">
                <a:solidFill>
                  <a:schemeClr val="tx1"/>
                </a:solidFill>
                <a:effectLst/>
                <a:latin typeface="+mn-lt"/>
                <a:ea typeface="+mn-ea"/>
                <a:cs typeface="+mn-cs"/>
              </a:rPr>
              <a:t> är det vanligt att kommuner och regioner samlar in egen data. </a:t>
            </a:r>
          </a:p>
          <a:p>
            <a:endParaRPr lang="sv-SE" sz="1200" b="0" i="0" kern="1200" dirty="0" smtClean="0">
              <a:solidFill>
                <a:schemeClr val="tx1"/>
              </a:solidFill>
              <a:effectLst/>
              <a:latin typeface="+mn-lt"/>
              <a:ea typeface="+mn-ea"/>
              <a:cs typeface="+mn-cs"/>
            </a:endParaRPr>
          </a:p>
          <a:p>
            <a:r>
              <a:rPr lang="sv-SE" sz="1200" b="0" i="0" kern="1200" dirty="0" smtClean="0">
                <a:solidFill>
                  <a:schemeClr val="tx1"/>
                </a:solidFill>
                <a:effectLst/>
                <a:latin typeface="+mn-lt"/>
                <a:ea typeface="+mn-ea"/>
                <a:cs typeface="+mn-cs"/>
              </a:rPr>
              <a:t>Resultaten ska baseras på könsuppdelad data, analyserad och redovisad könsuppdelad så att avvikelser mellan könen kan identifieras. Förutom kön är det viktigt att se till andra faktorer som påverkar kvinnor och män. Beroende på vad som är relevant i sammanhanget kan det till exempel handla om ålder, geografi, födelseland, utbildningsnivå, socioekonomi, könsidentitet, för att följa upp resultaten för olika grupper av kvinnor och män.</a:t>
            </a:r>
          </a:p>
          <a:p>
            <a:endParaRPr lang="sv-SE" sz="1200" b="0" i="0" kern="1200" dirty="0" smtClean="0">
              <a:solidFill>
                <a:schemeClr val="tx1"/>
              </a:solidFill>
              <a:effectLst/>
              <a:latin typeface="+mn-lt"/>
              <a:ea typeface="+mn-ea"/>
              <a:cs typeface="+mn-cs"/>
            </a:endParaRPr>
          </a:p>
          <a:p>
            <a:r>
              <a:rPr lang="sv-SE" sz="1200" b="1" i="0" u="none" strike="noStrike" kern="1200" dirty="0" smtClean="0">
                <a:solidFill>
                  <a:schemeClr val="tx1"/>
                </a:solidFill>
                <a:effectLst/>
                <a:latin typeface="+mn-lt"/>
                <a:ea typeface="+mn-ea"/>
                <a:cs typeface="+mn-cs"/>
              </a:rPr>
              <a:t>14 §</a:t>
            </a:r>
            <a:r>
              <a:rPr lang="sv-SE" sz="1200" b="0" i="0" kern="1200" dirty="0" smtClean="0">
                <a:solidFill>
                  <a:schemeClr val="tx1"/>
                </a:solidFill>
                <a:effectLst/>
                <a:latin typeface="+mn-lt"/>
                <a:ea typeface="+mn-ea"/>
                <a:cs typeface="+mn-cs"/>
              </a:rPr>
              <a:t>   Individbaserad officiell statistik skall vara uppdelad efter kön om det inte finns särskilda skäl mot detta.</a:t>
            </a:r>
          </a:p>
          <a:p>
            <a:endParaRPr lang="sv-SE"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smtClean="0">
                <a:solidFill>
                  <a:schemeClr val="tx1"/>
                </a:solidFill>
                <a:effectLst/>
                <a:latin typeface="+mn-lt"/>
                <a:ea typeface="+mn-ea"/>
                <a:cs typeface="+mn-cs"/>
              </a:rPr>
              <a:t>Förordning (2001:100) om den officiella statistiken</a:t>
            </a:r>
          </a:p>
          <a:p>
            <a:endParaRPr lang="sv-SE" sz="1200" b="0" i="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AD66133-AEBD-4B88-92F8-096DD0D06DE8}" type="slidenum">
              <a:rPr lang="sv-SE" smtClean="0"/>
              <a:t>10</a:t>
            </a:fld>
            <a:endParaRPr lang="sv-SE"/>
          </a:p>
        </p:txBody>
      </p:sp>
    </p:spTree>
    <p:extLst>
      <p:ext uri="{BB962C8B-B14F-4D97-AF65-F5344CB8AC3E}">
        <p14:creationId xmlns:p14="http://schemas.microsoft.com/office/powerpoint/2010/main" val="969183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663429"/>
            <a:ext cx="9144000" cy="1989149"/>
          </a:xfrm>
        </p:spPr>
        <p:txBody>
          <a:bodyPr anchor="b"/>
          <a:lstStyle>
            <a:lvl1pPr algn="ctr">
              <a:defRPr sz="6000" b="1">
                <a:solidFill>
                  <a:schemeClr val="tx1"/>
                </a:solidFill>
              </a:defRPr>
            </a:lvl1pPr>
          </a:lstStyle>
          <a:p>
            <a:r>
              <a:rPr lang="sv-SE" dirty="0"/>
              <a:t>Klicka här för att ändra format</a:t>
            </a:r>
          </a:p>
        </p:txBody>
      </p:sp>
      <p:sp>
        <p:nvSpPr>
          <p:cNvPr id="3" name="Underrubrik 2"/>
          <p:cNvSpPr>
            <a:spLocks noGrp="1"/>
          </p:cNvSpPr>
          <p:nvPr>
            <p:ph type="subTitle" idx="1"/>
          </p:nvPr>
        </p:nvSpPr>
        <p:spPr>
          <a:xfrm>
            <a:off x="1524000" y="3838575"/>
            <a:ext cx="9144000" cy="17906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format på underrubrik i bakgrunden</a:t>
            </a:r>
          </a:p>
        </p:txBody>
      </p:sp>
      <p:cxnSp>
        <p:nvCxnSpPr>
          <p:cNvPr id="13" name="Rak 12"/>
          <p:cNvCxnSpPr/>
          <p:nvPr userDrawn="1"/>
        </p:nvCxnSpPr>
        <p:spPr>
          <a:xfrm>
            <a:off x="1524000" y="3710861"/>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Bildobjekt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5307" y="390071"/>
            <a:ext cx="1016146" cy="969723"/>
          </a:xfrm>
          <a:prstGeom prst="rect">
            <a:avLst/>
          </a:prstGeom>
        </p:spPr>
      </p:pic>
      <p:pic>
        <p:nvPicPr>
          <p:cNvPr id="6" name="Bildobjekt 5" descr="En bild som visar text, Teckensnitt, skärmbild, Grafik&#10;&#10;Automatiskt genererad beskrivning">
            <a:extLst>
              <a:ext uri="{FF2B5EF4-FFF2-40B4-BE49-F238E27FC236}">
                <a16:creationId xmlns:a16="http://schemas.microsoft.com/office/drawing/2014/main" id="{712405E6-58EC-9029-E824-C915FD47AA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547" y="641257"/>
            <a:ext cx="2945454" cy="718537"/>
          </a:xfrm>
          <a:prstGeom prst="rect">
            <a:avLst/>
          </a:prstGeom>
        </p:spPr>
      </p:pic>
      <p:sp>
        <p:nvSpPr>
          <p:cNvPr id="4" name="Platshållare för datum 3">
            <a:extLst>
              <a:ext uri="{FF2B5EF4-FFF2-40B4-BE49-F238E27FC236}">
                <a16:creationId xmlns:a16="http://schemas.microsoft.com/office/drawing/2014/main" id="{53D721F1-8739-B3BD-E5BA-5B1020D2AF2B}"/>
              </a:ext>
            </a:extLst>
          </p:cNvPr>
          <p:cNvSpPr>
            <a:spLocks noGrp="1"/>
          </p:cNvSpPr>
          <p:nvPr>
            <p:ph type="dt" sz="half" idx="10"/>
          </p:nvPr>
        </p:nvSpPr>
        <p:spPr/>
        <p:txBody>
          <a:bodyPr/>
          <a:lstStyle>
            <a:lvl1pPr>
              <a:defRPr>
                <a:solidFill>
                  <a:schemeClr val="tx1"/>
                </a:solidFill>
              </a:defRPr>
            </a:lvl1pPr>
          </a:lstStyle>
          <a:p>
            <a:r>
              <a:rPr lang="sv-SE" smtClean="0"/>
              <a:t>2023-04-28</a:t>
            </a:r>
            <a:endParaRPr lang="sv-SE" dirty="0"/>
          </a:p>
        </p:txBody>
      </p:sp>
      <p:sp>
        <p:nvSpPr>
          <p:cNvPr id="5" name="Platshållare för sidfot 4">
            <a:extLst>
              <a:ext uri="{FF2B5EF4-FFF2-40B4-BE49-F238E27FC236}">
                <a16:creationId xmlns:a16="http://schemas.microsoft.com/office/drawing/2014/main" id="{2D9FB05E-FFCC-F5A1-9827-9DEF1CAB22EA}"/>
              </a:ext>
            </a:extLst>
          </p:cNvPr>
          <p:cNvSpPr>
            <a:spLocks noGrp="1"/>
          </p:cNvSpPr>
          <p:nvPr>
            <p:ph type="ftr" sz="quarter" idx="11"/>
          </p:nvPr>
        </p:nvSpPr>
        <p:spPr/>
        <p:txBody>
          <a:bodyPr/>
          <a:lstStyle>
            <a:lvl1pPr>
              <a:defRPr>
                <a:solidFill>
                  <a:schemeClr val="tx1"/>
                </a:solidFill>
              </a:defRPr>
            </a:lvl1pPr>
          </a:lstStyle>
          <a:p>
            <a:r>
              <a:rPr lang="sv-SE" smtClean="0"/>
              <a:t>Uppföljning av God och nära vård</a:t>
            </a:r>
            <a:endParaRPr lang="sv-SE" dirty="0"/>
          </a:p>
        </p:txBody>
      </p:sp>
      <p:sp>
        <p:nvSpPr>
          <p:cNvPr id="7" name="Platshållare för bildnummer 6">
            <a:extLst>
              <a:ext uri="{FF2B5EF4-FFF2-40B4-BE49-F238E27FC236}">
                <a16:creationId xmlns:a16="http://schemas.microsoft.com/office/drawing/2014/main" id="{33041D94-FF30-935C-6AA5-92E116DA61E9}"/>
              </a:ext>
            </a:extLst>
          </p:cNvPr>
          <p:cNvSpPr>
            <a:spLocks noGrp="1"/>
          </p:cNvSpPr>
          <p:nvPr>
            <p:ph type="sldNum" sz="quarter" idx="12"/>
          </p:nvPr>
        </p:nvSpPr>
        <p:spPr/>
        <p:txBody>
          <a:bodyPr/>
          <a:lstStyle>
            <a:lvl1pPr>
              <a:defRPr>
                <a:solidFill>
                  <a:schemeClr val="tx1"/>
                </a:solidFill>
              </a:defRPr>
            </a:lvl1p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8340791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Tom">
    <p:spTree>
      <p:nvGrpSpPr>
        <p:cNvPr id="1" name=""/>
        <p:cNvGrpSpPr/>
        <p:nvPr/>
      </p:nvGrpSpPr>
      <p:grpSpPr>
        <a:xfrm>
          <a:off x="0" y="0"/>
          <a:ext cx="0" cy="0"/>
          <a:chOff x="0" y="0"/>
          <a:chExt cx="0" cy="0"/>
        </a:xfrm>
      </p:grpSpPr>
      <p:sp>
        <p:nvSpPr>
          <p:cNvPr id="9" name="Rektangel 8"/>
          <p:cNvSpPr/>
          <p:nvPr userDrawn="1"/>
        </p:nvSpPr>
        <p:spPr>
          <a:xfrm>
            <a:off x="1"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r>
              <a:rPr lang="sv-SE" smtClean="0"/>
              <a:t>2023-04-28</a:t>
            </a:r>
            <a:endParaRPr lang="sv-SE" dirty="0"/>
          </a:p>
        </p:txBody>
      </p:sp>
      <p:sp>
        <p:nvSpPr>
          <p:cNvPr id="11"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smtClean="0"/>
              <a:t>Uppföljning av God och nära vård</a:t>
            </a:r>
            <a:endParaRPr lang="sv-SE" dirty="0"/>
          </a:p>
        </p:txBody>
      </p:sp>
      <p:sp>
        <p:nvSpPr>
          <p:cNvPr id="12"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8" name="Rektangel 7"/>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6318088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BE5E78-68C5-97BE-7749-FB3820B51761}"/>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05BF76D-3280-F859-D662-9EC5E9DDA4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0F16D09-2851-7423-F8CF-7BA4F17BFDF0}"/>
              </a:ext>
            </a:extLst>
          </p:cNvPr>
          <p:cNvSpPr>
            <a:spLocks noGrp="1"/>
          </p:cNvSpPr>
          <p:nvPr>
            <p:ph type="dt" sz="half" idx="10"/>
          </p:nvPr>
        </p:nvSpPr>
        <p:spPr/>
        <p:txBody>
          <a:bodyPr/>
          <a:lstStyle/>
          <a:p>
            <a:r>
              <a:rPr lang="sv-SE" smtClean="0"/>
              <a:t>2023-04-28</a:t>
            </a:r>
            <a:endParaRPr lang="sv-SE"/>
          </a:p>
        </p:txBody>
      </p:sp>
      <p:sp>
        <p:nvSpPr>
          <p:cNvPr id="5" name="Platshållare för sidfot 4">
            <a:extLst>
              <a:ext uri="{FF2B5EF4-FFF2-40B4-BE49-F238E27FC236}">
                <a16:creationId xmlns:a16="http://schemas.microsoft.com/office/drawing/2014/main" id="{E0F93E7C-C2EA-E791-5D83-9FE7A5385B05}"/>
              </a:ext>
            </a:extLst>
          </p:cNvPr>
          <p:cNvSpPr>
            <a:spLocks noGrp="1"/>
          </p:cNvSpPr>
          <p:nvPr>
            <p:ph type="ftr" sz="quarter" idx="11"/>
          </p:nvPr>
        </p:nvSpPr>
        <p:spPr/>
        <p:txBody>
          <a:bodyPr/>
          <a:lstStyle/>
          <a:p>
            <a:r>
              <a:rPr lang="sv-SE" smtClean="0"/>
              <a:t>Uppföljning av God och nära vård</a:t>
            </a:r>
            <a:endParaRPr lang="sv-SE"/>
          </a:p>
        </p:txBody>
      </p:sp>
      <p:sp>
        <p:nvSpPr>
          <p:cNvPr id="6" name="Platshållare för bildnummer 5">
            <a:extLst>
              <a:ext uri="{FF2B5EF4-FFF2-40B4-BE49-F238E27FC236}">
                <a16:creationId xmlns:a16="http://schemas.microsoft.com/office/drawing/2014/main" id="{D605E1C7-379C-6F89-7202-6AB0F9DED0E3}"/>
              </a:ext>
            </a:extLst>
          </p:cNvPr>
          <p:cNvSpPr>
            <a:spLocks noGrp="1"/>
          </p:cNvSpPr>
          <p:nvPr>
            <p:ph type="sldNum" sz="quarter" idx="12"/>
          </p:nvPr>
        </p:nvSpPr>
        <p:spPr/>
        <p:txBody>
          <a:bodyPr/>
          <a:lstStyle/>
          <a:p>
            <a:fld id="{E32198EA-B746-CD44-A9DC-744B1B33479F}" type="slidenum">
              <a:rPr lang="sv-SE" smtClean="0"/>
              <a:t>‹#›</a:t>
            </a:fld>
            <a:endParaRPr lang="sv-SE"/>
          </a:p>
        </p:txBody>
      </p:sp>
    </p:spTree>
    <p:extLst>
      <p:ext uri="{BB962C8B-B14F-4D97-AF65-F5344CB8AC3E}">
        <p14:creationId xmlns:p14="http://schemas.microsoft.com/office/powerpoint/2010/main" val="2741372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B3C9B9-BFFC-E2B9-D577-5E943373BDA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DA8DDF6-07DE-8959-EA5F-1D70E5757DB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F719C7D-CF38-AA27-CB3B-6FE0A0E3A0DE}"/>
              </a:ext>
            </a:extLst>
          </p:cNvPr>
          <p:cNvSpPr>
            <a:spLocks noGrp="1"/>
          </p:cNvSpPr>
          <p:nvPr>
            <p:ph type="dt" sz="half" idx="10"/>
          </p:nvPr>
        </p:nvSpPr>
        <p:spPr/>
        <p:txBody>
          <a:bodyPr/>
          <a:lstStyle/>
          <a:p>
            <a:r>
              <a:rPr lang="sv-SE" smtClean="0"/>
              <a:t>2023-04-28</a:t>
            </a:r>
            <a:endParaRPr lang="sv-SE"/>
          </a:p>
        </p:txBody>
      </p:sp>
      <p:sp>
        <p:nvSpPr>
          <p:cNvPr id="5" name="Platshållare för sidfot 4">
            <a:extLst>
              <a:ext uri="{FF2B5EF4-FFF2-40B4-BE49-F238E27FC236}">
                <a16:creationId xmlns:a16="http://schemas.microsoft.com/office/drawing/2014/main" id="{ABC60057-F88E-7DA7-3228-AE5989841483}"/>
              </a:ext>
            </a:extLst>
          </p:cNvPr>
          <p:cNvSpPr>
            <a:spLocks noGrp="1"/>
          </p:cNvSpPr>
          <p:nvPr>
            <p:ph type="ftr" sz="quarter" idx="11"/>
          </p:nvPr>
        </p:nvSpPr>
        <p:spPr/>
        <p:txBody>
          <a:bodyPr/>
          <a:lstStyle/>
          <a:p>
            <a:r>
              <a:rPr lang="sv-SE" smtClean="0"/>
              <a:t>Uppföljning av God och nära vård</a:t>
            </a:r>
            <a:endParaRPr lang="sv-SE"/>
          </a:p>
        </p:txBody>
      </p:sp>
      <p:sp>
        <p:nvSpPr>
          <p:cNvPr id="6" name="Platshållare för bildnummer 5">
            <a:extLst>
              <a:ext uri="{FF2B5EF4-FFF2-40B4-BE49-F238E27FC236}">
                <a16:creationId xmlns:a16="http://schemas.microsoft.com/office/drawing/2014/main" id="{93B45949-2C5E-D1EB-5092-3A148C37BAC1}"/>
              </a:ext>
            </a:extLst>
          </p:cNvPr>
          <p:cNvSpPr>
            <a:spLocks noGrp="1"/>
          </p:cNvSpPr>
          <p:nvPr>
            <p:ph type="sldNum" sz="quarter" idx="12"/>
          </p:nvPr>
        </p:nvSpPr>
        <p:spPr/>
        <p:txBody>
          <a:bodyPr/>
          <a:lstStyle/>
          <a:p>
            <a:fld id="{E32198EA-B746-CD44-A9DC-744B1B33479F}" type="slidenum">
              <a:rPr lang="sv-SE" smtClean="0"/>
              <a:t>‹#›</a:t>
            </a:fld>
            <a:endParaRPr lang="sv-SE"/>
          </a:p>
        </p:txBody>
      </p:sp>
    </p:spTree>
    <p:extLst>
      <p:ext uri="{BB962C8B-B14F-4D97-AF65-F5344CB8AC3E}">
        <p14:creationId xmlns:p14="http://schemas.microsoft.com/office/powerpoint/2010/main" val="2497916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0544E8-F95B-2A2A-5E46-CD381421686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7059F70-748B-7ED2-A75B-9D84FE322F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5EAF14E-C46A-4CF8-3607-FA67BFABA131}"/>
              </a:ext>
            </a:extLst>
          </p:cNvPr>
          <p:cNvSpPr>
            <a:spLocks noGrp="1"/>
          </p:cNvSpPr>
          <p:nvPr>
            <p:ph type="dt" sz="half" idx="10"/>
          </p:nvPr>
        </p:nvSpPr>
        <p:spPr/>
        <p:txBody>
          <a:bodyPr/>
          <a:lstStyle/>
          <a:p>
            <a:r>
              <a:rPr lang="sv-SE" smtClean="0"/>
              <a:t>2023-04-28</a:t>
            </a:r>
            <a:endParaRPr lang="sv-SE"/>
          </a:p>
        </p:txBody>
      </p:sp>
      <p:sp>
        <p:nvSpPr>
          <p:cNvPr id="5" name="Platshållare för sidfot 4">
            <a:extLst>
              <a:ext uri="{FF2B5EF4-FFF2-40B4-BE49-F238E27FC236}">
                <a16:creationId xmlns:a16="http://schemas.microsoft.com/office/drawing/2014/main" id="{67E4A0C5-1D78-68C4-C7C9-C80EB9A95667}"/>
              </a:ext>
            </a:extLst>
          </p:cNvPr>
          <p:cNvSpPr>
            <a:spLocks noGrp="1"/>
          </p:cNvSpPr>
          <p:nvPr>
            <p:ph type="ftr" sz="quarter" idx="11"/>
          </p:nvPr>
        </p:nvSpPr>
        <p:spPr/>
        <p:txBody>
          <a:bodyPr/>
          <a:lstStyle/>
          <a:p>
            <a:r>
              <a:rPr lang="sv-SE" smtClean="0"/>
              <a:t>Uppföljning av God och nära vård</a:t>
            </a:r>
            <a:endParaRPr lang="sv-SE"/>
          </a:p>
        </p:txBody>
      </p:sp>
      <p:sp>
        <p:nvSpPr>
          <p:cNvPr id="6" name="Platshållare för bildnummer 5">
            <a:extLst>
              <a:ext uri="{FF2B5EF4-FFF2-40B4-BE49-F238E27FC236}">
                <a16:creationId xmlns:a16="http://schemas.microsoft.com/office/drawing/2014/main" id="{2CDF3D10-6FD7-997B-FB08-FE914EC6CBD8}"/>
              </a:ext>
            </a:extLst>
          </p:cNvPr>
          <p:cNvSpPr>
            <a:spLocks noGrp="1"/>
          </p:cNvSpPr>
          <p:nvPr>
            <p:ph type="sldNum" sz="quarter" idx="12"/>
          </p:nvPr>
        </p:nvSpPr>
        <p:spPr/>
        <p:txBody>
          <a:bodyPr/>
          <a:lstStyle/>
          <a:p>
            <a:fld id="{E32198EA-B746-CD44-A9DC-744B1B33479F}" type="slidenum">
              <a:rPr lang="sv-SE" smtClean="0"/>
              <a:t>‹#›</a:t>
            </a:fld>
            <a:endParaRPr lang="sv-SE"/>
          </a:p>
        </p:txBody>
      </p:sp>
    </p:spTree>
    <p:extLst>
      <p:ext uri="{BB962C8B-B14F-4D97-AF65-F5344CB8AC3E}">
        <p14:creationId xmlns:p14="http://schemas.microsoft.com/office/powerpoint/2010/main" val="199451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1E4653-F16A-4DB3-5F90-38EA1C3A9C1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97FDF3A-F238-4C5F-A05C-A90F697A8524}"/>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B24D158-EF0E-0679-3DEE-8944956F488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F6DED8B-0C0C-7299-33FB-A8B562822223}"/>
              </a:ext>
            </a:extLst>
          </p:cNvPr>
          <p:cNvSpPr>
            <a:spLocks noGrp="1"/>
          </p:cNvSpPr>
          <p:nvPr>
            <p:ph type="dt" sz="half" idx="10"/>
          </p:nvPr>
        </p:nvSpPr>
        <p:spPr/>
        <p:txBody>
          <a:bodyPr/>
          <a:lstStyle/>
          <a:p>
            <a:r>
              <a:rPr lang="sv-SE" smtClean="0"/>
              <a:t>2023-04-28</a:t>
            </a:r>
            <a:endParaRPr lang="sv-SE"/>
          </a:p>
        </p:txBody>
      </p:sp>
      <p:sp>
        <p:nvSpPr>
          <p:cNvPr id="6" name="Platshållare för sidfot 5">
            <a:extLst>
              <a:ext uri="{FF2B5EF4-FFF2-40B4-BE49-F238E27FC236}">
                <a16:creationId xmlns:a16="http://schemas.microsoft.com/office/drawing/2014/main" id="{F5972230-30EA-168B-58E5-23F0AE3AF219}"/>
              </a:ext>
            </a:extLst>
          </p:cNvPr>
          <p:cNvSpPr>
            <a:spLocks noGrp="1"/>
          </p:cNvSpPr>
          <p:nvPr>
            <p:ph type="ftr" sz="quarter" idx="11"/>
          </p:nvPr>
        </p:nvSpPr>
        <p:spPr/>
        <p:txBody>
          <a:bodyPr/>
          <a:lstStyle/>
          <a:p>
            <a:r>
              <a:rPr lang="sv-SE" smtClean="0"/>
              <a:t>Uppföljning av God och nära vård</a:t>
            </a:r>
            <a:endParaRPr lang="sv-SE"/>
          </a:p>
        </p:txBody>
      </p:sp>
      <p:sp>
        <p:nvSpPr>
          <p:cNvPr id="7" name="Platshållare för bildnummer 6">
            <a:extLst>
              <a:ext uri="{FF2B5EF4-FFF2-40B4-BE49-F238E27FC236}">
                <a16:creationId xmlns:a16="http://schemas.microsoft.com/office/drawing/2014/main" id="{C71455D0-1671-7C91-0091-A55F08A02E81}"/>
              </a:ext>
            </a:extLst>
          </p:cNvPr>
          <p:cNvSpPr>
            <a:spLocks noGrp="1"/>
          </p:cNvSpPr>
          <p:nvPr>
            <p:ph type="sldNum" sz="quarter" idx="12"/>
          </p:nvPr>
        </p:nvSpPr>
        <p:spPr/>
        <p:txBody>
          <a:bodyPr/>
          <a:lstStyle/>
          <a:p>
            <a:fld id="{E32198EA-B746-CD44-A9DC-744B1B33479F}" type="slidenum">
              <a:rPr lang="sv-SE" smtClean="0"/>
              <a:t>‹#›</a:t>
            </a:fld>
            <a:endParaRPr lang="sv-SE"/>
          </a:p>
        </p:txBody>
      </p:sp>
    </p:spTree>
    <p:extLst>
      <p:ext uri="{BB962C8B-B14F-4D97-AF65-F5344CB8AC3E}">
        <p14:creationId xmlns:p14="http://schemas.microsoft.com/office/powerpoint/2010/main" val="2638563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9F3118-9DFC-5A60-63B7-6AB9B33A6EB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F4D33A0-2EE7-75EE-A567-A28057921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C6241DC-FCBE-5E0A-B59A-F12C300AD27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8155C5C-DAC6-1C56-89D6-5C095D615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D07B249-F5A2-D04C-7948-D3AD3AB8E431}"/>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5F9ECF1-73C7-D328-F55F-DC06C8BFBF08}"/>
              </a:ext>
            </a:extLst>
          </p:cNvPr>
          <p:cNvSpPr>
            <a:spLocks noGrp="1"/>
          </p:cNvSpPr>
          <p:nvPr>
            <p:ph type="dt" sz="half" idx="10"/>
          </p:nvPr>
        </p:nvSpPr>
        <p:spPr/>
        <p:txBody>
          <a:bodyPr/>
          <a:lstStyle/>
          <a:p>
            <a:r>
              <a:rPr lang="sv-SE" smtClean="0"/>
              <a:t>2023-04-28</a:t>
            </a:r>
            <a:endParaRPr lang="sv-SE"/>
          </a:p>
        </p:txBody>
      </p:sp>
      <p:sp>
        <p:nvSpPr>
          <p:cNvPr id="8" name="Platshållare för sidfot 7">
            <a:extLst>
              <a:ext uri="{FF2B5EF4-FFF2-40B4-BE49-F238E27FC236}">
                <a16:creationId xmlns:a16="http://schemas.microsoft.com/office/drawing/2014/main" id="{F54EB71F-4B9C-0656-BE4A-329D307FDC76}"/>
              </a:ext>
            </a:extLst>
          </p:cNvPr>
          <p:cNvSpPr>
            <a:spLocks noGrp="1"/>
          </p:cNvSpPr>
          <p:nvPr>
            <p:ph type="ftr" sz="quarter" idx="11"/>
          </p:nvPr>
        </p:nvSpPr>
        <p:spPr/>
        <p:txBody>
          <a:bodyPr/>
          <a:lstStyle/>
          <a:p>
            <a:r>
              <a:rPr lang="sv-SE" smtClean="0"/>
              <a:t>Uppföljning av God och nära vård</a:t>
            </a:r>
            <a:endParaRPr lang="sv-SE"/>
          </a:p>
        </p:txBody>
      </p:sp>
      <p:sp>
        <p:nvSpPr>
          <p:cNvPr id="9" name="Platshållare för bildnummer 8">
            <a:extLst>
              <a:ext uri="{FF2B5EF4-FFF2-40B4-BE49-F238E27FC236}">
                <a16:creationId xmlns:a16="http://schemas.microsoft.com/office/drawing/2014/main" id="{A5501065-8E73-F45A-82A8-A867FEA5497C}"/>
              </a:ext>
            </a:extLst>
          </p:cNvPr>
          <p:cNvSpPr>
            <a:spLocks noGrp="1"/>
          </p:cNvSpPr>
          <p:nvPr>
            <p:ph type="sldNum" sz="quarter" idx="12"/>
          </p:nvPr>
        </p:nvSpPr>
        <p:spPr/>
        <p:txBody>
          <a:bodyPr/>
          <a:lstStyle/>
          <a:p>
            <a:fld id="{E32198EA-B746-CD44-A9DC-744B1B33479F}" type="slidenum">
              <a:rPr lang="sv-SE" smtClean="0"/>
              <a:t>‹#›</a:t>
            </a:fld>
            <a:endParaRPr lang="sv-SE"/>
          </a:p>
        </p:txBody>
      </p:sp>
    </p:spTree>
    <p:extLst>
      <p:ext uri="{BB962C8B-B14F-4D97-AF65-F5344CB8AC3E}">
        <p14:creationId xmlns:p14="http://schemas.microsoft.com/office/powerpoint/2010/main" val="2090612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239F9B-43AB-FB5A-D6B4-006C71CD6D3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FA91C82-A5BE-5D38-F270-A4F35D348AF4}"/>
              </a:ext>
            </a:extLst>
          </p:cNvPr>
          <p:cNvSpPr>
            <a:spLocks noGrp="1"/>
          </p:cNvSpPr>
          <p:nvPr>
            <p:ph type="dt" sz="half" idx="10"/>
          </p:nvPr>
        </p:nvSpPr>
        <p:spPr/>
        <p:txBody>
          <a:bodyPr/>
          <a:lstStyle/>
          <a:p>
            <a:r>
              <a:rPr lang="sv-SE" smtClean="0"/>
              <a:t>2023-04-28</a:t>
            </a:r>
            <a:endParaRPr lang="sv-SE"/>
          </a:p>
        </p:txBody>
      </p:sp>
      <p:sp>
        <p:nvSpPr>
          <p:cNvPr id="4" name="Platshållare för sidfot 3">
            <a:extLst>
              <a:ext uri="{FF2B5EF4-FFF2-40B4-BE49-F238E27FC236}">
                <a16:creationId xmlns:a16="http://schemas.microsoft.com/office/drawing/2014/main" id="{418290A7-0BE9-2385-524E-60415B31A5B2}"/>
              </a:ext>
            </a:extLst>
          </p:cNvPr>
          <p:cNvSpPr>
            <a:spLocks noGrp="1"/>
          </p:cNvSpPr>
          <p:nvPr>
            <p:ph type="ftr" sz="quarter" idx="11"/>
          </p:nvPr>
        </p:nvSpPr>
        <p:spPr/>
        <p:txBody>
          <a:bodyPr/>
          <a:lstStyle/>
          <a:p>
            <a:r>
              <a:rPr lang="sv-SE" smtClean="0"/>
              <a:t>Uppföljning av God och nära vård</a:t>
            </a:r>
            <a:endParaRPr lang="sv-SE"/>
          </a:p>
        </p:txBody>
      </p:sp>
      <p:sp>
        <p:nvSpPr>
          <p:cNvPr id="5" name="Platshållare för bildnummer 4">
            <a:extLst>
              <a:ext uri="{FF2B5EF4-FFF2-40B4-BE49-F238E27FC236}">
                <a16:creationId xmlns:a16="http://schemas.microsoft.com/office/drawing/2014/main" id="{3261098D-1666-30FF-5D54-27A7F7EF11D8}"/>
              </a:ext>
            </a:extLst>
          </p:cNvPr>
          <p:cNvSpPr>
            <a:spLocks noGrp="1"/>
          </p:cNvSpPr>
          <p:nvPr>
            <p:ph type="sldNum" sz="quarter" idx="12"/>
          </p:nvPr>
        </p:nvSpPr>
        <p:spPr/>
        <p:txBody>
          <a:bodyPr/>
          <a:lstStyle/>
          <a:p>
            <a:fld id="{E32198EA-B746-CD44-A9DC-744B1B33479F}" type="slidenum">
              <a:rPr lang="sv-SE" smtClean="0"/>
              <a:t>‹#›</a:t>
            </a:fld>
            <a:endParaRPr lang="sv-SE"/>
          </a:p>
        </p:txBody>
      </p:sp>
    </p:spTree>
    <p:extLst>
      <p:ext uri="{BB962C8B-B14F-4D97-AF65-F5344CB8AC3E}">
        <p14:creationId xmlns:p14="http://schemas.microsoft.com/office/powerpoint/2010/main" val="1226107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BBFD5BD-F649-0D21-2B3F-C0A5EA3D0F90}"/>
              </a:ext>
            </a:extLst>
          </p:cNvPr>
          <p:cNvSpPr>
            <a:spLocks noGrp="1"/>
          </p:cNvSpPr>
          <p:nvPr>
            <p:ph type="dt" sz="half" idx="10"/>
          </p:nvPr>
        </p:nvSpPr>
        <p:spPr/>
        <p:txBody>
          <a:bodyPr/>
          <a:lstStyle/>
          <a:p>
            <a:r>
              <a:rPr lang="sv-SE" smtClean="0"/>
              <a:t>2023-04-28</a:t>
            </a:r>
            <a:endParaRPr lang="sv-SE"/>
          </a:p>
        </p:txBody>
      </p:sp>
      <p:sp>
        <p:nvSpPr>
          <p:cNvPr id="3" name="Platshållare för sidfot 2">
            <a:extLst>
              <a:ext uri="{FF2B5EF4-FFF2-40B4-BE49-F238E27FC236}">
                <a16:creationId xmlns:a16="http://schemas.microsoft.com/office/drawing/2014/main" id="{5FF68E43-A677-D1F1-D9B1-2AE1147BE1BD}"/>
              </a:ext>
            </a:extLst>
          </p:cNvPr>
          <p:cNvSpPr>
            <a:spLocks noGrp="1"/>
          </p:cNvSpPr>
          <p:nvPr>
            <p:ph type="ftr" sz="quarter" idx="11"/>
          </p:nvPr>
        </p:nvSpPr>
        <p:spPr/>
        <p:txBody>
          <a:bodyPr/>
          <a:lstStyle/>
          <a:p>
            <a:r>
              <a:rPr lang="sv-SE" smtClean="0"/>
              <a:t>Uppföljning av God och nära vård</a:t>
            </a:r>
            <a:endParaRPr lang="sv-SE"/>
          </a:p>
        </p:txBody>
      </p:sp>
      <p:sp>
        <p:nvSpPr>
          <p:cNvPr id="4" name="Platshållare för bildnummer 3">
            <a:extLst>
              <a:ext uri="{FF2B5EF4-FFF2-40B4-BE49-F238E27FC236}">
                <a16:creationId xmlns:a16="http://schemas.microsoft.com/office/drawing/2014/main" id="{052CBC50-2247-87F3-BF5E-FE40CC72A4BD}"/>
              </a:ext>
            </a:extLst>
          </p:cNvPr>
          <p:cNvSpPr>
            <a:spLocks noGrp="1"/>
          </p:cNvSpPr>
          <p:nvPr>
            <p:ph type="sldNum" sz="quarter" idx="12"/>
          </p:nvPr>
        </p:nvSpPr>
        <p:spPr/>
        <p:txBody>
          <a:bodyPr/>
          <a:lstStyle/>
          <a:p>
            <a:fld id="{E32198EA-B746-CD44-A9DC-744B1B33479F}" type="slidenum">
              <a:rPr lang="sv-SE" smtClean="0"/>
              <a:t>‹#›</a:t>
            </a:fld>
            <a:endParaRPr lang="sv-SE"/>
          </a:p>
        </p:txBody>
      </p:sp>
    </p:spTree>
    <p:extLst>
      <p:ext uri="{BB962C8B-B14F-4D97-AF65-F5344CB8AC3E}">
        <p14:creationId xmlns:p14="http://schemas.microsoft.com/office/powerpoint/2010/main" val="2981328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D3F48E-C442-508F-C80E-7E467B35324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5EE41CB-EEAB-9F8C-0DA6-BF709E8E0B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42916D2-370A-5128-D981-24691D3C0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D9E9408-C0FB-5A6F-5596-FD7D9EDF4799}"/>
              </a:ext>
            </a:extLst>
          </p:cNvPr>
          <p:cNvSpPr>
            <a:spLocks noGrp="1"/>
          </p:cNvSpPr>
          <p:nvPr>
            <p:ph type="dt" sz="half" idx="10"/>
          </p:nvPr>
        </p:nvSpPr>
        <p:spPr/>
        <p:txBody>
          <a:bodyPr/>
          <a:lstStyle/>
          <a:p>
            <a:r>
              <a:rPr lang="sv-SE" smtClean="0"/>
              <a:t>2023-04-28</a:t>
            </a:r>
            <a:endParaRPr lang="sv-SE"/>
          </a:p>
        </p:txBody>
      </p:sp>
      <p:sp>
        <p:nvSpPr>
          <p:cNvPr id="6" name="Platshållare för sidfot 5">
            <a:extLst>
              <a:ext uri="{FF2B5EF4-FFF2-40B4-BE49-F238E27FC236}">
                <a16:creationId xmlns:a16="http://schemas.microsoft.com/office/drawing/2014/main" id="{5ACC915B-76CC-92E5-89F1-B2F43B6930B9}"/>
              </a:ext>
            </a:extLst>
          </p:cNvPr>
          <p:cNvSpPr>
            <a:spLocks noGrp="1"/>
          </p:cNvSpPr>
          <p:nvPr>
            <p:ph type="ftr" sz="quarter" idx="11"/>
          </p:nvPr>
        </p:nvSpPr>
        <p:spPr/>
        <p:txBody>
          <a:bodyPr/>
          <a:lstStyle/>
          <a:p>
            <a:r>
              <a:rPr lang="sv-SE" smtClean="0"/>
              <a:t>Uppföljning av God och nära vård</a:t>
            </a:r>
            <a:endParaRPr lang="sv-SE"/>
          </a:p>
        </p:txBody>
      </p:sp>
      <p:sp>
        <p:nvSpPr>
          <p:cNvPr id="7" name="Platshållare för bildnummer 6">
            <a:extLst>
              <a:ext uri="{FF2B5EF4-FFF2-40B4-BE49-F238E27FC236}">
                <a16:creationId xmlns:a16="http://schemas.microsoft.com/office/drawing/2014/main" id="{0E8F97AA-87B1-410B-2641-86020A43B4D8}"/>
              </a:ext>
            </a:extLst>
          </p:cNvPr>
          <p:cNvSpPr>
            <a:spLocks noGrp="1"/>
          </p:cNvSpPr>
          <p:nvPr>
            <p:ph type="sldNum" sz="quarter" idx="12"/>
          </p:nvPr>
        </p:nvSpPr>
        <p:spPr/>
        <p:txBody>
          <a:bodyPr/>
          <a:lstStyle/>
          <a:p>
            <a:fld id="{E32198EA-B746-CD44-A9DC-744B1B33479F}" type="slidenum">
              <a:rPr lang="sv-SE" smtClean="0"/>
              <a:t>‹#›</a:t>
            </a:fld>
            <a:endParaRPr lang="sv-SE"/>
          </a:p>
        </p:txBody>
      </p:sp>
    </p:spTree>
    <p:extLst>
      <p:ext uri="{BB962C8B-B14F-4D97-AF65-F5344CB8AC3E}">
        <p14:creationId xmlns:p14="http://schemas.microsoft.com/office/powerpoint/2010/main" val="3835172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9BD408-172C-DC64-475A-057D48C41AB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99DF485-DA31-5613-5753-238EFF75AA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F98B968-E715-AA3E-D8C2-A67CE164A3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B2865C4-B66D-05A6-BD54-EE89455310DD}"/>
              </a:ext>
            </a:extLst>
          </p:cNvPr>
          <p:cNvSpPr>
            <a:spLocks noGrp="1"/>
          </p:cNvSpPr>
          <p:nvPr>
            <p:ph type="dt" sz="half" idx="10"/>
          </p:nvPr>
        </p:nvSpPr>
        <p:spPr/>
        <p:txBody>
          <a:bodyPr/>
          <a:lstStyle/>
          <a:p>
            <a:r>
              <a:rPr lang="sv-SE" smtClean="0"/>
              <a:t>2023-04-28</a:t>
            </a:r>
            <a:endParaRPr lang="sv-SE"/>
          </a:p>
        </p:txBody>
      </p:sp>
      <p:sp>
        <p:nvSpPr>
          <p:cNvPr id="6" name="Platshållare för sidfot 5">
            <a:extLst>
              <a:ext uri="{FF2B5EF4-FFF2-40B4-BE49-F238E27FC236}">
                <a16:creationId xmlns:a16="http://schemas.microsoft.com/office/drawing/2014/main" id="{015C8736-6326-8F55-7E6F-9D800E620CEC}"/>
              </a:ext>
            </a:extLst>
          </p:cNvPr>
          <p:cNvSpPr>
            <a:spLocks noGrp="1"/>
          </p:cNvSpPr>
          <p:nvPr>
            <p:ph type="ftr" sz="quarter" idx="11"/>
          </p:nvPr>
        </p:nvSpPr>
        <p:spPr/>
        <p:txBody>
          <a:bodyPr/>
          <a:lstStyle/>
          <a:p>
            <a:r>
              <a:rPr lang="sv-SE" smtClean="0"/>
              <a:t>Uppföljning av God och nära vård</a:t>
            </a:r>
            <a:endParaRPr lang="sv-SE"/>
          </a:p>
        </p:txBody>
      </p:sp>
      <p:sp>
        <p:nvSpPr>
          <p:cNvPr id="7" name="Platshållare för bildnummer 6">
            <a:extLst>
              <a:ext uri="{FF2B5EF4-FFF2-40B4-BE49-F238E27FC236}">
                <a16:creationId xmlns:a16="http://schemas.microsoft.com/office/drawing/2014/main" id="{B976C70B-8497-2A40-D6CB-9940E361C79E}"/>
              </a:ext>
            </a:extLst>
          </p:cNvPr>
          <p:cNvSpPr>
            <a:spLocks noGrp="1"/>
          </p:cNvSpPr>
          <p:nvPr>
            <p:ph type="sldNum" sz="quarter" idx="12"/>
          </p:nvPr>
        </p:nvSpPr>
        <p:spPr/>
        <p:txBody>
          <a:bodyPr/>
          <a:lstStyle/>
          <a:p>
            <a:fld id="{E32198EA-B746-CD44-A9DC-744B1B33479F}" type="slidenum">
              <a:rPr lang="sv-SE" smtClean="0"/>
              <a:t>‹#›</a:t>
            </a:fld>
            <a:endParaRPr lang="sv-SE"/>
          </a:p>
        </p:txBody>
      </p:sp>
    </p:spTree>
    <p:extLst>
      <p:ext uri="{BB962C8B-B14F-4D97-AF65-F5344CB8AC3E}">
        <p14:creationId xmlns:p14="http://schemas.microsoft.com/office/powerpoint/2010/main" val="2995684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Rektangel 7"/>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410547" y="2439529"/>
            <a:ext cx="11370906" cy="3574439"/>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15B6D1AA-23E4-78A9-3D4F-EAA63E52F436}"/>
              </a:ext>
            </a:extLst>
          </p:cNvPr>
          <p:cNvSpPr>
            <a:spLocks noGrp="1"/>
          </p:cNvSpPr>
          <p:nvPr>
            <p:ph type="dt" sz="half" idx="10"/>
          </p:nvPr>
        </p:nvSpPr>
        <p:spPr/>
        <p:txBody>
          <a:bodyPr/>
          <a:lstStyle/>
          <a:p>
            <a:r>
              <a:rPr lang="sv-SE" smtClean="0"/>
              <a:t>2023-04-28</a:t>
            </a:r>
            <a:endParaRPr lang="sv-SE" dirty="0"/>
          </a:p>
        </p:txBody>
      </p:sp>
      <p:sp>
        <p:nvSpPr>
          <p:cNvPr id="10" name="Platshållare för sidfot 9">
            <a:extLst>
              <a:ext uri="{FF2B5EF4-FFF2-40B4-BE49-F238E27FC236}">
                <a16:creationId xmlns:a16="http://schemas.microsoft.com/office/drawing/2014/main" id="{0F70FD8E-AF24-D383-E932-A62BCD6CC861}"/>
              </a:ext>
            </a:extLst>
          </p:cNvPr>
          <p:cNvSpPr>
            <a:spLocks noGrp="1"/>
          </p:cNvSpPr>
          <p:nvPr>
            <p:ph type="ftr" sz="quarter" idx="11"/>
          </p:nvPr>
        </p:nvSpPr>
        <p:spPr/>
        <p:txBody>
          <a:bodyPr/>
          <a:lstStyle/>
          <a:p>
            <a:r>
              <a:rPr lang="sv-SE" smtClean="0"/>
              <a:t>Uppföljning av God och nära vård</a:t>
            </a:r>
            <a:endParaRPr lang="sv-SE" dirty="0"/>
          </a:p>
        </p:txBody>
      </p:sp>
      <p:sp>
        <p:nvSpPr>
          <p:cNvPr id="11" name="Platshållare för bildnummer 10">
            <a:extLst>
              <a:ext uri="{FF2B5EF4-FFF2-40B4-BE49-F238E27FC236}">
                <a16:creationId xmlns:a16="http://schemas.microsoft.com/office/drawing/2014/main" id="{D3089D46-ACE7-DD03-5C3D-19DA2BF32DD9}"/>
              </a:ext>
            </a:extLst>
          </p:cNvPr>
          <p:cNvSpPr>
            <a:spLocks noGrp="1"/>
          </p:cNvSpPr>
          <p:nvPr>
            <p:ph type="sldNum" sz="quarter" idx="12"/>
          </p:nvPr>
        </p:nvSpPr>
        <p:spPr/>
        <p:txBody>
          <a:bodyPr/>
          <a:lstStyle/>
          <a:p>
            <a:fld id="{130DDE8C-17E0-4539-9C15-C1E9D231907F}" type="slidenum">
              <a:rPr lang="sv-SE" smtClean="0"/>
              <a:pPr/>
              <a:t>‹#›</a:t>
            </a:fld>
            <a:endParaRPr lang="sv-SE" dirty="0"/>
          </a:p>
        </p:txBody>
      </p:sp>
      <p:sp>
        <p:nvSpPr>
          <p:cNvPr id="12" name="Rubrik 11">
            <a:extLst>
              <a:ext uri="{FF2B5EF4-FFF2-40B4-BE49-F238E27FC236}">
                <a16:creationId xmlns:a16="http://schemas.microsoft.com/office/drawing/2014/main" id="{F419F65B-B0D5-F0B7-4073-F138499AA0A2}"/>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030273105"/>
      </p:ext>
    </p:extLst>
  </p:cSld>
  <p:clrMapOvr>
    <a:masterClrMapping/>
  </p:clrMapOvr>
  <p:extLst mod="1">
    <p:ext uri="{DCECCB84-F9BA-43D5-87BE-67443E8EF086}">
      <p15:sldGuideLst xmlns:p15="http://schemas.microsoft.com/office/powerpoint/2012/main">
        <p15:guide id="3" pos="25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DC80C0-6584-9027-0288-6C39B3613D2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4C79D29-DE9E-7898-1C22-EB88FD4DD81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CF095C1-0F36-5F2F-46D5-22B5BAF1AF8C}"/>
              </a:ext>
            </a:extLst>
          </p:cNvPr>
          <p:cNvSpPr>
            <a:spLocks noGrp="1"/>
          </p:cNvSpPr>
          <p:nvPr>
            <p:ph type="dt" sz="half" idx="10"/>
          </p:nvPr>
        </p:nvSpPr>
        <p:spPr/>
        <p:txBody>
          <a:bodyPr/>
          <a:lstStyle/>
          <a:p>
            <a:r>
              <a:rPr lang="sv-SE" smtClean="0"/>
              <a:t>2023-04-28</a:t>
            </a:r>
            <a:endParaRPr lang="sv-SE"/>
          </a:p>
        </p:txBody>
      </p:sp>
      <p:sp>
        <p:nvSpPr>
          <p:cNvPr id="5" name="Platshållare för sidfot 4">
            <a:extLst>
              <a:ext uri="{FF2B5EF4-FFF2-40B4-BE49-F238E27FC236}">
                <a16:creationId xmlns:a16="http://schemas.microsoft.com/office/drawing/2014/main" id="{9CA176A5-7CB8-6BD3-8A7F-140C4550B9F1}"/>
              </a:ext>
            </a:extLst>
          </p:cNvPr>
          <p:cNvSpPr>
            <a:spLocks noGrp="1"/>
          </p:cNvSpPr>
          <p:nvPr>
            <p:ph type="ftr" sz="quarter" idx="11"/>
          </p:nvPr>
        </p:nvSpPr>
        <p:spPr/>
        <p:txBody>
          <a:bodyPr/>
          <a:lstStyle/>
          <a:p>
            <a:r>
              <a:rPr lang="sv-SE" smtClean="0"/>
              <a:t>Uppföljning av God och nära vård</a:t>
            </a:r>
            <a:endParaRPr lang="sv-SE"/>
          </a:p>
        </p:txBody>
      </p:sp>
      <p:sp>
        <p:nvSpPr>
          <p:cNvPr id="6" name="Platshållare för bildnummer 5">
            <a:extLst>
              <a:ext uri="{FF2B5EF4-FFF2-40B4-BE49-F238E27FC236}">
                <a16:creationId xmlns:a16="http://schemas.microsoft.com/office/drawing/2014/main" id="{5CDB4CD7-A56C-FE7B-C5CF-15F124501C6C}"/>
              </a:ext>
            </a:extLst>
          </p:cNvPr>
          <p:cNvSpPr>
            <a:spLocks noGrp="1"/>
          </p:cNvSpPr>
          <p:nvPr>
            <p:ph type="sldNum" sz="quarter" idx="12"/>
          </p:nvPr>
        </p:nvSpPr>
        <p:spPr/>
        <p:txBody>
          <a:bodyPr/>
          <a:lstStyle/>
          <a:p>
            <a:fld id="{E32198EA-B746-CD44-A9DC-744B1B33479F}" type="slidenum">
              <a:rPr lang="sv-SE" smtClean="0"/>
              <a:t>‹#›</a:t>
            </a:fld>
            <a:endParaRPr lang="sv-SE"/>
          </a:p>
        </p:txBody>
      </p:sp>
    </p:spTree>
    <p:extLst>
      <p:ext uri="{BB962C8B-B14F-4D97-AF65-F5344CB8AC3E}">
        <p14:creationId xmlns:p14="http://schemas.microsoft.com/office/powerpoint/2010/main" val="3228011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BB6A429-A9C4-0BB3-570D-D4E69018BB2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D0FE834-1BAF-BF0A-E99F-378B0D257AA2}"/>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C58B88C-9F89-0CCA-9C18-CCF63418BCFB}"/>
              </a:ext>
            </a:extLst>
          </p:cNvPr>
          <p:cNvSpPr>
            <a:spLocks noGrp="1"/>
          </p:cNvSpPr>
          <p:nvPr>
            <p:ph type="dt" sz="half" idx="10"/>
          </p:nvPr>
        </p:nvSpPr>
        <p:spPr/>
        <p:txBody>
          <a:bodyPr/>
          <a:lstStyle/>
          <a:p>
            <a:r>
              <a:rPr lang="sv-SE" smtClean="0"/>
              <a:t>2023-04-28</a:t>
            </a:r>
            <a:endParaRPr lang="sv-SE"/>
          </a:p>
        </p:txBody>
      </p:sp>
      <p:sp>
        <p:nvSpPr>
          <p:cNvPr id="5" name="Platshållare för sidfot 4">
            <a:extLst>
              <a:ext uri="{FF2B5EF4-FFF2-40B4-BE49-F238E27FC236}">
                <a16:creationId xmlns:a16="http://schemas.microsoft.com/office/drawing/2014/main" id="{246990FA-6934-8F2D-7388-75B10782C158}"/>
              </a:ext>
            </a:extLst>
          </p:cNvPr>
          <p:cNvSpPr>
            <a:spLocks noGrp="1"/>
          </p:cNvSpPr>
          <p:nvPr>
            <p:ph type="ftr" sz="quarter" idx="11"/>
          </p:nvPr>
        </p:nvSpPr>
        <p:spPr/>
        <p:txBody>
          <a:bodyPr/>
          <a:lstStyle/>
          <a:p>
            <a:r>
              <a:rPr lang="sv-SE" smtClean="0"/>
              <a:t>Uppföljning av God och nära vård</a:t>
            </a:r>
            <a:endParaRPr lang="sv-SE"/>
          </a:p>
        </p:txBody>
      </p:sp>
      <p:sp>
        <p:nvSpPr>
          <p:cNvPr id="6" name="Platshållare för bildnummer 5">
            <a:extLst>
              <a:ext uri="{FF2B5EF4-FFF2-40B4-BE49-F238E27FC236}">
                <a16:creationId xmlns:a16="http://schemas.microsoft.com/office/drawing/2014/main" id="{CFC90E87-12FC-CEF0-9E7C-9F3B43430AF0}"/>
              </a:ext>
            </a:extLst>
          </p:cNvPr>
          <p:cNvSpPr>
            <a:spLocks noGrp="1"/>
          </p:cNvSpPr>
          <p:nvPr>
            <p:ph type="sldNum" sz="quarter" idx="12"/>
          </p:nvPr>
        </p:nvSpPr>
        <p:spPr/>
        <p:txBody>
          <a:bodyPr/>
          <a:lstStyle/>
          <a:p>
            <a:fld id="{E32198EA-B746-CD44-A9DC-744B1B33479F}" type="slidenum">
              <a:rPr lang="sv-SE" smtClean="0"/>
              <a:t>‹#›</a:t>
            </a:fld>
            <a:endParaRPr lang="sv-SE"/>
          </a:p>
        </p:txBody>
      </p:sp>
    </p:spTree>
    <p:extLst>
      <p:ext uri="{BB962C8B-B14F-4D97-AF65-F5344CB8AC3E}">
        <p14:creationId xmlns:p14="http://schemas.microsoft.com/office/powerpoint/2010/main" val="682576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663429"/>
            <a:ext cx="9144000" cy="1989149"/>
          </a:xfrm>
        </p:spPr>
        <p:txBody>
          <a:bodyPr anchor="b"/>
          <a:lstStyle>
            <a:lvl1pPr algn="ctr">
              <a:defRPr sz="6000" b="1">
                <a:solidFill>
                  <a:schemeClr val="tx1"/>
                </a:solidFill>
              </a:defRPr>
            </a:lvl1pPr>
          </a:lstStyle>
          <a:p>
            <a:r>
              <a:rPr lang="sv-SE" dirty="0"/>
              <a:t>Klicka här för att ändra format</a:t>
            </a:r>
          </a:p>
        </p:txBody>
      </p:sp>
      <p:sp>
        <p:nvSpPr>
          <p:cNvPr id="3" name="Underrubrik 2"/>
          <p:cNvSpPr>
            <a:spLocks noGrp="1"/>
          </p:cNvSpPr>
          <p:nvPr>
            <p:ph type="subTitle" idx="1"/>
          </p:nvPr>
        </p:nvSpPr>
        <p:spPr>
          <a:xfrm>
            <a:off x="1524000" y="3838575"/>
            <a:ext cx="9144000" cy="17906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format på underrubrik i bakgrunden</a:t>
            </a:r>
          </a:p>
        </p:txBody>
      </p:sp>
      <p:cxnSp>
        <p:nvCxnSpPr>
          <p:cNvPr id="13" name="Rak 12"/>
          <p:cNvCxnSpPr/>
          <p:nvPr userDrawn="1"/>
        </p:nvCxnSpPr>
        <p:spPr>
          <a:xfrm>
            <a:off x="1524000" y="3710861"/>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Bildobjekt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5307" y="390071"/>
            <a:ext cx="1016146" cy="969723"/>
          </a:xfrm>
          <a:prstGeom prst="rect">
            <a:avLst/>
          </a:prstGeom>
        </p:spPr>
      </p:pic>
      <p:pic>
        <p:nvPicPr>
          <p:cNvPr id="6" name="Bildobjekt 5" descr="En bild som visar text, Teckensnitt, skärmbild, Grafik&#10;&#10;Automatiskt genererad beskrivning">
            <a:extLst>
              <a:ext uri="{FF2B5EF4-FFF2-40B4-BE49-F238E27FC236}">
                <a16:creationId xmlns:a16="http://schemas.microsoft.com/office/drawing/2014/main" id="{712405E6-58EC-9029-E824-C915FD47AA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547" y="641257"/>
            <a:ext cx="2945454" cy="718537"/>
          </a:xfrm>
          <a:prstGeom prst="rect">
            <a:avLst/>
          </a:prstGeom>
        </p:spPr>
      </p:pic>
      <p:sp>
        <p:nvSpPr>
          <p:cNvPr id="4" name="Platshållare för datum 3">
            <a:extLst>
              <a:ext uri="{FF2B5EF4-FFF2-40B4-BE49-F238E27FC236}">
                <a16:creationId xmlns:a16="http://schemas.microsoft.com/office/drawing/2014/main" id="{53D721F1-8739-B3BD-E5BA-5B1020D2AF2B}"/>
              </a:ext>
            </a:extLst>
          </p:cNvPr>
          <p:cNvSpPr>
            <a:spLocks noGrp="1"/>
          </p:cNvSpPr>
          <p:nvPr>
            <p:ph type="dt" sz="half" idx="10"/>
          </p:nvPr>
        </p:nvSpPr>
        <p:spPr/>
        <p:txBody>
          <a:bodyPr/>
          <a:lstStyle>
            <a:lvl1pPr>
              <a:defRPr>
                <a:solidFill>
                  <a:schemeClr val="tx1"/>
                </a:solidFill>
              </a:defRPr>
            </a:lvl1pPr>
          </a:lstStyle>
          <a:p>
            <a:r>
              <a:rPr lang="sv-SE" smtClean="0"/>
              <a:t>2023-04-28</a:t>
            </a:r>
            <a:endParaRPr lang="sv-SE" dirty="0"/>
          </a:p>
        </p:txBody>
      </p:sp>
      <p:sp>
        <p:nvSpPr>
          <p:cNvPr id="5" name="Platshållare för sidfot 4">
            <a:extLst>
              <a:ext uri="{FF2B5EF4-FFF2-40B4-BE49-F238E27FC236}">
                <a16:creationId xmlns:a16="http://schemas.microsoft.com/office/drawing/2014/main" id="{2D9FB05E-FFCC-F5A1-9827-9DEF1CAB22EA}"/>
              </a:ext>
            </a:extLst>
          </p:cNvPr>
          <p:cNvSpPr>
            <a:spLocks noGrp="1"/>
          </p:cNvSpPr>
          <p:nvPr>
            <p:ph type="ftr" sz="quarter" idx="11"/>
          </p:nvPr>
        </p:nvSpPr>
        <p:spPr/>
        <p:txBody>
          <a:bodyPr/>
          <a:lstStyle>
            <a:lvl1pPr>
              <a:defRPr>
                <a:solidFill>
                  <a:schemeClr val="tx1"/>
                </a:solidFill>
              </a:defRPr>
            </a:lvl1pPr>
          </a:lstStyle>
          <a:p>
            <a:r>
              <a:rPr lang="sv-SE" smtClean="0"/>
              <a:t>Uppföljning av God och nära vård</a:t>
            </a:r>
            <a:endParaRPr lang="sv-SE" dirty="0"/>
          </a:p>
        </p:txBody>
      </p:sp>
      <p:sp>
        <p:nvSpPr>
          <p:cNvPr id="7" name="Platshållare för bildnummer 6">
            <a:extLst>
              <a:ext uri="{FF2B5EF4-FFF2-40B4-BE49-F238E27FC236}">
                <a16:creationId xmlns:a16="http://schemas.microsoft.com/office/drawing/2014/main" id="{33041D94-FF30-935C-6AA5-92E116DA61E9}"/>
              </a:ext>
            </a:extLst>
          </p:cNvPr>
          <p:cNvSpPr>
            <a:spLocks noGrp="1"/>
          </p:cNvSpPr>
          <p:nvPr>
            <p:ph type="sldNum" sz="quarter" idx="12"/>
          </p:nvPr>
        </p:nvSpPr>
        <p:spPr/>
        <p:txBody>
          <a:bodyPr/>
          <a:lstStyle>
            <a:lvl1pPr>
              <a:defRPr>
                <a:solidFill>
                  <a:schemeClr val="tx1"/>
                </a:solidFill>
              </a:defRPr>
            </a:lvl1p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2055629590"/>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Rektangel 7"/>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410547" y="2439529"/>
            <a:ext cx="11370906" cy="3574439"/>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15B6D1AA-23E4-78A9-3D4F-EAA63E52F436}"/>
              </a:ext>
            </a:extLst>
          </p:cNvPr>
          <p:cNvSpPr>
            <a:spLocks noGrp="1"/>
          </p:cNvSpPr>
          <p:nvPr>
            <p:ph type="dt" sz="half" idx="10"/>
          </p:nvPr>
        </p:nvSpPr>
        <p:spPr/>
        <p:txBody>
          <a:bodyPr/>
          <a:lstStyle/>
          <a:p>
            <a:r>
              <a:rPr lang="sv-SE" smtClean="0"/>
              <a:t>2023-04-28</a:t>
            </a:r>
            <a:endParaRPr lang="sv-SE" dirty="0"/>
          </a:p>
        </p:txBody>
      </p:sp>
      <p:sp>
        <p:nvSpPr>
          <p:cNvPr id="10" name="Platshållare för sidfot 9">
            <a:extLst>
              <a:ext uri="{FF2B5EF4-FFF2-40B4-BE49-F238E27FC236}">
                <a16:creationId xmlns:a16="http://schemas.microsoft.com/office/drawing/2014/main" id="{0F70FD8E-AF24-D383-E932-A62BCD6CC861}"/>
              </a:ext>
            </a:extLst>
          </p:cNvPr>
          <p:cNvSpPr>
            <a:spLocks noGrp="1"/>
          </p:cNvSpPr>
          <p:nvPr>
            <p:ph type="ftr" sz="quarter" idx="11"/>
          </p:nvPr>
        </p:nvSpPr>
        <p:spPr/>
        <p:txBody>
          <a:bodyPr/>
          <a:lstStyle/>
          <a:p>
            <a:r>
              <a:rPr lang="sv-SE" smtClean="0"/>
              <a:t>Uppföljning av God och nära vård</a:t>
            </a:r>
            <a:endParaRPr lang="sv-SE" dirty="0"/>
          </a:p>
        </p:txBody>
      </p:sp>
      <p:sp>
        <p:nvSpPr>
          <p:cNvPr id="11" name="Platshållare för bildnummer 10">
            <a:extLst>
              <a:ext uri="{FF2B5EF4-FFF2-40B4-BE49-F238E27FC236}">
                <a16:creationId xmlns:a16="http://schemas.microsoft.com/office/drawing/2014/main" id="{D3089D46-ACE7-DD03-5C3D-19DA2BF32DD9}"/>
              </a:ext>
            </a:extLst>
          </p:cNvPr>
          <p:cNvSpPr>
            <a:spLocks noGrp="1"/>
          </p:cNvSpPr>
          <p:nvPr>
            <p:ph type="sldNum" sz="quarter" idx="12"/>
          </p:nvPr>
        </p:nvSpPr>
        <p:spPr/>
        <p:txBody>
          <a:bodyPr/>
          <a:lstStyle/>
          <a:p>
            <a:fld id="{130DDE8C-17E0-4539-9C15-C1E9D231907F}" type="slidenum">
              <a:rPr lang="sv-SE" smtClean="0"/>
              <a:pPr/>
              <a:t>‹#›</a:t>
            </a:fld>
            <a:endParaRPr lang="sv-SE" dirty="0"/>
          </a:p>
        </p:txBody>
      </p:sp>
      <p:sp>
        <p:nvSpPr>
          <p:cNvPr id="12" name="Rubrik 11">
            <a:extLst>
              <a:ext uri="{FF2B5EF4-FFF2-40B4-BE49-F238E27FC236}">
                <a16:creationId xmlns:a16="http://schemas.microsoft.com/office/drawing/2014/main" id="{F419F65B-B0D5-F0B7-4073-F138499AA0A2}"/>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677805290"/>
      </p:ext>
    </p:extLst>
  </p:cSld>
  <p:clrMapOvr>
    <a:masterClrMapping/>
  </p:clrMapOvr>
  <p:extLst mod="1">
    <p:ext uri="{DCECCB84-F9BA-43D5-87BE-67443E8EF086}">
      <p15:sldGuideLst xmlns:p15="http://schemas.microsoft.com/office/powerpoint/2012/main">
        <p15:guide id="3" pos="25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1709738"/>
            <a:ext cx="11358206" cy="2852737"/>
          </a:xfrm>
        </p:spPr>
        <p:txBody>
          <a:bodyPr anchor="b">
            <a:normAutofit/>
          </a:bodyPr>
          <a:lstStyle>
            <a:lvl1pPr>
              <a:defRPr sz="4400" b="1">
                <a:solidFill>
                  <a:schemeClr val="tx2"/>
                </a:solidFill>
              </a:defRPr>
            </a:lvl1pPr>
          </a:lstStyle>
          <a:p>
            <a:r>
              <a:rPr lang="sv-SE" dirty="0"/>
              <a:t>Klicka här för att ändra format</a:t>
            </a:r>
          </a:p>
        </p:txBody>
      </p:sp>
      <p:sp>
        <p:nvSpPr>
          <p:cNvPr id="3" name="Platshållare för text 2"/>
          <p:cNvSpPr>
            <a:spLocks noGrp="1"/>
          </p:cNvSpPr>
          <p:nvPr>
            <p:ph type="body" idx="1"/>
          </p:nvPr>
        </p:nvSpPr>
        <p:spPr>
          <a:xfrm>
            <a:off x="410547" y="4589463"/>
            <a:ext cx="1135820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8" name="Platshållare för datum 7">
            <a:extLst>
              <a:ext uri="{FF2B5EF4-FFF2-40B4-BE49-F238E27FC236}">
                <a16:creationId xmlns:a16="http://schemas.microsoft.com/office/drawing/2014/main" id="{BE6CDBAA-E30D-94B2-B737-9DD6AB549DC0}"/>
              </a:ext>
            </a:extLst>
          </p:cNvPr>
          <p:cNvSpPr>
            <a:spLocks noGrp="1"/>
          </p:cNvSpPr>
          <p:nvPr>
            <p:ph type="dt" sz="half" idx="10"/>
          </p:nvPr>
        </p:nvSpPr>
        <p:spPr/>
        <p:txBody>
          <a:bodyPr/>
          <a:lstStyle/>
          <a:p>
            <a:r>
              <a:rPr lang="sv-SE" smtClean="0"/>
              <a:t>2023-04-28</a:t>
            </a:r>
            <a:endParaRPr lang="sv-SE" dirty="0"/>
          </a:p>
        </p:txBody>
      </p:sp>
      <p:sp>
        <p:nvSpPr>
          <p:cNvPr id="9" name="Platshållare för sidfot 8">
            <a:extLst>
              <a:ext uri="{FF2B5EF4-FFF2-40B4-BE49-F238E27FC236}">
                <a16:creationId xmlns:a16="http://schemas.microsoft.com/office/drawing/2014/main" id="{56FFFA48-3C29-D025-07E7-D2E33D4321FE}"/>
              </a:ext>
            </a:extLst>
          </p:cNvPr>
          <p:cNvSpPr>
            <a:spLocks noGrp="1"/>
          </p:cNvSpPr>
          <p:nvPr>
            <p:ph type="ftr" sz="quarter" idx="11"/>
          </p:nvPr>
        </p:nvSpPr>
        <p:spPr/>
        <p:txBody>
          <a:bodyPr/>
          <a:lstStyle/>
          <a:p>
            <a:r>
              <a:rPr lang="sv-SE" smtClean="0"/>
              <a:t>Uppföljning av God och nära vård</a:t>
            </a:r>
            <a:endParaRPr lang="sv-SE" dirty="0"/>
          </a:p>
        </p:txBody>
      </p:sp>
      <p:sp>
        <p:nvSpPr>
          <p:cNvPr id="15" name="Platshållare för bildnummer 14">
            <a:extLst>
              <a:ext uri="{FF2B5EF4-FFF2-40B4-BE49-F238E27FC236}">
                <a16:creationId xmlns:a16="http://schemas.microsoft.com/office/drawing/2014/main" id="{090EB81C-0FAD-6E7A-7970-F630A8E375D1}"/>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3603793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10547" y="2461329"/>
            <a:ext cx="5609253" cy="3652423"/>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72199" y="2461329"/>
            <a:ext cx="5609253" cy="3652423"/>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r>
              <a:rPr lang="sv-SE" smtClean="0"/>
              <a:t>2023-04-28</a:t>
            </a:r>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smtClean="0"/>
              <a:t>Uppföljning av God och nära vård</a:t>
            </a:r>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6" name="Rubrik 5">
            <a:extLst>
              <a:ext uri="{FF2B5EF4-FFF2-40B4-BE49-F238E27FC236}">
                <a16:creationId xmlns:a16="http://schemas.microsoft.com/office/drawing/2014/main" id="{E092A276-343F-BEA9-5AD9-1D2069A7DFE1}"/>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24290845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10548" y="2477256"/>
            <a:ext cx="558702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410548" y="3291644"/>
            <a:ext cx="5587028" cy="3302872"/>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6172200" y="2477256"/>
            <a:ext cx="5609252" cy="814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6172199" y="3291644"/>
            <a:ext cx="5609253" cy="3302872"/>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7">
            <a:extLst>
              <a:ext uri="{FF2B5EF4-FFF2-40B4-BE49-F238E27FC236}">
                <a16:creationId xmlns:a16="http://schemas.microsoft.com/office/drawing/2014/main" id="{C42C84FB-F8CC-993B-156B-0021EFF120F3}"/>
              </a:ext>
            </a:extLst>
          </p:cNvPr>
          <p:cNvSpPr>
            <a:spLocks noGrp="1"/>
          </p:cNvSpPr>
          <p:nvPr>
            <p:ph type="dt" sz="half" idx="10"/>
          </p:nvPr>
        </p:nvSpPr>
        <p:spPr/>
        <p:txBody>
          <a:bodyPr/>
          <a:lstStyle/>
          <a:p>
            <a:r>
              <a:rPr lang="sv-SE" smtClean="0"/>
              <a:t>2023-04-28</a:t>
            </a:r>
            <a:endParaRPr lang="sv-SE" dirty="0"/>
          </a:p>
        </p:txBody>
      </p:sp>
      <p:sp>
        <p:nvSpPr>
          <p:cNvPr id="9" name="Platshållare för sidfot 8">
            <a:extLst>
              <a:ext uri="{FF2B5EF4-FFF2-40B4-BE49-F238E27FC236}">
                <a16:creationId xmlns:a16="http://schemas.microsoft.com/office/drawing/2014/main" id="{F79A1A1A-005D-819F-2C76-7A2B06725B1B}"/>
              </a:ext>
            </a:extLst>
          </p:cNvPr>
          <p:cNvSpPr>
            <a:spLocks noGrp="1"/>
          </p:cNvSpPr>
          <p:nvPr>
            <p:ph type="ftr" sz="quarter" idx="11"/>
          </p:nvPr>
        </p:nvSpPr>
        <p:spPr/>
        <p:txBody>
          <a:bodyPr/>
          <a:lstStyle/>
          <a:p>
            <a:r>
              <a:rPr lang="sv-SE" smtClean="0"/>
              <a:t>Uppföljning av God och nära vård</a:t>
            </a:r>
            <a:endParaRPr lang="sv-SE" dirty="0"/>
          </a:p>
        </p:txBody>
      </p:sp>
      <p:sp>
        <p:nvSpPr>
          <p:cNvPr id="10" name="Platshållare för bildnummer 9">
            <a:extLst>
              <a:ext uri="{FF2B5EF4-FFF2-40B4-BE49-F238E27FC236}">
                <a16:creationId xmlns:a16="http://schemas.microsoft.com/office/drawing/2014/main" id="{4ED45F3E-F9E2-CCD8-C000-907046194F69}"/>
              </a:ext>
            </a:extLst>
          </p:cNvPr>
          <p:cNvSpPr>
            <a:spLocks noGrp="1"/>
          </p:cNvSpPr>
          <p:nvPr>
            <p:ph type="sldNum" sz="quarter" idx="12"/>
          </p:nvPr>
        </p:nvSpPr>
        <p:spPr/>
        <p:txBody>
          <a:bodyPr/>
          <a:lstStyle/>
          <a:p>
            <a:fld id="{130DDE8C-17E0-4539-9C15-C1E9D231907F}" type="slidenum">
              <a:rPr lang="sv-SE" smtClean="0"/>
              <a:pPr/>
              <a:t>‹#›</a:t>
            </a:fld>
            <a:endParaRPr lang="sv-SE" dirty="0"/>
          </a:p>
        </p:txBody>
      </p:sp>
      <p:sp>
        <p:nvSpPr>
          <p:cNvPr id="11" name="Rubrik 10">
            <a:extLst>
              <a:ext uri="{FF2B5EF4-FFF2-40B4-BE49-F238E27FC236}">
                <a16:creationId xmlns:a16="http://schemas.microsoft.com/office/drawing/2014/main" id="{A26AEE01-D8E5-1805-06DC-4A44D9A8329D}"/>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220414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1"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r>
              <a:rPr lang="sv-SE" smtClean="0"/>
              <a:t>2023-04-28</a:t>
            </a:r>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smtClean="0"/>
              <a:t>Uppföljning av God och nära vård</a:t>
            </a:r>
            <a:endParaRPr lang="sv-SE" dirty="0"/>
          </a:p>
        </p:txBody>
      </p:sp>
      <p:sp>
        <p:nvSpPr>
          <p:cNvPr id="13"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4" name="Rubrik 3">
            <a:extLst>
              <a:ext uri="{FF2B5EF4-FFF2-40B4-BE49-F238E27FC236}">
                <a16:creationId xmlns:a16="http://schemas.microsoft.com/office/drawing/2014/main" id="{6B904F37-D812-20CD-15EB-C11C43BA0E59}"/>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098294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327900"/>
            <a:ext cx="4361478" cy="971549"/>
          </a:xfrm>
        </p:spPr>
        <p:txBody>
          <a:bodyPr anchor="b"/>
          <a:lstStyle>
            <a:lvl1pPr>
              <a:defRPr sz="3200" b="1">
                <a:solidFill>
                  <a:schemeClr val="tx2"/>
                </a:solidFill>
              </a:defRPr>
            </a:lvl1pPr>
          </a:lstStyle>
          <a:p>
            <a:r>
              <a:rPr lang="sv-SE" dirty="0"/>
              <a:t>Klicka här för att ändra format</a:t>
            </a:r>
          </a:p>
        </p:txBody>
      </p:sp>
      <p:sp>
        <p:nvSpPr>
          <p:cNvPr id="3" name="Platshållare för innehåll 2"/>
          <p:cNvSpPr>
            <a:spLocks noGrp="1"/>
          </p:cNvSpPr>
          <p:nvPr>
            <p:ph idx="1"/>
          </p:nvPr>
        </p:nvSpPr>
        <p:spPr>
          <a:xfrm>
            <a:off x="5183188" y="1327901"/>
            <a:ext cx="5675312" cy="5019674"/>
          </a:xfrm>
        </p:spPr>
        <p:txBody>
          <a:bodyPr/>
          <a:lstStyle>
            <a:lvl1pPr>
              <a:defRPr sz="3200" b="1"/>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410548" y="2299451"/>
            <a:ext cx="4361478" cy="40481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datum 5">
            <a:extLst>
              <a:ext uri="{FF2B5EF4-FFF2-40B4-BE49-F238E27FC236}">
                <a16:creationId xmlns:a16="http://schemas.microsoft.com/office/drawing/2014/main" id="{A43788EE-ED9F-ACBC-3781-F3FE49EB5E46}"/>
              </a:ext>
            </a:extLst>
          </p:cNvPr>
          <p:cNvSpPr>
            <a:spLocks noGrp="1"/>
          </p:cNvSpPr>
          <p:nvPr>
            <p:ph type="dt" sz="half" idx="10"/>
          </p:nvPr>
        </p:nvSpPr>
        <p:spPr/>
        <p:txBody>
          <a:bodyPr/>
          <a:lstStyle/>
          <a:p>
            <a:r>
              <a:rPr lang="sv-SE" smtClean="0"/>
              <a:t>2023-04-28</a:t>
            </a:r>
            <a:endParaRPr lang="sv-SE" dirty="0"/>
          </a:p>
        </p:txBody>
      </p:sp>
      <p:sp>
        <p:nvSpPr>
          <p:cNvPr id="7" name="Platshållare för sidfot 6">
            <a:extLst>
              <a:ext uri="{FF2B5EF4-FFF2-40B4-BE49-F238E27FC236}">
                <a16:creationId xmlns:a16="http://schemas.microsoft.com/office/drawing/2014/main" id="{A25724C1-5CDC-151B-FA3D-053880A2481D}"/>
              </a:ext>
            </a:extLst>
          </p:cNvPr>
          <p:cNvSpPr>
            <a:spLocks noGrp="1"/>
          </p:cNvSpPr>
          <p:nvPr>
            <p:ph type="ftr" sz="quarter" idx="11"/>
          </p:nvPr>
        </p:nvSpPr>
        <p:spPr/>
        <p:txBody>
          <a:bodyPr/>
          <a:lstStyle/>
          <a:p>
            <a:r>
              <a:rPr lang="sv-SE" smtClean="0"/>
              <a:t>Uppföljning av God och nära vård</a:t>
            </a:r>
            <a:endParaRPr lang="sv-SE" dirty="0"/>
          </a:p>
        </p:txBody>
      </p:sp>
      <p:sp>
        <p:nvSpPr>
          <p:cNvPr id="8" name="Platshållare för bildnummer 7">
            <a:extLst>
              <a:ext uri="{FF2B5EF4-FFF2-40B4-BE49-F238E27FC236}">
                <a16:creationId xmlns:a16="http://schemas.microsoft.com/office/drawing/2014/main" id="{ABE26CC1-1A85-BEDA-AEC6-67AA043B2FAD}"/>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296781779"/>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268987"/>
            <a:ext cx="4361478" cy="971550"/>
          </a:xfrm>
        </p:spPr>
        <p:txBody>
          <a:bodyPr anchor="b"/>
          <a:lstStyle>
            <a:lvl1pPr>
              <a:defRPr sz="3200" b="1">
                <a:solidFill>
                  <a:schemeClr val="tx2"/>
                </a:solidFill>
              </a:defRPr>
            </a:lvl1pPr>
          </a:lstStyle>
          <a:p>
            <a:r>
              <a:rPr lang="sv-SE" dirty="0"/>
              <a:t>Klicka här för att ändra format</a:t>
            </a:r>
          </a:p>
        </p:txBody>
      </p:sp>
      <p:sp>
        <p:nvSpPr>
          <p:cNvPr id="3" name="Platshållare för bild 2"/>
          <p:cNvSpPr>
            <a:spLocks noGrp="1"/>
          </p:cNvSpPr>
          <p:nvPr>
            <p:ph type="pic" idx="1"/>
          </p:nvPr>
        </p:nvSpPr>
        <p:spPr>
          <a:xfrm>
            <a:off x="5183188" y="1268987"/>
            <a:ext cx="5658984" cy="50292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Platshållare för text 3"/>
          <p:cNvSpPr>
            <a:spLocks noGrp="1"/>
          </p:cNvSpPr>
          <p:nvPr>
            <p:ph type="body" sz="half" idx="2"/>
          </p:nvPr>
        </p:nvSpPr>
        <p:spPr>
          <a:xfrm>
            <a:off x="410548" y="2240537"/>
            <a:ext cx="4361478" cy="40502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datum 5">
            <a:extLst>
              <a:ext uri="{FF2B5EF4-FFF2-40B4-BE49-F238E27FC236}">
                <a16:creationId xmlns:a16="http://schemas.microsoft.com/office/drawing/2014/main" id="{ED9EDD38-6D32-5CCE-D2CF-097C9365949D}"/>
              </a:ext>
            </a:extLst>
          </p:cNvPr>
          <p:cNvSpPr>
            <a:spLocks noGrp="1"/>
          </p:cNvSpPr>
          <p:nvPr>
            <p:ph type="dt" sz="half" idx="10"/>
          </p:nvPr>
        </p:nvSpPr>
        <p:spPr/>
        <p:txBody>
          <a:bodyPr/>
          <a:lstStyle/>
          <a:p>
            <a:r>
              <a:rPr lang="sv-SE" smtClean="0"/>
              <a:t>2023-04-28</a:t>
            </a:r>
            <a:endParaRPr lang="sv-SE" dirty="0"/>
          </a:p>
        </p:txBody>
      </p:sp>
      <p:sp>
        <p:nvSpPr>
          <p:cNvPr id="7" name="Platshållare för sidfot 6">
            <a:extLst>
              <a:ext uri="{FF2B5EF4-FFF2-40B4-BE49-F238E27FC236}">
                <a16:creationId xmlns:a16="http://schemas.microsoft.com/office/drawing/2014/main" id="{2A23DF9D-F5C5-18C9-8E67-8B894BA01C7A}"/>
              </a:ext>
            </a:extLst>
          </p:cNvPr>
          <p:cNvSpPr>
            <a:spLocks noGrp="1"/>
          </p:cNvSpPr>
          <p:nvPr>
            <p:ph type="ftr" sz="quarter" idx="11"/>
          </p:nvPr>
        </p:nvSpPr>
        <p:spPr/>
        <p:txBody>
          <a:bodyPr/>
          <a:lstStyle/>
          <a:p>
            <a:r>
              <a:rPr lang="sv-SE" smtClean="0"/>
              <a:t>Uppföljning av God och nära vård</a:t>
            </a:r>
            <a:endParaRPr lang="sv-SE" dirty="0"/>
          </a:p>
        </p:txBody>
      </p:sp>
      <p:sp>
        <p:nvSpPr>
          <p:cNvPr id="8" name="Platshållare för bildnummer 7">
            <a:extLst>
              <a:ext uri="{FF2B5EF4-FFF2-40B4-BE49-F238E27FC236}">
                <a16:creationId xmlns:a16="http://schemas.microsoft.com/office/drawing/2014/main" id="{15FBE14F-8336-7A94-DEB1-AC8C10AE7430}"/>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1441009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1709738"/>
            <a:ext cx="11358206" cy="2852737"/>
          </a:xfrm>
        </p:spPr>
        <p:txBody>
          <a:bodyPr anchor="b">
            <a:normAutofit/>
          </a:bodyPr>
          <a:lstStyle>
            <a:lvl1pPr>
              <a:defRPr sz="4400" b="1">
                <a:solidFill>
                  <a:schemeClr val="tx2"/>
                </a:solidFill>
              </a:defRPr>
            </a:lvl1pPr>
          </a:lstStyle>
          <a:p>
            <a:r>
              <a:rPr lang="sv-SE" dirty="0"/>
              <a:t>Klicka här för att ändra format</a:t>
            </a:r>
          </a:p>
        </p:txBody>
      </p:sp>
      <p:sp>
        <p:nvSpPr>
          <p:cNvPr id="3" name="Platshållare för text 2"/>
          <p:cNvSpPr>
            <a:spLocks noGrp="1"/>
          </p:cNvSpPr>
          <p:nvPr>
            <p:ph type="body" idx="1"/>
          </p:nvPr>
        </p:nvSpPr>
        <p:spPr>
          <a:xfrm>
            <a:off x="410547" y="4589463"/>
            <a:ext cx="1135820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8" name="Platshållare för datum 7">
            <a:extLst>
              <a:ext uri="{FF2B5EF4-FFF2-40B4-BE49-F238E27FC236}">
                <a16:creationId xmlns:a16="http://schemas.microsoft.com/office/drawing/2014/main" id="{BE6CDBAA-E30D-94B2-B737-9DD6AB549DC0}"/>
              </a:ext>
            </a:extLst>
          </p:cNvPr>
          <p:cNvSpPr>
            <a:spLocks noGrp="1"/>
          </p:cNvSpPr>
          <p:nvPr>
            <p:ph type="dt" sz="half" idx="10"/>
          </p:nvPr>
        </p:nvSpPr>
        <p:spPr/>
        <p:txBody>
          <a:bodyPr/>
          <a:lstStyle/>
          <a:p>
            <a:r>
              <a:rPr lang="sv-SE" smtClean="0"/>
              <a:t>2023-04-28</a:t>
            </a:r>
            <a:endParaRPr lang="sv-SE" dirty="0"/>
          </a:p>
        </p:txBody>
      </p:sp>
      <p:sp>
        <p:nvSpPr>
          <p:cNvPr id="9" name="Platshållare för sidfot 8">
            <a:extLst>
              <a:ext uri="{FF2B5EF4-FFF2-40B4-BE49-F238E27FC236}">
                <a16:creationId xmlns:a16="http://schemas.microsoft.com/office/drawing/2014/main" id="{56FFFA48-3C29-D025-07E7-D2E33D4321FE}"/>
              </a:ext>
            </a:extLst>
          </p:cNvPr>
          <p:cNvSpPr>
            <a:spLocks noGrp="1"/>
          </p:cNvSpPr>
          <p:nvPr>
            <p:ph type="ftr" sz="quarter" idx="11"/>
          </p:nvPr>
        </p:nvSpPr>
        <p:spPr/>
        <p:txBody>
          <a:bodyPr/>
          <a:lstStyle/>
          <a:p>
            <a:r>
              <a:rPr lang="sv-SE" smtClean="0"/>
              <a:t>Uppföljning av God och nära vård</a:t>
            </a:r>
            <a:endParaRPr lang="sv-SE" dirty="0"/>
          </a:p>
        </p:txBody>
      </p:sp>
      <p:sp>
        <p:nvSpPr>
          <p:cNvPr id="15" name="Platshållare för bildnummer 14">
            <a:extLst>
              <a:ext uri="{FF2B5EF4-FFF2-40B4-BE49-F238E27FC236}">
                <a16:creationId xmlns:a16="http://schemas.microsoft.com/office/drawing/2014/main" id="{090EB81C-0FAD-6E7A-7970-F630A8E375D1}"/>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3511012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F864D4-9B3A-353B-4DB0-3B6384DF1E55}"/>
              </a:ext>
            </a:extLst>
          </p:cNvPr>
          <p:cNvSpPr>
            <a:spLocks noGrp="1"/>
          </p:cNvSpPr>
          <p:nvPr>
            <p:ph type="title"/>
          </p:nvPr>
        </p:nvSpPr>
        <p:spPr/>
        <p:txBody>
          <a:bodyPr/>
          <a:lstStyle/>
          <a:p>
            <a:r>
              <a:rPr lang="sv-SE"/>
              <a:t>Klicka här för att ändra mall för rubrikformat</a:t>
            </a:r>
          </a:p>
        </p:txBody>
      </p:sp>
      <p:sp>
        <p:nvSpPr>
          <p:cNvPr id="6" name="Platshållare för datum 5">
            <a:extLst>
              <a:ext uri="{FF2B5EF4-FFF2-40B4-BE49-F238E27FC236}">
                <a16:creationId xmlns:a16="http://schemas.microsoft.com/office/drawing/2014/main" id="{02473A28-85CB-0648-EF10-B3EF6701D38A}"/>
              </a:ext>
            </a:extLst>
          </p:cNvPr>
          <p:cNvSpPr>
            <a:spLocks noGrp="1"/>
          </p:cNvSpPr>
          <p:nvPr>
            <p:ph type="dt" sz="half" idx="10"/>
          </p:nvPr>
        </p:nvSpPr>
        <p:spPr/>
        <p:txBody>
          <a:bodyPr/>
          <a:lstStyle/>
          <a:p>
            <a:r>
              <a:rPr lang="sv-SE" smtClean="0"/>
              <a:t>2023-04-28</a:t>
            </a:r>
            <a:endParaRPr lang="sv-SE" dirty="0"/>
          </a:p>
        </p:txBody>
      </p:sp>
      <p:sp>
        <p:nvSpPr>
          <p:cNvPr id="7" name="Platshållare för sidfot 6">
            <a:extLst>
              <a:ext uri="{FF2B5EF4-FFF2-40B4-BE49-F238E27FC236}">
                <a16:creationId xmlns:a16="http://schemas.microsoft.com/office/drawing/2014/main" id="{851741FE-02D4-6E59-F70C-FD77128C90B0}"/>
              </a:ext>
            </a:extLst>
          </p:cNvPr>
          <p:cNvSpPr>
            <a:spLocks noGrp="1"/>
          </p:cNvSpPr>
          <p:nvPr>
            <p:ph type="ftr" sz="quarter" idx="11"/>
          </p:nvPr>
        </p:nvSpPr>
        <p:spPr/>
        <p:txBody>
          <a:bodyPr/>
          <a:lstStyle/>
          <a:p>
            <a:r>
              <a:rPr lang="sv-SE" smtClean="0"/>
              <a:t>Uppföljning av God och nära vård</a:t>
            </a:r>
            <a:endParaRPr lang="sv-SE" dirty="0"/>
          </a:p>
        </p:txBody>
      </p:sp>
      <p:sp>
        <p:nvSpPr>
          <p:cNvPr id="8" name="Platshållare för bildnummer 7">
            <a:extLst>
              <a:ext uri="{FF2B5EF4-FFF2-40B4-BE49-F238E27FC236}">
                <a16:creationId xmlns:a16="http://schemas.microsoft.com/office/drawing/2014/main" id="{AD4D4BFF-ECC0-25F7-7F06-4E0B63CC6222}"/>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3347967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Rubrik och innehåll" type="obj">
  <p:cSld name="1_Rubrik och innehåll">
    <p:spTree>
      <p:nvGrpSpPr>
        <p:cNvPr id="1" name="Shape 58"/>
        <p:cNvGrpSpPr/>
        <p:nvPr/>
      </p:nvGrpSpPr>
      <p:grpSpPr>
        <a:xfrm>
          <a:off x="0" y="0"/>
          <a:ext cx="0" cy="0"/>
          <a:chOff x="0" y="0"/>
          <a:chExt cx="0" cy="0"/>
        </a:xfrm>
      </p:grpSpPr>
      <p:sp>
        <p:nvSpPr>
          <p:cNvPr id="59" name="Google Shape;59;p58"/>
          <p:cNvSpPr txBox="1">
            <a:spLocks noGrp="1"/>
          </p:cNvSpPr>
          <p:nvPr>
            <p:ph type="title"/>
          </p:nvPr>
        </p:nvSpPr>
        <p:spPr>
          <a:xfrm>
            <a:off x="664233" y="874602"/>
            <a:ext cx="9609825" cy="1231392"/>
          </a:xfrm>
          <a:prstGeom prst="rect">
            <a:avLst/>
          </a:prstGeom>
          <a:noFill/>
          <a:ln>
            <a:noFill/>
          </a:ln>
        </p:spPr>
        <p:txBody>
          <a:bodyPr spcFirstLastPara="1" wrap="square" lIns="91425" tIns="45700" rIns="91425" bIns="45700" anchor="t" anchorCtr="0">
            <a:noAutofit/>
          </a:bodyPr>
          <a:lstStyle>
            <a:lvl1pPr lvl="0" algn="l">
              <a:lnSpc>
                <a:spcPct val="9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8"/>
          <p:cNvSpPr txBox="1">
            <a:spLocks noGrp="1"/>
          </p:cNvSpPr>
          <p:nvPr>
            <p:ph type="body" idx="1"/>
          </p:nvPr>
        </p:nvSpPr>
        <p:spPr>
          <a:xfrm>
            <a:off x="664232" y="2495203"/>
            <a:ext cx="9609825" cy="373859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58"/>
          <p:cNvSpPr txBox="1">
            <a:spLocks noGrp="1"/>
          </p:cNvSpPr>
          <p:nvPr>
            <p:ph type="ftr" idx="11"/>
          </p:nvPr>
        </p:nvSpPr>
        <p:spPr>
          <a:xfrm>
            <a:off x="2457449" y="6356350"/>
            <a:ext cx="602932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sv-SE" smtClean="0"/>
              <a:t>Uppföljning av God och nära vård</a:t>
            </a:r>
            <a:endParaRPr/>
          </a:p>
        </p:txBody>
      </p:sp>
      <p:sp>
        <p:nvSpPr>
          <p:cNvPr id="62" name="Google Shape;62;p58"/>
          <p:cNvSpPr txBox="1">
            <a:spLocks noGrp="1"/>
          </p:cNvSpPr>
          <p:nvPr>
            <p:ph type="dt" idx="10"/>
          </p:nvPr>
        </p:nvSpPr>
        <p:spPr>
          <a:xfrm>
            <a:off x="664232" y="6356350"/>
            <a:ext cx="12693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sv-SE" smtClean="0"/>
              <a:t>2023-04-28</a:t>
            </a:r>
            <a:endParaRPr/>
          </a:p>
        </p:txBody>
      </p:sp>
      <p:sp>
        <p:nvSpPr>
          <p:cNvPr id="63" name="Google Shape;63;p58"/>
          <p:cNvSpPr txBox="1">
            <a:spLocks noGrp="1"/>
          </p:cNvSpPr>
          <p:nvPr>
            <p:ph type="sldNum" idx="12"/>
          </p:nvPr>
        </p:nvSpPr>
        <p:spPr>
          <a:xfrm>
            <a:off x="9009033" y="6356350"/>
            <a:ext cx="127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extLst>
      <p:ext uri="{BB962C8B-B14F-4D97-AF65-F5344CB8AC3E}">
        <p14:creationId xmlns:p14="http://schemas.microsoft.com/office/powerpoint/2010/main" val="567115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1_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2023-04-28</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7877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10547" y="2461329"/>
            <a:ext cx="5609253" cy="3652423"/>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72199" y="2461329"/>
            <a:ext cx="5609253" cy="3652423"/>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r>
              <a:rPr lang="sv-SE" smtClean="0"/>
              <a:t>2023-04-28</a:t>
            </a:r>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smtClean="0"/>
              <a:t>Uppföljning av God och nära vård</a:t>
            </a:r>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6" name="Rubrik 5">
            <a:extLst>
              <a:ext uri="{FF2B5EF4-FFF2-40B4-BE49-F238E27FC236}">
                <a16:creationId xmlns:a16="http://schemas.microsoft.com/office/drawing/2014/main" id="{E092A276-343F-BEA9-5AD9-1D2069A7DFE1}"/>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0435429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10548" y="2477256"/>
            <a:ext cx="558702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410548" y="3291644"/>
            <a:ext cx="5587028" cy="3302872"/>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6172200" y="2477256"/>
            <a:ext cx="5609252" cy="814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6172199" y="3291644"/>
            <a:ext cx="5609253" cy="3302872"/>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7">
            <a:extLst>
              <a:ext uri="{FF2B5EF4-FFF2-40B4-BE49-F238E27FC236}">
                <a16:creationId xmlns:a16="http://schemas.microsoft.com/office/drawing/2014/main" id="{C42C84FB-F8CC-993B-156B-0021EFF120F3}"/>
              </a:ext>
            </a:extLst>
          </p:cNvPr>
          <p:cNvSpPr>
            <a:spLocks noGrp="1"/>
          </p:cNvSpPr>
          <p:nvPr>
            <p:ph type="dt" sz="half" idx="10"/>
          </p:nvPr>
        </p:nvSpPr>
        <p:spPr/>
        <p:txBody>
          <a:bodyPr/>
          <a:lstStyle/>
          <a:p>
            <a:r>
              <a:rPr lang="sv-SE" smtClean="0"/>
              <a:t>2023-04-28</a:t>
            </a:r>
            <a:endParaRPr lang="sv-SE" dirty="0"/>
          </a:p>
        </p:txBody>
      </p:sp>
      <p:sp>
        <p:nvSpPr>
          <p:cNvPr id="9" name="Platshållare för sidfot 8">
            <a:extLst>
              <a:ext uri="{FF2B5EF4-FFF2-40B4-BE49-F238E27FC236}">
                <a16:creationId xmlns:a16="http://schemas.microsoft.com/office/drawing/2014/main" id="{F79A1A1A-005D-819F-2C76-7A2B06725B1B}"/>
              </a:ext>
            </a:extLst>
          </p:cNvPr>
          <p:cNvSpPr>
            <a:spLocks noGrp="1"/>
          </p:cNvSpPr>
          <p:nvPr>
            <p:ph type="ftr" sz="quarter" idx="11"/>
          </p:nvPr>
        </p:nvSpPr>
        <p:spPr/>
        <p:txBody>
          <a:bodyPr/>
          <a:lstStyle/>
          <a:p>
            <a:r>
              <a:rPr lang="sv-SE" smtClean="0"/>
              <a:t>Uppföljning av God och nära vård</a:t>
            </a:r>
            <a:endParaRPr lang="sv-SE" dirty="0"/>
          </a:p>
        </p:txBody>
      </p:sp>
      <p:sp>
        <p:nvSpPr>
          <p:cNvPr id="10" name="Platshållare för bildnummer 9">
            <a:extLst>
              <a:ext uri="{FF2B5EF4-FFF2-40B4-BE49-F238E27FC236}">
                <a16:creationId xmlns:a16="http://schemas.microsoft.com/office/drawing/2014/main" id="{4ED45F3E-F9E2-CCD8-C000-907046194F69}"/>
              </a:ext>
            </a:extLst>
          </p:cNvPr>
          <p:cNvSpPr>
            <a:spLocks noGrp="1"/>
          </p:cNvSpPr>
          <p:nvPr>
            <p:ph type="sldNum" sz="quarter" idx="12"/>
          </p:nvPr>
        </p:nvSpPr>
        <p:spPr/>
        <p:txBody>
          <a:bodyPr/>
          <a:lstStyle/>
          <a:p>
            <a:fld id="{130DDE8C-17E0-4539-9C15-C1E9D231907F}" type="slidenum">
              <a:rPr lang="sv-SE" smtClean="0"/>
              <a:pPr/>
              <a:t>‹#›</a:t>
            </a:fld>
            <a:endParaRPr lang="sv-SE" dirty="0"/>
          </a:p>
        </p:txBody>
      </p:sp>
      <p:sp>
        <p:nvSpPr>
          <p:cNvPr id="11" name="Rubrik 10">
            <a:extLst>
              <a:ext uri="{FF2B5EF4-FFF2-40B4-BE49-F238E27FC236}">
                <a16:creationId xmlns:a16="http://schemas.microsoft.com/office/drawing/2014/main" id="{A26AEE01-D8E5-1805-06DC-4A44D9A8329D}"/>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26286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1"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r>
              <a:rPr lang="sv-SE" smtClean="0"/>
              <a:t>2023-04-28</a:t>
            </a:r>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smtClean="0"/>
              <a:t>Uppföljning av God och nära vård</a:t>
            </a:r>
            <a:endParaRPr lang="sv-SE" dirty="0"/>
          </a:p>
        </p:txBody>
      </p:sp>
      <p:sp>
        <p:nvSpPr>
          <p:cNvPr id="13"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4" name="Rubrik 3">
            <a:extLst>
              <a:ext uri="{FF2B5EF4-FFF2-40B4-BE49-F238E27FC236}">
                <a16:creationId xmlns:a16="http://schemas.microsoft.com/office/drawing/2014/main" id="{6B904F37-D812-20CD-15EB-C11C43BA0E59}"/>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99060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327900"/>
            <a:ext cx="4361478" cy="971549"/>
          </a:xfrm>
        </p:spPr>
        <p:txBody>
          <a:bodyPr anchor="b"/>
          <a:lstStyle>
            <a:lvl1pPr>
              <a:defRPr sz="3200" b="1">
                <a:solidFill>
                  <a:schemeClr val="tx2"/>
                </a:solidFill>
              </a:defRPr>
            </a:lvl1pPr>
          </a:lstStyle>
          <a:p>
            <a:r>
              <a:rPr lang="sv-SE" dirty="0"/>
              <a:t>Klicka här för att ändra format</a:t>
            </a:r>
          </a:p>
        </p:txBody>
      </p:sp>
      <p:sp>
        <p:nvSpPr>
          <p:cNvPr id="3" name="Platshållare för innehåll 2"/>
          <p:cNvSpPr>
            <a:spLocks noGrp="1"/>
          </p:cNvSpPr>
          <p:nvPr>
            <p:ph idx="1"/>
          </p:nvPr>
        </p:nvSpPr>
        <p:spPr>
          <a:xfrm>
            <a:off x="5183188" y="1327901"/>
            <a:ext cx="5675312" cy="5019674"/>
          </a:xfrm>
        </p:spPr>
        <p:txBody>
          <a:bodyPr/>
          <a:lstStyle>
            <a:lvl1pPr>
              <a:defRPr sz="3200" b="1"/>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410548" y="2299451"/>
            <a:ext cx="4361478" cy="40481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datum 5">
            <a:extLst>
              <a:ext uri="{FF2B5EF4-FFF2-40B4-BE49-F238E27FC236}">
                <a16:creationId xmlns:a16="http://schemas.microsoft.com/office/drawing/2014/main" id="{A43788EE-ED9F-ACBC-3781-F3FE49EB5E46}"/>
              </a:ext>
            </a:extLst>
          </p:cNvPr>
          <p:cNvSpPr>
            <a:spLocks noGrp="1"/>
          </p:cNvSpPr>
          <p:nvPr>
            <p:ph type="dt" sz="half" idx="10"/>
          </p:nvPr>
        </p:nvSpPr>
        <p:spPr/>
        <p:txBody>
          <a:bodyPr/>
          <a:lstStyle/>
          <a:p>
            <a:r>
              <a:rPr lang="sv-SE" smtClean="0"/>
              <a:t>2023-04-28</a:t>
            </a:r>
            <a:endParaRPr lang="sv-SE" dirty="0"/>
          </a:p>
        </p:txBody>
      </p:sp>
      <p:sp>
        <p:nvSpPr>
          <p:cNvPr id="7" name="Platshållare för sidfot 6">
            <a:extLst>
              <a:ext uri="{FF2B5EF4-FFF2-40B4-BE49-F238E27FC236}">
                <a16:creationId xmlns:a16="http://schemas.microsoft.com/office/drawing/2014/main" id="{A25724C1-5CDC-151B-FA3D-053880A2481D}"/>
              </a:ext>
            </a:extLst>
          </p:cNvPr>
          <p:cNvSpPr>
            <a:spLocks noGrp="1"/>
          </p:cNvSpPr>
          <p:nvPr>
            <p:ph type="ftr" sz="quarter" idx="11"/>
          </p:nvPr>
        </p:nvSpPr>
        <p:spPr/>
        <p:txBody>
          <a:bodyPr/>
          <a:lstStyle/>
          <a:p>
            <a:r>
              <a:rPr lang="sv-SE" smtClean="0"/>
              <a:t>Uppföljning av God och nära vård</a:t>
            </a:r>
            <a:endParaRPr lang="sv-SE" dirty="0"/>
          </a:p>
        </p:txBody>
      </p:sp>
      <p:sp>
        <p:nvSpPr>
          <p:cNvPr id="8" name="Platshållare för bildnummer 7">
            <a:extLst>
              <a:ext uri="{FF2B5EF4-FFF2-40B4-BE49-F238E27FC236}">
                <a16:creationId xmlns:a16="http://schemas.microsoft.com/office/drawing/2014/main" id="{ABE26CC1-1A85-BEDA-AEC6-67AA043B2FAD}"/>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2702208227"/>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268987"/>
            <a:ext cx="4361478" cy="971550"/>
          </a:xfrm>
        </p:spPr>
        <p:txBody>
          <a:bodyPr anchor="b"/>
          <a:lstStyle>
            <a:lvl1pPr>
              <a:defRPr sz="3200" b="1">
                <a:solidFill>
                  <a:schemeClr val="tx2"/>
                </a:solidFill>
              </a:defRPr>
            </a:lvl1pPr>
          </a:lstStyle>
          <a:p>
            <a:r>
              <a:rPr lang="sv-SE" dirty="0"/>
              <a:t>Klicka här för att ändra format</a:t>
            </a:r>
          </a:p>
        </p:txBody>
      </p:sp>
      <p:sp>
        <p:nvSpPr>
          <p:cNvPr id="3" name="Platshållare för bild 2"/>
          <p:cNvSpPr>
            <a:spLocks noGrp="1"/>
          </p:cNvSpPr>
          <p:nvPr>
            <p:ph type="pic" idx="1"/>
          </p:nvPr>
        </p:nvSpPr>
        <p:spPr>
          <a:xfrm>
            <a:off x="5183188" y="1268987"/>
            <a:ext cx="5658984" cy="50292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Platshållare för text 3"/>
          <p:cNvSpPr>
            <a:spLocks noGrp="1"/>
          </p:cNvSpPr>
          <p:nvPr>
            <p:ph type="body" sz="half" idx="2"/>
          </p:nvPr>
        </p:nvSpPr>
        <p:spPr>
          <a:xfrm>
            <a:off x="410548" y="2240537"/>
            <a:ext cx="4361478" cy="40502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datum 5">
            <a:extLst>
              <a:ext uri="{FF2B5EF4-FFF2-40B4-BE49-F238E27FC236}">
                <a16:creationId xmlns:a16="http://schemas.microsoft.com/office/drawing/2014/main" id="{ED9EDD38-6D32-5CCE-D2CF-097C9365949D}"/>
              </a:ext>
            </a:extLst>
          </p:cNvPr>
          <p:cNvSpPr>
            <a:spLocks noGrp="1"/>
          </p:cNvSpPr>
          <p:nvPr>
            <p:ph type="dt" sz="half" idx="10"/>
          </p:nvPr>
        </p:nvSpPr>
        <p:spPr/>
        <p:txBody>
          <a:bodyPr/>
          <a:lstStyle/>
          <a:p>
            <a:r>
              <a:rPr lang="sv-SE" smtClean="0"/>
              <a:t>2023-04-28</a:t>
            </a:r>
            <a:endParaRPr lang="sv-SE" dirty="0"/>
          </a:p>
        </p:txBody>
      </p:sp>
      <p:sp>
        <p:nvSpPr>
          <p:cNvPr id="7" name="Platshållare för sidfot 6">
            <a:extLst>
              <a:ext uri="{FF2B5EF4-FFF2-40B4-BE49-F238E27FC236}">
                <a16:creationId xmlns:a16="http://schemas.microsoft.com/office/drawing/2014/main" id="{2A23DF9D-F5C5-18C9-8E67-8B894BA01C7A}"/>
              </a:ext>
            </a:extLst>
          </p:cNvPr>
          <p:cNvSpPr>
            <a:spLocks noGrp="1"/>
          </p:cNvSpPr>
          <p:nvPr>
            <p:ph type="ftr" sz="quarter" idx="11"/>
          </p:nvPr>
        </p:nvSpPr>
        <p:spPr/>
        <p:txBody>
          <a:bodyPr/>
          <a:lstStyle/>
          <a:p>
            <a:r>
              <a:rPr lang="sv-SE" smtClean="0"/>
              <a:t>Uppföljning av God och nära vård</a:t>
            </a:r>
            <a:endParaRPr lang="sv-SE" dirty="0"/>
          </a:p>
        </p:txBody>
      </p:sp>
      <p:sp>
        <p:nvSpPr>
          <p:cNvPr id="8" name="Platshållare för bildnummer 7">
            <a:extLst>
              <a:ext uri="{FF2B5EF4-FFF2-40B4-BE49-F238E27FC236}">
                <a16:creationId xmlns:a16="http://schemas.microsoft.com/office/drawing/2014/main" id="{15FBE14F-8336-7A94-DEB1-AC8C10AE7430}"/>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91263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F864D4-9B3A-353B-4DB0-3B6384DF1E55}"/>
              </a:ext>
            </a:extLst>
          </p:cNvPr>
          <p:cNvSpPr>
            <a:spLocks noGrp="1"/>
          </p:cNvSpPr>
          <p:nvPr>
            <p:ph type="title"/>
          </p:nvPr>
        </p:nvSpPr>
        <p:spPr/>
        <p:txBody>
          <a:bodyPr/>
          <a:lstStyle/>
          <a:p>
            <a:r>
              <a:rPr lang="sv-SE"/>
              <a:t>Klicka här för att ändra mall för rubrikformat</a:t>
            </a:r>
          </a:p>
        </p:txBody>
      </p:sp>
      <p:sp>
        <p:nvSpPr>
          <p:cNvPr id="6" name="Platshållare för datum 5">
            <a:extLst>
              <a:ext uri="{FF2B5EF4-FFF2-40B4-BE49-F238E27FC236}">
                <a16:creationId xmlns:a16="http://schemas.microsoft.com/office/drawing/2014/main" id="{02473A28-85CB-0648-EF10-B3EF6701D38A}"/>
              </a:ext>
            </a:extLst>
          </p:cNvPr>
          <p:cNvSpPr>
            <a:spLocks noGrp="1"/>
          </p:cNvSpPr>
          <p:nvPr>
            <p:ph type="dt" sz="half" idx="10"/>
          </p:nvPr>
        </p:nvSpPr>
        <p:spPr/>
        <p:txBody>
          <a:bodyPr/>
          <a:lstStyle/>
          <a:p>
            <a:r>
              <a:rPr lang="sv-SE" smtClean="0"/>
              <a:t>2023-04-28</a:t>
            </a:r>
            <a:endParaRPr lang="sv-SE" dirty="0"/>
          </a:p>
        </p:txBody>
      </p:sp>
      <p:sp>
        <p:nvSpPr>
          <p:cNvPr id="7" name="Platshållare för sidfot 6">
            <a:extLst>
              <a:ext uri="{FF2B5EF4-FFF2-40B4-BE49-F238E27FC236}">
                <a16:creationId xmlns:a16="http://schemas.microsoft.com/office/drawing/2014/main" id="{851741FE-02D4-6E59-F70C-FD77128C90B0}"/>
              </a:ext>
            </a:extLst>
          </p:cNvPr>
          <p:cNvSpPr>
            <a:spLocks noGrp="1"/>
          </p:cNvSpPr>
          <p:nvPr>
            <p:ph type="ftr" sz="quarter" idx="11"/>
          </p:nvPr>
        </p:nvSpPr>
        <p:spPr/>
        <p:txBody>
          <a:bodyPr/>
          <a:lstStyle/>
          <a:p>
            <a:r>
              <a:rPr lang="sv-SE" smtClean="0"/>
              <a:t>Uppföljning av God och nära vård</a:t>
            </a:r>
            <a:endParaRPr lang="sv-SE" dirty="0"/>
          </a:p>
        </p:txBody>
      </p:sp>
      <p:sp>
        <p:nvSpPr>
          <p:cNvPr id="8" name="Platshållare för bildnummer 7">
            <a:extLst>
              <a:ext uri="{FF2B5EF4-FFF2-40B4-BE49-F238E27FC236}">
                <a16:creationId xmlns:a16="http://schemas.microsoft.com/office/drawing/2014/main" id="{AD4D4BFF-ECC0-25F7-7F06-4E0B63CC6222}"/>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79012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C9A3A02-4421-0DC2-B7FB-C23B335A7A52}"/>
              </a:ext>
              <a:ext uri="{C183D7F6-B498-43B3-948B-1728B52AA6E4}">
                <adec:decorative xmlns:adec="http://schemas.microsoft.com/office/drawing/2017/decorative" xmlns="" val="1"/>
              </a:ext>
            </a:extLst>
          </p:cNvPr>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410546" y="1204962"/>
            <a:ext cx="10416781" cy="12096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10545" y="2447397"/>
            <a:ext cx="11373467" cy="369839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07988" y="6356350"/>
            <a:ext cx="3173412" cy="501650"/>
          </a:xfrm>
          <a:prstGeom prst="rect">
            <a:avLst/>
          </a:prstGeom>
        </p:spPr>
        <p:txBody>
          <a:bodyPr vert="horz" lIns="91440" tIns="45720" rIns="91440" bIns="45720" rtlCol="0" anchor="ctr"/>
          <a:lstStyle>
            <a:lvl1pPr algn="l">
              <a:defRPr sz="1050">
                <a:solidFill>
                  <a:schemeClr val="bg1"/>
                </a:solidFill>
              </a:defRPr>
            </a:lvl1pPr>
          </a:lstStyle>
          <a:p>
            <a:r>
              <a:rPr lang="sv-SE" smtClean="0"/>
              <a:t>2023-04-28</a:t>
            </a:r>
            <a:endParaRPr lang="sv-SE" dirty="0"/>
          </a:p>
        </p:txBody>
      </p:sp>
      <p:sp>
        <p:nvSpPr>
          <p:cNvPr id="5" name="Platshållare för sidfot 4"/>
          <p:cNvSpPr>
            <a:spLocks noGrp="1"/>
          </p:cNvSpPr>
          <p:nvPr>
            <p:ph type="ftr" sz="quarter" idx="3"/>
          </p:nvPr>
        </p:nvSpPr>
        <p:spPr>
          <a:xfrm>
            <a:off x="4038600" y="6356350"/>
            <a:ext cx="4114800" cy="501649"/>
          </a:xfrm>
          <a:prstGeom prst="rect">
            <a:avLst/>
          </a:prstGeom>
        </p:spPr>
        <p:txBody>
          <a:bodyPr vert="horz" lIns="91440" tIns="45720" rIns="91440" bIns="45720" rtlCol="0" anchor="ctr"/>
          <a:lstStyle>
            <a:lvl1pPr algn="ctr">
              <a:defRPr sz="1050">
                <a:solidFill>
                  <a:schemeClr val="bg1"/>
                </a:solidFill>
              </a:defRPr>
            </a:lvl1pPr>
          </a:lstStyle>
          <a:p>
            <a:r>
              <a:rPr lang="sv-SE" smtClean="0"/>
              <a:t>Uppföljning av God och nära vård</a:t>
            </a:r>
            <a:endParaRPr lang="sv-SE" dirty="0"/>
          </a:p>
        </p:txBody>
      </p:sp>
      <p:sp>
        <p:nvSpPr>
          <p:cNvPr id="6" name="Platshållare för bildnummer 5"/>
          <p:cNvSpPr>
            <a:spLocks noGrp="1"/>
          </p:cNvSpPr>
          <p:nvPr>
            <p:ph type="sldNum" sz="quarter" idx="4"/>
          </p:nvPr>
        </p:nvSpPr>
        <p:spPr>
          <a:xfrm>
            <a:off x="8610599" y="6356350"/>
            <a:ext cx="3173413" cy="501650"/>
          </a:xfrm>
          <a:prstGeom prst="rect">
            <a:avLst/>
          </a:prstGeom>
        </p:spPr>
        <p:txBody>
          <a:bodyPr vert="horz" lIns="91440" tIns="45720" rIns="91440" bIns="45720" rtlCol="0" anchor="ctr"/>
          <a:lstStyle>
            <a:lvl1pPr algn="r">
              <a:defRPr sz="1050">
                <a:solidFill>
                  <a:schemeClr val="bg1"/>
                </a:solidFill>
              </a:defRPr>
            </a:lvl1pPr>
          </a:lstStyle>
          <a:p>
            <a:fld id="{130DDE8C-17E0-4539-9C15-C1E9D231907F}" type="slidenum">
              <a:rPr lang="sv-SE" smtClean="0"/>
              <a:pPr/>
              <a:t>‹#›</a:t>
            </a:fld>
            <a:endParaRPr lang="sv-SE" dirty="0"/>
          </a:p>
        </p:txBody>
      </p:sp>
      <p:pic>
        <p:nvPicPr>
          <p:cNvPr id="8" name="Bildobjekt 7" descr="RSS Dalarnas ordbild.">
            <a:extLst>
              <a:ext uri="{FF2B5EF4-FFF2-40B4-BE49-F238E27FC236}">
                <a16:creationId xmlns:a16="http://schemas.microsoft.com/office/drawing/2014/main" id="{33652528-37B7-5B59-0F59-98FDB447301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0546" y="365125"/>
            <a:ext cx="2101541" cy="512667"/>
          </a:xfrm>
          <a:prstGeom prst="rect">
            <a:avLst/>
          </a:prstGeom>
        </p:spPr>
      </p:pic>
      <p:sp>
        <p:nvSpPr>
          <p:cNvPr id="9" name="Rektangel 8">
            <a:extLst>
              <a:ext uri="{FF2B5EF4-FFF2-40B4-BE49-F238E27FC236}">
                <a16:creationId xmlns:a16="http://schemas.microsoft.com/office/drawing/2014/main" id="{393AFC56-AD4E-DB75-FE14-8FCC9C938EBD}"/>
              </a:ext>
            </a:extLst>
          </p:cNvPr>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0" name="Bildobjekt 9" descr="Region Dalarnas logotyp.">
            <a:extLst>
              <a:ext uri="{FF2B5EF4-FFF2-40B4-BE49-F238E27FC236}">
                <a16:creationId xmlns:a16="http://schemas.microsoft.com/office/drawing/2014/main" id="{3AE19856-4B4E-B9A6-57B8-9CEE10E784A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637158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95" r:id="rId10"/>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257" userDrawn="1">
          <p15:clr>
            <a:srgbClr val="F26B43"/>
          </p15:clr>
        </p15:guide>
        <p15:guide id="4" pos="742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C918261-11E2-8FE9-D981-0C0B51119F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A5D9593-752A-C4E6-2DC0-B10A82B410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E2EC773-CEDE-12C8-9593-6E77A53F38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sv-SE" smtClean="0"/>
              <a:t>2023-04-28</a:t>
            </a:r>
            <a:endParaRPr lang="sv-SE"/>
          </a:p>
        </p:txBody>
      </p:sp>
      <p:sp>
        <p:nvSpPr>
          <p:cNvPr id="5" name="Platshållare för sidfot 4">
            <a:extLst>
              <a:ext uri="{FF2B5EF4-FFF2-40B4-BE49-F238E27FC236}">
                <a16:creationId xmlns:a16="http://schemas.microsoft.com/office/drawing/2014/main" id="{0CDD0CE3-BE19-FC8D-5A67-641D6590A8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sv-SE" smtClean="0"/>
              <a:t>Uppföljning av God och nära vård</a:t>
            </a:r>
            <a:endParaRPr lang="sv-SE"/>
          </a:p>
        </p:txBody>
      </p:sp>
      <p:sp>
        <p:nvSpPr>
          <p:cNvPr id="6" name="Platshållare för bildnummer 5">
            <a:extLst>
              <a:ext uri="{FF2B5EF4-FFF2-40B4-BE49-F238E27FC236}">
                <a16:creationId xmlns:a16="http://schemas.microsoft.com/office/drawing/2014/main" id="{CDC1DB6D-7064-9768-FF3E-22683A9CAA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2198EA-B746-CD44-A9DC-744B1B33479F}" type="slidenum">
              <a:rPr lang="sv-SE" smtClean="0"/>
              <a:t>‹#›</a:t>
            </a:fld>
            <a:endParaRPr lang="sv-SE"/>
          </a:p>
        </p:txBody>
      </p:sp>
    </p:spTree>
    <p:extLst>
      <p:ext uri="{BB962C8B-B14F-4D97-AF65-F5344CB8AC3E}">
        <p14:creationId xmlns:p14="http://schemas.microsoft.com/office/powerpoint/2010/main" val="221121465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C9A3A02-4421-0DC2-B7FB-C23B335A7A52}"/>
              </a:ext>
              <a:ext uri="{C183D7F6-B498-43B3-948B-1728B52AA6E4}">
                <adec:decorative xmlns="" xmlns:adec="http://schemas.microsoft.com/office/drawing/2017/decorative" val="1"/>
              </a:ext>
            </a:extLst>
          </p:cNvPr>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410546" y="1204962"/>
            <a:ext cx="10416781" cy="12096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10545" y="2447397"/>
            <a:ext cx="11373467" cy="369839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07988" y="6356350"/>
            <a:ext cx="3173412" cy="501650"/>
          </a:xfrm>
          <a:prstGeom prst="rect">
            <a:avLst/>
          </a:prstGeom>
        </p:spPr>
        <p:txBody>
          <a:bodyPr vert="horz" lIns="91440" tIns="45720" rIns="91440" bIns="45720" rtlCol="0" anchor="ctr"/>
          <a:lstStyle>
            <a:lvl1pPr algn="l">
              <a:defRPr sz="1050">
                <a:solidFill>
                  <a:schemeClr val="bg1"/>
                </a:solidFill>
              </a:defRPr>
            </a:lvl1pPr>
          </a:lstStyle>
          <a:p>
            <a:r>
              <a:rPr lang="sv-SE" smtClean="0"/>
              <a:t>2023-04-28</a:t>
            </a:r>
            <a:endParaRPr lang="sv-SE" dirty="0"/>
          </a:p>
        </p:txBody>
      </p:sp>
      <p:sp>
        <p:nvSpPr>
          <p:cNvPr id="5" name="Platshållare för sidfot 4"/>
          <p:cNvSpPr>
            <a:spLocks noGrp="1"/>
          </p:cNvSpPr>
          <p:nvPr>
            <p:ph type="ftr" sz="quarter" idx="3"/>
          </p:nvPr>
        </p:nvSpPr>
        <p:spPr>
          <a:xfrm>
            <a:off x="4038600" y="6356350"/>
            <a:ext cx="4114800" cy="501649"/>
          </a:xfrm>
          <a:prstGeom prst="rect">
            <a:avLst/>
          </a:prstGeom>
        </p:spPr>
        <p:txBody>
          <a:bodyPr vert="horz" lIns="91440" tIns="45720" rIns="91440" bIns="45720" rtlCol="0" anchor="ctr"/>
          <a:lstStyle>
            <a:lvl1pPr algn="ctr">
              <a:defRPr sz="1050">
                <a:solidFill>
                  <a:schemeClr val="bg1"/>
                </a:solidFill>
              </a:defRPr>
            </a:lvl1pPr>
          </a:lstStyle>
          <a:p>
            <a:r>
              <a:rPr lang="sv-SE" smtClean="0"/>
              <a:t>Uppföljning av God och nära vård</a:t>
            </a:r>
            <a:endParaRPr lang="sv-SE" dirty="0"/>
          </a:p>
        </p:txBody>
      </p:sp>
      <p:sp>
        <p:nvSpPr>
          <p:cNvPr id="6" name="Platshållare för bildnummer 5"/>
          <p:cNvSpPr>
            <a:spLocks noGrp="1"/>
          </p:cNvSpPr>
          <p:nvPr>
            <p:ph type="sldNum" sz="quarter" idx="4"/>
          </p:nvPr>
        </p:nvSpPr>
        <p:spPr>
          <a:xfrm>
            <a:off x="8610599" y="6356350"/>
            <a:ext cx="3173413" cy="501650"/>
          </a:xfrm>
          <a:prstGeom prst="rect">
            <a:avLst/>
          </a:prstGeom>
        </p:spPr>
        <p:txBody>
          <a:bodyPr vert="horz" lIns="91440" tIns="45720" rIns="91440" bIns="45720" rtlCol="0" anchor="ctr"/>
          <a:lstStyle>
            <a:lvl1pPr algn="r">
              <a:defRPr sz="1050">
                <a:solidFill>
                  <a:schemeClr val="bg1"/>
                </a:solidFill>
              </a:defRPr>
            </a:lvl1pPr>
          </a:lstStyle>
          <a:p>
            <a:fld id="{130DDE8C-17E0-4539-9C15-C1E9D231907F}" type="slidenum">
              <a:rPr lang="sv-SE" smtClean="0"/>
              <a:pPr/>
              <a:t>‹#›</a:t>
            </a:fld>
            <a:endParaRPr lang="sv-SE" dirty="0"/>
          </a:p>
        </p:txBody>
      </p:sp>
      <p:pic>
        <p:nvPicPr>
          <p:cNvPr id="8" name="Bildobjekt 7" descr="RSS Dalarnas ordbild.">
            <a:extLst>
              <a:ext uri="{FF2B5EF4-FFF2-40B4-BE49-F238E27FC236}">
                <a16:creationId xmlns:a16="http://schemas.microsoft.com/office/drawing/2014/main" id="{33652528-37B7-5B59-0F59-98FDB447301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0546" y="365125"/>
            <a:ext cx="2101541" cy="512667"/>
          </a:xfrm>
          <a:prstGeom prst="rect">
            <a:avLst/>
          </a:prstGeom>
        </p:spPr>
      </p:pic>
      <p:sp>
        <p:nvSpPr>
          <p:cNvPr id="9" name="Rektangel 8">
            <a:extLst>
              <a:ext uri="{FF2B5EF4-FFF2-40B4-BE49-F238E27FC236}">
                <a16:creationId xmlns:a16="http://schemas.microsoft.com/office/drawing/2014/main" id="{393AFC56-AD4E-DB75-FE14-8FCC9C938EBD}"/>
              </a:ext>
            </a:extLst>
          </p:cNvPr>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0" name="Bildobjekt 9" descr="Region Dalarnas logotyp.">
            <a:extLst>
              <a:ext uri="{FF2B5EF4-FFF2-40B4-BE49-F238E27FC236}">
                <a16:creationId xmlns:a16="http://schemas.microsoft.com/office/drawing/2014/main" id="{3AE19856-4B4E-B9A6-57B8-9CEE10E784A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3783797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257">
          <p15:clr>
            <a:srgbClr val="F26B43"/>
          </p15:clr>
        </p15:guide>
        <p15:guide id="4" pos="742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http://www.kolada.se/verktyg/jamforaren/?focus=16765&amp;report=185727&amp;row=gender" TargetMode="External"/><Relationship Id="rId2" Type="http://schemas.openxmlformats.org/officeDocument/2006/relationships/image" Target="../media/image20.png"/><Relationship Id="rId1" Type="http://schemas.openxmlformats.org/officeDocument/2006/relationships/slideLayout" Target="../slideLayouts/slideLayout11.xml"/><Relationship Id="rId4" Type="http://schemas.openxmlformats.org/officeDocument/2006/relationships/hyperlink" Target="http://www.kolada.se/verktyg/jamforaren/?focus=27508&amp;report=185727&amp;row=gend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egiondalarna.se/plus/vard/utveckling-och-utbildning/god-och-nara-vard/infografik/"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giondalarna.se/plus/vard/utveckling-och-utbildning/god-och-nara-vard/infografik/"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rka.nu/download/18.3a122c93186fdf7119f24709/1679587571499/RKA-Koll-pa-analysen-2023-revideerad.pdf" TargetMode="External"/><Relationship Id="rId3" Type="http://schemas.openxmlformats.org/officeDocument/2006/relationships/hyperlink" Target="https://www.kolada.se/verktyg/fri-sokning/?kpis=67335,83770,83776&amp;years=30200,30199,30198,30197,30196,30195&amp;municipals=2328,2329,27508,33627&amp;rows=municipal,kpi,gender&amp;visualization=bar-chart&amp;focus=27508" TargetMode="External"/><Relationship Id="rId7" Type="http://schemas.openxmlformats.org/officeDocument/2006/relationships/hyperlink" Target="https://www.kolada.se/"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hyperlink" Target="https://www.kolada.se/verktyg/fri-sokning/?kpis=23946,23958,69267&amp;years=30200,30199,30198,30197,30196,30195&amp;municipals=2328,2329,27508,33627&amp;rows=municipal,kpi,gender&amp;visualization=bar-chart&amp;focus=27508" TargetMode="External"/><Relationship Id="rId5" Type="http://schemas.openxmlformats.org/officeDocument/2006/relationships/hyperlink" Target="https://www.kolada.se/verktyg/fri-sokning/?kpis=83122,95405,132355,132425&amp;years=30200,30199,30198,30197,30196,30195&amp;municipals=2328,2329,27508,33627&amp;rows=municipal,kpi,gender&amp;visualization=bar-chart&amp;focus=27508" TargetMode="External"/><Relationship Id="rId4" Type="http://schemas.openxmlformats.org/officeDocument/2006/relationships/hyperlink" Target="https://www.kolada.se/verktyg/fri-sokning/?kpis=44792,83774,132453,167955&amp;years=30200,30199,30198,30197,30196,30195&amp;municipals=2328,2329,27508,33627&amp;rows=municipal,kpi,gender&amp;visualization=bar-chart&amp;focus=27508"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7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regiondalarna.se/plus/vard/utveckling-och-utbildning/god-och-nara-vard/infografik/"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kolada.se/verktyg/jamforaren/?focus=16765&amp;report=185727&amp;row=gender" TargetMode="External"/><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hyperlink" Target="http://www.kolada.se/" TargetMode="External"/><Relationship Id="rId4" Type="http://schemas.openxmlformats.org/officeDocument/2006/relationships/hyperlink" Target="http://www.kolada.se/verktyg/jamforaren/?focus=27508&amp;report=185727&amp;row=gender"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s://rka.nu/download/18.3a122c93186fdf7119f24709/1679587571499/RKA-Koll-pa-analysen-2023-revideerad.pdf" TargetMode="External"/><Relationship Id="rId3" Type="http://schemas.openxmlformats.org/officeDocument/2006/relationships/hyperlink" Target="https://www.kolada.se/verktyg/fri-sokning/?kpis=67335,83770,83776&amp;years=30200,30199,30198,30197,30196,30195&amp;municipals=2328,2329,27508,33627&amp;rows=municipal,kpi,gender&amp;visualization=bar-chart&amp;focus=27508" TargetMode="External"/><Relationship Id="rId7" Type="http://schemas.openxmlformats.org/officeDocument/2006/relationships/hyperlink" Target="https://www.kolada.s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kolada.se/verktyg/fri-sokning/?kpis=23946,23958,69267&amp;years=30200,30199,30198,30197,30196,30195&amp;municipals=2328,2329,27508,33627&amp;rows=municipal,kpi,gender&amp;visualization=bar-chart&amp;focus=27508" TargetMode="External"/><Relationship Id="rId5" Type="http://schemas.openxmlformats.org/officeDocument/2006/relationships/hyperlink" Target="https://www.kolada.se/verktyg/fri-sokning/?kpis=83122,95405,132355,132425&amp;years=30200,30199,30198,30197,30196,30195&amp;municipals=2328,2329,27508,33627&amp;rows=municipal,kpi,gender&amp;visualization=bar-chart&amp;focus=27508" TargetMode="External"/><Relationship Id="rId4" Type="http://schemas.openxmlformats.org/officeDocument/2006/relationships/hyperlink" Target="https://www.kolada.se/verktyg/fri-sokning/?kpis=44792,83774,132453,167955&amp;years=30200,30199,30198,30197,30196,30195&amp;municipals=2328,2329,27508,33627&amp;rows=municipal,kpi,gender&amp;visualization=bar-chart&amp;focus=27508"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6172F-A6E8-FF16-A4A2-9C72417D6F6E}"/>
              </a:ext>
            </a:extLst>
          </p:cNvPr>
          <p:cNvSpPr>
            <a:spLocks noGrp="1"/>
          </p:cNvSpPr>
          <p:nvPr>
            <p:ph type="ctrTitle"/>
          </p:nvPr>
        </p:nvSpPr>
        <p:spPr/>
        <p:txBody>
          <a:bodyPr/>
          <a:lstStyle/>
          <a:p>
            <a:r>
              <a:rPr lang="sv-SE" dirty="0" smtClean="0"/>
              <a:t>Övergripande analys till Infografik för Dalarna</a:t>
            </a:r>
            <a:endParaRPr lang="sv-SE" dirty="0"/>
          </a:p>
        </p:txBody>
      </p:sp>
      <p:sp>
        <p:nvSpPr>
          <p:cNvPr id="3" name="Underrubrik 2">
            <a:extLst>
              <a:ext uri="{FF2B5EF4-FFF2-40B4-BE49-F238E27FC236}">
                <a16:creationId xmlns:a16="http://schemas.microsoft.com/office/drawing/2014/main" id="{93D4A8A5-3ECF-65B0-5AF7-C177B2CC5C64}"/>
              </a:ext>
            </a:extLst>
          </p:cNvPr>
          <p:cNvSpPr>
            <a:spLocks noGrp="1"/>
          </p:cNvSpPr>
          <p:nvPr>
            <p:ph type="subTitle" idx="1"/>
          </p:nvPr>
        </p:nvSpPr>
        <p:spPr/>
        <p:txBody>
          <a:bodyPr/>
          <a:lstStyle/>
          <a:p>
            <a:r>
              <a:rPr lang="sv-SE" dirty="0" smtClean="0"/>
              <a:t>Version 2024</a:t>
            </a:r>
            <a:endParaRPr lang="sv-SE" dirty="0"/>
          </a:p>
        </p:txBody>
      </p:sp>
    </p:spTree>
    <p:extLst>
      <p:ext uri="{BB962C8B-B14F-4D97-AF65-F5344CB8AC3E}">
        <p14:creationId xmlns:p14="http://schemas.microsoft.com/office/powerpoint/2010/main" val="2396052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Könsuppdelad statistik </a:t>
            </a:r>
            <a:endParaRPr lang="sv-SE" dirty="0"/>
          </a:p>
        </p:txBody>
      </p:sp>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10</a:t>
            </a:fld>
            <a:endParaRPr lang="sv-SE" dirty="0"/>
          </a:p>
        </p:txBody>
      </p:sp>
      <p:sp>
        <p:nvSpPr>
          <p:cNvPr id="8" name="AutoShape 4" descr="data:image/png;base64,%20iVBORw0KGgoAAAANSUhEUgAAA20AAAKsCAYAAAB/MVVvAAAAAXNSR0IArs4c6QAAAARnQU1BAACxjwv8YQUAAAAJcEhZcwAADsMAAA7DAcdvqGQAAP+lSURBVHhe7J0HgFxXdffPva9N374raSWtVr1btuReRccYsAHZFINpMQRCSELyfemK08tHCCEhwUlIDAGDTQIYY2xc5N4k2bItyeptJW1v02fee/d+59yZUV1J23d29/6ktzPz3ps3r9x77vnfci4DjUaj0Uxp7gMwNmzYAC/IFrsnNr8+Eo3MAsOK5Py8yThniPojEeYjzPS58NO+57dls7I9n0ikAb9/64YNAnC34mE1Go1Go9GME1q0aTQazRRky513WgdM04kY+UrDZ41gGdW2bRgebmNCDMr2S84l+D6glhOGkElfstbeVHd3vRdOr7/nnmxxN41Go9FoNGOMFm0ajUYzhSCxloiZNa7v1oFp1YOQAQ6A/0cOiTgmfN/3cj3SCBzP+OnELV+/p6+4WaPRaDQazRihRZtGo9FMATZu3Mgv7zk2yzRZlcmMWT6ARV0ei5tHFRJv0vOEFG4yL63WiGe0rv/mN1O0qbCHRqPRaDSa0USLNo1Go5nk/PiO91dGamY2+56stS1ui1FqWbsQBoo3F6QAT/QwXxyvykLrurvvdoubNRqNRqPRjBJatGk0Gs0k5aEvfckRntdo2Ww2N0RsrFrWLgQFMBHCz7OcaLHS3kE93k2j0Wg0mtFFizaNRqOZhDxw550hJ+DNt0y7cSy7Qg4WEm5SMGkwcdTjqX3v/Op/U3dJjUaj0Wg0o8C4dKHRaDQazeixacOGSDDCl3DTnicYsydasBF0DtwA7jPWZPDgkkduvz1c3KTRaDQajWaEGMVXjUaj0UwCNm34QsSbGVrGDDZLAtD8asUt5QEn/SZ5jAUN+6Y5C7rv37nTL27SaDQajUYzTHT3SI1mCvHssz+Jel5otmOwGg/8IBOMmYaJW1zXA9bruulD69ffokO0T1Ie+crtYZZFwebwGdSqRd0Ri5vKCpqwW/i+4FK2PB2b8cZdd90lips0Go1Go9EMAy3aNJopwPPPP7xQSn6l9OVyAWyVwWEeYzwmcaXqOidkRjA4hm+34PIiY/72K698x5vFr2smCY//5ucuAjAagQlTsvIUbCXw/FC5sbSfZ/ve+U//dLC4WqPRaDQazTDQok2jmcQ8tOchp6LTfBu+/RXpw8WM8wp8H0SZZhvGyd7PKN5ACOFLIdPo6Xfh9s1C+v9+7bXverS4i6bMefQ3PjWfQ2AhcBkod8F2KtL1e3tbe9+49f77+4urNBqNRqPRDBEt2jSaScpDDz3khAP8ZmayP+KMLUKRRgEplECj5Uxom2p0ExJ830uj4/8aGoB/On6898e33XZbpribpgx56EtfqrN4fgUzebS4alIgJMlLkWceO/K2b3xrZ3G1RqPRaDSaIaKjR2o0k5SKCuNqFGyft0xzBQm2YmvagIKNKG3Hd4D7hwzGLjcY/NHs2XVvue+++3RQojKGGYk5kkOo+HHSwKlFkHHTA1F534YNkeJqjUaj0Wg0Q0SLNo1mErJlyxZLCH65Y9s30OdzCbXzwRHG+VIG4u9mz65cvnHjRm0Pyg/2ky9+epbB7SoU55Py+TBq3rV4uGZGZUNxlUaj0Wg0miGinTSNZhKSyfQvR8V1peM4wxJsROF7jFrdlvm+/M2PfezduiWkzKAnZBus1jBMxxdiUnZnpy6SXBqWb06+lkKNRqPRaMoFPaZNo5mEPPvsI7czyf/Gsq1ZnucV1w4fFG2JHZufvfXJXzzQBR47b1dJwwE3l/Z6s+nO9ge3tqaLqzWjDAo29tiGDTHRGFvJrUAVm8SiDRjzeTbTuv/FN9743NatbnGTRqPRaDSaQaJFm0YzCXnuuV/+X8Mw/1qKgYOODBXODdi/c/vTT/zkR04mlTAZO2cjvJQCMmg5DgqQO7hkrcx3k8CNPHBo7T4S3/Hwvn254r6aESA3buSPdXTMg4C/mHHDKq6elGAalZaA/lxXcvc7//u/O2lVYYtGo9FoNJrBoEWbRjMJef75x/40Eon8UTKRLK4ZPjTkiHNG02/LH/7T11hvVwegICxuPRuKPonKLSOA9eFXM+ALjzGZ80EeBsE24w6HOPePpQx3208e39Vd/JpmiMgNG4xHZ9UuZoZcoMaFTXKk8F2Qxp63/cO/HMSL0aJNo9FoNJohoMe0aTSTEA4eQ501IjjnNJ4NfN+H7p4+OLBrF8vmsoCaDHWYOOeCkg3wx4MmZzMNzuYbprGYG8YqPN67gLPfYAb/M8nsPw+J0F9/dP3Fv/nR6y9dU/xJzRC4H8BwPe/c6nmSITGRSCF0lFKNRqPRaIaBFm0azSTEdWU6lUqrVrLBUmhRKwg1ep9MJqGl5Zhajuw7ANuefgKyqdSgjkk9MgX+oVY39YqfOXDTNIwqwzDn4u9cgcunGOd/DIb/tQ+/5eK/23D9RbcXv64ZBBVOn4Xy2cHnMelb2QilPhk379+wQZc7Go1Go9EMEV3rqdFMQj5xxx3NqJMutywzWph7rQD59ycX+lzcgFCLGgm9np5eXHrUa1d3DyTxffr4IYBUHwjPB9cXQEcckVKg3+b4j/GAYbB5BjeuwnWXrWpqqF7ZPIstndHUtvPo0ZFHUJmi0PQL9VYm5shAIzO4U1w9qSFxb/uQSSbSvT/auVM/e41Go9FohoAWbRrNJORTt29whPTXBAKBZhJjFIyEFhJwHgovH4UXRZXMZnMQj8eht7cf+vr68LVPibV4PAH5fB5kPgd+TxvIvk4I2CY4lgnJTBY8POZoNfDgaanF5EbM4Pw6yeBibvlVq5pnZWrm2t2HD/drB/4Mvlhfz2sqqqt9U8xhMNKOsOWBSS28mEhNZvV+99VXs3cV12s0Go1Go7kwWrRpNJOMS2dBTS6Tv8QKRK6yg6G52WxGibNkMoViLKnEWSKRUMKsvz+On/vVK23P571iCxwDmcuA19sOfm8HqipREFboWGdyecih8Btt8PBqsUyjAV8vZcDWRJgjZtdF9u071qMjTp7ChhUreCgSqJSGOQsfF922SQ/qNSY49ZL0u7974/tSTz311JS4Lo1Go9FoxgMt2jSaScKHrllTt3LerMsrKms+Gaqs/ligompZ3hOBRCKJIu3kQuIsnc5AJpOBXC6nWt9IpNF4NoYLtcj5qX7wetpB9HehD+2d6EdJXrQvfMjmXfD8wvdGG+omxxm3LYPPZYxfMqu6JvvJd16evGLV/HDtgosSO3fuLHtnHk+QrdiwwSBxdf8YnO99eOwDfryKCVZXejZTA4aJ0Ow98uLm+FOHD5/s16vRaDQajea8TCVvQKOZkqxdu9ZaEMqvYpZ1i8y7N0Rr6tfOX7UmWDmjUQmy0ymMZRsQboDMZ8Hr7wa/vwdEup8Gup0QbAS97ejth854ElyPRFtxwxiA4k1WR8OsKhw6FgsH3vQ9cUCCfIkx2WII59jLSbb7/vvvH/0mv2HyrTvvtJrCfpRxy5SSOXh7LMtzJZMixw3mB5zq9NV/93dJvGUjFnGPfOX2sCMji/Hi50i8IcXVUwIJXltvpu/NW795/8jnq9BoNBqNZpowhi6ZRqMZKR+6Ynk1CwY+ZHO42ZfyimAwWjVn2WqomztPtZxRq9l5QdVFE2VL3wM/m1ZdIb3eThRrLvVXO02wGXi83kQK2nr7IOuO/TAzmj5gZlWFbKiuYBTR0nP9HAPZi1apDz37HR5jm0xXHENx15P9zgPP3oU6r/jVcWXTxutNL7eygmcytZLxeh9My+CGIcDnBkfJVjqvPPQL4XbJjOyPvzPef+utwxac7NEvfrwarMjFzIBgcd0UwvPiHdmXb/nud3tGQ+BqNBqNRjMd0KJNoylTbr1uzaUm4x+WHO7gBqthksHsZatgxvwlYDsBEKLQSlbKxMr7VSKMFolCzQfp5UHS3GvpJPjxbnxNnCXWCBJ/FIDkWHcf5FCwnbF5TCDR2VhdCVWREP4e/iAuXP2wVMFUJGdZ5kNGSnGMCfYdDqIF1x7qTWfe/Jv7H+svHGVseeT228NmjT2bcWOGz4woL02TgiKzBIpKdbcYnihuFNLzE8IQbZDk7W+/++4hnydNqv3krOo5wmCrp1orG4H3iUnPPdTTGt916/3354urNRqNRqPRnIdxcM00Gs1Q+NhlC2NeOHKTycwvWAa72ke3nUSV6QSh+aJ1UD2rETMuO9HKRq8k0EB4APmcGqOm1qFgE9k0iGS/CjqiQKE0ELT/ziPHRzVq5PmgcW01sQjUxaIQsK3i2pOUzoGukN463ADX88ATYptg8mEpYCeu2i+ybHdu/kW9d91116i3wj1654YKaUUXccuZKVE9kygrbjovJEqEQLkFrMfLZQ/V1tvd6+66O13cfEFe/NLHYtlA9KK8D1UoYqecaCPwZtrpdH5LujNxFIVb2XSB1Wg0Go2mXNGiTaMpEzYsX26btbJJSPtjlmNtNFCVUBdCgkSVHQiiYJsDoWiFUjJKtOEiqEUNhVrMYmBkk2rcWolCCxYKtaIIOhe0366W46qVbTygc59VUwk10Yia7FtdywWgczQ4UxEuSc6lc7m9HNgDnpAHuJQdwuCvd/a1tXztRy/SDRiR2Hn04x+v8Wqc5Ra3avBOkwQb8vFokjq8MI/5fjuYuaPQCX03zJuXZ+cRmJu+sCEieGSBDITm489O2akQCsKWpXk+t7ehLtG68i7d4qbRaDQazfnQok2jKQNuu3bdHMOSV6A8uMXg/CMDTc1FwoYEWomCzqE/KOhME5pn1EE4GLygQDsXu1paIe+NvU6gM3ZMA2ZUVUAsHCp2iRw6NAbPNLhqtcvl3F7G2S9QDTyel/4mr/Fnh++6a3hj4B760qfqbDBXgmVWoIUcUSsQiRPGOfPcfNYyzWN4g/s6zGh31PNESy4nqnp7xfyqKp7I5YzeiAiHDWeeaVlNeI/c4iGmLhL1uoAkPr+WnLBa8X5k7pw50z+HqGUbN25k721tNTochwfjcZVoEvjedBxTeJ4BFWo/BW+J+1447EXxHtPnunnzxM6dO33dqqfRaDSayYoWbRrNBHL99debM2XvKlQftzLJb7MMo5lGSA2m5akE7WqZHEXQKePDhgh1i9x7rB3cU0ThcKHfL52BkpRnXAt9ro6Gob4yBo51dtfI4YC6CMUfpy6UXVKIb3Lf/Zf/c89DbcXNg+ahj30s5jTEVgqQ1Xgdo2YfSbiRgOOCpXN+rhNQZnDfSaMK9yTkHQ5GkFlGpS955VTtEjkQdE8wvbvc83vwTvSmwElWmMm0Zff6XcV9wv0zeMLKYAq3nIBkIWZagSDe0bQh8OvCsBg3pZAGnJqWJMo43/NthikBP3LB88LIJDO+TIRM322M5FzduqfRaDSayYQWbRrNBHHzWy+tCbj+dWCyj3GAd5kGC4tCTIshQ61VsWAAZtVWFbsPDo2+VAqOdfWd6I45XGgkHb5045skWpcAmpgIqrSoQc1iRehc6ysrlHCj1UMRqBeCZJYQfqsQ8m/6s/53/vr7P+8tbrog8vqN5oMXtSx1TLsRz9Eurh5VSuINhSU96RzjzPeltHCNbYBBrYYjewCTELofAu8LpgNP+jIDpszZeF88IVRmICkmhWnkhbDxFjmmBEtSn19K5sU6Bvp64V2Bwu1FivtQukSVnOXAM3jHfbzR/SwTP27OXJ57EiA/FmMiNRqNRqMZTYbnIWo0mhHx3resbIgI67fR2/wguvFzUbwY1M1vJFgo1hY11qNoM4trBgf97pH2LkhksqplbLhQw5Qv/X4hxA/RsDyIbnSl4Gw5euOrODPm4C54eGkEbduaWVVhh4PBKtRslTR2jyDxNtJ7QJAoRIe/S/jwZ9wy7/ndu+8fVATHxz73uUY/yJYYKJ6Lq8YUEisqCiWNSZxGrWvnAp+9mvpB3ZczIG1Gcnck96okmOm99H0XVWHKZGbS83mrx3n3jd/4Rk7tqNFoNBpNGTJwKDmNRjOmhJh5JwP+KeoOib7kiAUbfbtwjIK/O5TamBSKtUzeHZFgKyCBCR5kwoi6nnfo+5te/W6sj/2x0eXfBgl+LST6rsvHM2+XTNximvwzeMZ/7wn/F3nf2+IL8aYvRQ8dBe+HaoEj8TWU6yhB98HkvNYy2dfBz93xN5++KlrcdE42XX99wI/6dSaTARIPxdVjCokPanHTgq2AklR4P/CO0F05baEt6t0I7hV9v3Q8ybkBllEhLJjFbHc15oLlD//mZ6rx4OPy7DUajUajGSq6gNJoJoCvffGDN+w42PoN1/NXjrRLIkGeLAoVWNzYAKZpgsBjKtFD/QXPAX0nj2LtaHcvpLKj18jg+WIzcHnXDx5/5efFVRfkdz/6nqpYwPkUgH8LXkYUdWxQShnDTbV4BcXKJaXiCleEfy6kc+nabdOAXC7zBaO/87++8qMXi/MenA456o/9+p1zpGWswoMaqkVHM22g1jdqhct6ngjmc5s7O9OdOmCJRqPRaMoNLdo0mnFk44blNoTnrHSM0I8y2Vzz8Z5eyKJwGmnMi5Jomz+jFnwhoT+dgWjAgZBjq5D6px6/1A0xm89De29cdYsc6e+XoBYy3xe7fSn/5N4ntvyguHrIbFy7NhRYNevtwPknOIOgBBZhktUIELXoYIc5MFOCNPG8zzuAj4SrL7yclN4fZ7zk3Xfd81RfcdMJNl5/vXnZyrnzg4HIIpTPuvfBNAZzgeXl3FebWfD4Yt1dUqPRaDRlhBZtGs04sXHDBjsYcd8qufgG48YCUlrtPf3QnUgCipxBZ0YSWMIXeR+AJmy2DQYhWkcCpToagb5kSkWBJBFXFQ1DNBgA2zKVoCJcz4dkNgdxFHYk2Oh7owV1bfR9vwXF1T/YXs8373nq8MlJ40bA197//kqvTlwigF8KAmbjGdfgHWvyQc5lICsNw4wUdz0LUnWe77dLJr7uC/ff/+A/H+4sbCm0sj33O5+O5CVb7bNAFU0eVtykmaYYEox8OrcvGqzYf9XXvjZg66xGo9FoNOONdlA0mnHgS196l9OQMN+B4uKvOOfLUSgxau1Ko3jq6IsrATWY1i4JMluML/gEHuB5V4pLDZO922SGTa1t1Ip26nHoM4XVpxY3EnH4fTWBNnWHpN8fzG8OBToaHhdPUT6MP/Un9z6x9eXCltHlPhTAhyO5iz0GKzxgF1tgbOAG1OOmAS+I9Krri+N4Tt8SKf9bf/CDn7XTejxVtvUrn6vpBX4F3ovRvRmaSQsmF+F5cCDCA4e0cNNoNBpNOaC7Amk0Y8zXUbDNTDhvNQ3+Z6iSlqMyYEpc4baAbUEsFFDCitadC9yW833R4nvyOwzkbzALfut7T279CybZV0Hw50p640zdQZ9pwuzeZAo64wnoiichkcmhdjl739GAjmsaBuPAZgGXVYW1o8+t99+f/53/fOCl3/v2A98OMWsjKsX/J32xG2/hgDeRhg3i/Z+Fmz/PwvzOje9/f2VxE8XdJw09+jdDM2kpdJOVc5N+evb2jRvGZPoHjUaj0WiGghZtGs0YQl0i00n7WsbZ30nGVhtniANq/YoEA7jYA4ooalnzPXFYCv+rvpe/PZtK/f73ntj6re89smU3bUe18aYAb5PrecnzqQ469smluHJssYUvaorvx5Sv/MePejJu5m50tf8c1fA2VLgDRnahtSY3ZuLlfyFQw36LxrLRzUi7IlDcRaM5gWEYjuRQ39MTqSiu0mg0Go1mwjjvIH6NRjMi2DsvX7iOcbibGWyZgX+K60+DJsOmcWV511OtYiSspJQZX3rHUax93csmvyR65EP3b91xYNfxrtO6am0/3Jqe39jQ7Zh8KefGwuLqCYUukloNpZDHFtZVbjvznMeCp97Yl3vvNc17vKxxSHCxmANvwBMZsFLK4DwiQawzq5yF17zvww8cyvU1ADfHRWBqJg8CBMN8SVNAiA9d1Ji4d+set7hJo9FoNJpxZ3zq3DWaacjffPKmS4Rp3GMb1nnD+pNIc1Gsdfcn/Y6+hI9i7Zjw5R//4KlX/7u4y3n50DVr6kyDf5lz+evcMC84J9l4QCLUc/3NKKA++4MnXn29uHpc+NPb33ORY5n/Igy21mB8wK5thYApIsmE+K81FfV3c27OK27SaE5gcDBcT7bls2z3Tf/yL73F1RrNYDjRDf7cHd8LnHDE0G4iF9pdo9FMU7Ro02jGgL/89E1XGtz4E9u030GRHM8HldBC+nk3777c2Z36+jd+/tSPClsGzwcuX7bICYW+h2LkUhKBEw1FqvR8/zWf+Z/9wWOvbimuHjf+8vb3LjQc85/RCboeT8U513BBIURfzLR/MDcY2xQwLB1wQnMaag43xnzmysPRrNi97u67dWvbNAJFlzKmf/Inf1Iwqn/yJ4UX9RfYk7jcgMuOHTuYbdssHg4bkM1aEAhYst+1zAjnZFTMXI5jWrLRLvJT55FwcPECgayHhohns8ywbZ9Zlmvk815fKOQ11tW5iwrzRp62FH+/QOmc/uRPlJXD9KpeNRrN1EOLNo1mFNm4Ebhz4KbLmWn9tmnyD5wjLsYJSGD5QuQ9KR/iEv7297/9kxeKm4bEhretrbCE/ApjHBcWKq6eMIotWYc86d71wyde+w6uOndT4xjxV++5poo31H4VONuAvlKEar3PBJ8PrhRdMSPwP7Oc6NNh00oWN2k0BSQYmJxbsnlz+4167raphmoNO5OtqLPSe/dWhoSoEYZR7UsZ5pZFE+8bIISJ3zENeuXcFL5vG4bBBGMWZ0bY9/06TDQ1aHOq0LyEhGS4G+oz4c/CX7JVVKQiaKu55MYhfJPGTwYDkcZjd0vgfWiX+g1m4nssITzPQ0Hn4vE81xWeyYSHR8GfZL6Q0gefuZz5SfzN7lwu13PlihU0H+VZF6YcPi3qNJpJixZtGs0o8ueffe8VluRfwYLxFs4NYyCHoIQSbJ7nSga/wI9f+73/+OlT+DrsAvXjly6t8aKRTehZrMSPE5q36drQmckIz//RcXbsC0891TkhYmjj+6+vDNZU/yaeza+gYzXzHMqRqtNbo6bzo5l2+EUt3DSnQV0k83677HJ23Pi9b8SLazWTmC1btliBOXNqUokEzflYB5LXojiqM7mptksQAcmMRib9+WjL5qEwonkhqau1Wkw07uez7WMNlhsSlSANgHYNgDyeSQZPp4sLeVAYcMg0rBbp+8rcScZ9JkQcxWIXXmOnKUS7l0y2r1u3jub51Gg0kwgt2jSaUeLPP/nOS0wW+C3G2QdQrwXPK9hwoRJVCPEjFDb/kD8Uf+mup57y1MZhcufatVYy4t/MTfNeLMwnPMgQXaPr+i97jv3uH/3yxZ7C2vHnb953VdSvqv4UM4wvmZaxcODYkujcSGitss3vzTJim8OWk0ZPR9tHDTq96PUKP53L+/ve/0//frC4WjMJQBvM3zhypCLneYt8gEu5lAsMzh0pmQlMVuMOM9FK1zCfV/vg1ZimeSLP43fVexRtk8UO4CkXyhw85ROFD548yjcavyu7mcG7MEF3CSk6mcFSartkvSC8HZ5tbw8CHF/d1KTHbmo0ZYp2SjSaUeAvP/7WxWCFNqJ/9wHOjcCFMpZtGpDLuQ/LvPyz3/3vnz5fXD0amLe/44rXQPjL8P2E5u/CuDaxPWAY1//HBIo2YuNNa0PBhpkf58z6imkai/C8iltOB52ergY79LVZgeh2yzAEOjvaRmrU2Lacm2+58RvffrW4SlOGbJHS8g8efAt43i34cQZDW4xW0GEcqoQvZ3HGKjmuJHFDGRuVjcrfk0iYDZuSoiNBV3xLF483gmWoFc5HQcd9kRICMihu8z6uZwY8HQJ4cOWCBUfUFzQazYSiHRKNZoT87s1vramoDn8TGL+Fc25dKFORYMvmvfu5J/7y/9zz023F1cNm46ZN5nKn6m0S5Gd8wVb0HtvfvPmerwW8bAZPaeKmYqQIkr4U3QLY/7v3sc1/XVw9YdB4w+Dx993KpPHHBuPLxAA9UX10Zrj0U3VW4KvzwjUv07zbWrhpMKkYQvhH3/EPd497UB3NuXnxwIGLTCnfI315Hbozc8GgcWUsLKSspLFmpMXQJlP+JV2m8/E5IBVXEnNCCGpilGj78DbKJL6N492jXiAJ/HyYS7bZMeyfr5o/57XCtzUazXihjZhGMwI2ojYJfur9v2AGf/ugnALSUK5/by6V+6M/+uHD+wsrh87X9zzk1HTPeAtn/NfwoG/Bw1JMDRpvwdFZYS/811eh78g+kBS5ckJ9FYmX62354aZtlxZXTDh/9akPvA3v0j+ZBltS7AF1FhR5Isqcry+P1DzkMmFr4TbNEcI0pGxZr0XbhCE3buQvfPjDKwJO8DYpxUclwAy0bdRkThVl1Hqmaqi0OBtdlJI7iUCv0WcSPFzpSSGSkhnP4U3/YdbPP33d4sWdxf00Gs0YoI2bpizYiAXuew8ciErDCEnXNcNGmPd6STPIAsxn+UWYUNei43QpcL6Gc6MSy5Hzx9E/GyxnpOv74jBjxsvA5at4zNdMafelM30iHIn4puf5WcvyXM5zfdls6sbFiy8YKe6vPvn+f2Em/7jJOdXuFteeA9/PSyafNPL5303Mv/y1u+666xyjq07nW1ukxd03qi2ZNAPMuRb9ky9hIXkxSHJYZIDjDaH9SmUrvfa3HYWt934TUl1tE9bahgU6OOEINCxf233px379N9xk8qHbrlo5od0kS/zFHe+9mhv8Pw2DY9piZ7W5USshis1UmJvfWxSufQj3FRZFa9Mtb9MO6hqJGU2YHhxa/4//ur24WjNGUFnwwf7+CtbZGfFsO+blvfVMsl9hJpuNts1CTUaVU86p2ux0XaEZS86671J6krEcrqXWOOZKeRzL2n/jpvkIM4w4luduX39/4p1r1qgxdBqNZvho50MzIew8erQmmc3O5JZViUbfRgd/DnrD1/qMr8YyoQodpQoVXhk/YLFg4mf0mcHCz6iP+FlO9oWghE4FjEDwGC5+xrJFelgACdyg1qM/Hsf1PbjuoO/Dy5LxN3FbmtnC9aTRw0yz/aF/+7fektj6q0++dZVhVTyE5zn7goJNiATu8XPw2d9V2kfe+NzdW88739PfPbItPLvWmIsycyZKhdUg4Ga8CwvxymOoPsMc1QZdz7mcFTefhQPPPAwHX9wE+VR8AoQbnRtA9dyFcMltn4dgZXW/FPCob/h/cfvlF4+4S+ho8Nef/eAK6ftfB0NcbXIzcNatpIglAnodw9gS4c7moG0dj1lOR4TZSQE+x60To4Y14wrmb+5Lv19m3T3v+OdvHy+u1owix7ZsCbXWROYycKrQ3i0A6b8XDcilksLmk90HCBW7OSrOZfc0E0NJyNGrT0Uslpv4MevjgjnosCHFkwzYM5LLFAq8jmw2e+yaZcsS6ksajWbQnDCCGs1YsunVVysj0ejVWNTWc+AxfF0kpbgIX5vRKaICmbq30FyjVJOKq9DEFwuCUwvo0SisS8fFNycyAB1XHRtPCtd7+CmPW13SeLgyiSe0D/fd7gs4hLv1iXw+/sw/b/y8cN3r0JewznVadHwh/Ywv5SPCN/7Mbep5/a67Bo4Sed/27RFIeGskM5YI4c9DpXU1CH8VCq4Abg7iq0HHG9Q9wGtLtB+HXY//GDp2vw5+Pjeuwk34HgQramDBde+G+Ze/BbhpgvC8LHrAr4IBf8W89GO3XXXVhE9mvfHj714csKzf4tLYwExWXVx9OhI8vOlpTKDHLdPY7jD7aKUd2FNnBI7QCBrd8jbFkWBI5h3LJFp3vO/uB3WY9FEC7Zi59cCBK4UPi7gBzWh4r8R1yw2AcNHm2aqCrmSbNZMGVcbSgs+NKkTxXRafYB7X5/D1DQH+FhD8oGGwLiyVXrm4uflQ8asajeY8aGdDM2a8tHfvCg7GWyQTDZjQGjjj16DBbkDDTQKNak9poLhxouWsTArnkqgrvSrhJiXNiZPHxRPUx/LlJ+OHnnqkQfiuowqnAaDVvu9nmIBf+oz9TW5/7+Yzw/qTUBNpb730+Rr8vVn4QxejblyEwtaRDBwUi2rioOHcF/pO+67XYN8zv4Delv10IYWTGmNI95p2EGYsvwSWvOV9EKltOHn+uNEHuQPP4vuG5X3/1nXrJjQqGQUnCbW8b5HJzN9wwf8I6uKK4qazoQtDIY/vcphkd6OK3jnLqfhl1LJ1jfEURvqCu757JNmW2HHr/ffni6s1w2TzwZYbRT59sWlZtVKIqxjj8yVjQcxfDpYFhYnSkHIoCzSjA5WltNAzxWdO4+Fy+NnDz71oVrfi50MMeJ9gfFs4EnxyZUODnitToxmAsffgNNOKrS0tq6Xn3SSEXMklzEQTvQRXh1F8WGiYA4ahGotOFMiTpWAuCTh6zaUS8Pr/fgf6Ww7g+VNL3Nng9YLreol8Ovmj+JH9d331hUOHi5vge5u21LJQ4D1cyEuFlLMZkwuwOJstJbMZZyTUCmPU1J8R3B88Bz+fh71PPQSHXnoCcsk+4MYJn2jM8N08ROsbYTEKtjlrrlLnUbwadf9QBONdE+0S2NM+E3/5iSsumdAoZPdt2GBnKs0rEzx/R8oTN+EzqCtuOovSlWC6dQ3B2mcHIn9eHQi14jObHAlZMzQoaqT0etN5f+/NumvksNm8b98qYRgf5ELMx+y/Bo3AHMM0KYBIgHoQKBtBDv0kKQ80w+fUspQqRPGJ09hxT/q+y8FowcJzH7VsMwFv+FL+4rJFi1rUFzQajRZtmpHz3IEDTQHGPoUF7tVogWfg6ww0xDHVhEbj0YpGerIXyIxx8PI5OPDcL+HY1meVIBoQ5XwIqJg731v1vo8f4NHK/2GO9c1f/Pu/ty1+xy2/bQK/UTDRjM5KFbr6Nu5N4/TUTVJ3aBTvE937fCYFux79MRze/BQIzx3TbpKFbpHVMO/Kt8F8XCwncNZzp3PCa8YCW2akz466HvzGHTesfqi4edyhqHRP9Bxszhj22uPZ1KW9XuZjeI9mFh7GuZFCtC4OV/52hRXsBzBQEIPAKxMoRmm8oaG7TU5uKAAJ4nvCO5JNsf3vu/tu3TVyCGzZsiUkKio+JZlxG+OsAg3BbMweYc64hfbuhBGa7OWCZmQo/4AWKjcF2U/pCepKCdDPpWjzAboMxp6xTPObeuJvzXRHOxWaYbPl4MFbhIDPo72djyVwPRa+Ua4sMFJ8mTIFMl4Phc/vP34E9jz2E0i0Dlz5p1reJIOGpRcBCjRwYhUU6CSJAqWtL5nNdmdyc0DySmZQW1zpO2N7j7hhQLq3G9589H9RuD0JBrW2nfj1UYSuA5XLjGUXw+IbboKqufNpHFtx49nQiEISkK6f7/VA/sEnrrzkX4qbxhU8a/bIb/3qbJPJlT6TgdZM/9KuTO7zzORzad62cyDBh556J/TX86KVO1JuLtSdySzMg99gM9ZZaQcPRMygClhS3F8zicA8ibmYma6Q3dLP7brxG/+pQ5kPklf27/+Q8AWKNbYA83ctFgk1agPaHLI6KkdNlXJBM7qcmkYITCfUMwNLy37MkK3gekmPwYue7//1NcuW6ZZvzbRjDDw3zVTl2TffjEaCwdqc6/4qOv7r0aDOxAK50bQsEChoSHxMGZF2JliY5JJxOPLSk9Cy+RmgkVlnQoKNoWipX7YG5l/zTog2zEKhR0PhGNB0pd2pHPSnc6pLyHhD3SJ7juyD3U88AG07tiohN9rCjVrxKmY3w+L174PGlesG5ZzRKXDTgnw20wpMfCNUFf6nm8c5qhieIXvyS59tzNvmKq5ujA/Hk/0Xdbq5T4HBF5zreaEv4XEQx/E7NMCexmmGhAQTBGRipv3A6uraH6ddP1jcXTNJUIJNtZKKPsy4e972j//RQasLWzVnsmX//gpLWnM95n7IY+xKzEDL0fVutLBcoEiCkhYt0jTDhMpPWpRpxnSUd/NpXHMYy+BW3PyE5P4vZU4cCGO5sZLGnWs0Uxgt2jTnBW0ke2n3rnmGZa1FZ/RGzvklksn5tmVHKcx9SaxNabDA8F0Xug/sgn2PPwDp3k5cdUYDCt4DvFVQu3A5NF31FqiaswDXFZx9uj/JrAudqTw5+mrdeEOFHv1yF17Dnid/Bl17ttPAu7OvY5hQdMpI/SxY/Jb3w+yLrgBML8pZGwx0br6v2rTuCQblb95y8cV9xU3jAv6uEm0+ijZ8a0rOZVDy/OZ465fzUtxId2igp0bryICWIpFTHXHec2WImz9pClf8T6UV6PWEVOMTNZMDNSebkMz3RWfeYnve9/d3d+PqgR7/tOahPXucmYZxkQswB43aBw2D8g7MYZxXUM/HaVEuaCYESl+GaYLveVhueL1Y7vZgEXIQM+8mLtlzXNqt1ZZomTt37oRHJ9ZoRhst2jTnZOvBg8tE3r8ODHgLl3AFcKPOsq0gOtgT0lo0MVAWQdHV1Q6HX3wCWl/frETGmdBYLhItTVe8BRqWXwzU+lhyWlxfQE8yB4ncubsKjgfUFZEKOhJuNIdb9+G9KLayIx7jRoItNnMOLLrhfTBr5TowaRzbAC2R5wTvp/CEKxl846NXXfSV4tpxA58Se/SLn55pBJ2V+Mho2gkIG1Z2V7Lzim439wlm8IXoxKt9L4RlGmD64kdLI1X3gOFAocVGMxmQNNWIdPMgeHc2y/fe9C//osfPnMHLe/fOQfu3ipnmcuoCiZYjhKtnWZZlUyWexHxC1VcazZiD5YYScIYBLo0vl7Ib014XZuMjkokncOs27nktFy9atKP4DY1m0qMdCs1ZbNl/+FrJ5FWozK5gINcBZ3W2aTnU1WX6iLUi1AqEBUL7rm2w+5c/Bj+HIucM0UYtSmYwCLPXXgONF18FwYoqKkAK2/A1nfehI54Bvwx8GRVMBf3SvqMH4ei2F+D4Gy9DPp0sdD0ZBhSYpWruAlh43Y0wcymK1UBwaIINMW0bcpnsVoPBH9521ZqHi6vHExRtH68WZnAFN6wYY4LaH0Uinw0fTic+4xrwDhXjrPRM8fFTrMhTHyelCfT4UbzLzqjp/HBuMPKEZTquFm3lD4oNmrGfeb7bB757PJ3kbTd/+9t6GodToOlbTJNdKwW7wvfFWrxddbYToLk8qJVc2TmNZqJQ9hcFHFVAeq5LwUy6PCE7LSn2SMN4gXvyoO8Zz126fB51qdRoJi3aodCcQIk16V8vGXsX2sDFWBJXWqZpUYE87cRaETUW7PA+2PPoj6H/2CH1+SzQxW9YvgbmXnYDxGY0FlcWIKEbz7jQlaQp3oorJxo8EWoZTHV3QOfeHXDghUch2XEcDNNS2wYDjd+j0P71Sy6C5ivfBvULVoAVODtS5IWgwtZ0HMilM//44StX/wZ+nhDv7ye/8+lowLOW2ZzXYUrnBufSFXl5OJm4qs/LfRgV2Xwl3BADdZjgknqXogElR4GB63kZh7EtYe48XxsM7Ygazrh28dQMD9UdknSbEG0ymz7S353r03OxnWTzvn03YiZdj8syJtlKBrIeHWOa6F91gdRoyo2SgCsM3/DyDFgc17YLJmlqmV2+K5/8xffnP3fXXZT1NZrJhRZtGti2a1ezy/ntnBs3oqFbjBavCsUa+jPTV6wR5Ji42Qy0bH4a9j3+M+AWzQd+OtSq5EQrYcm7PgR1i1aowuJU4ZLzfOjoz0CuHJrZBoCur/vwHjj2ygvQ8toLdEEF8UaK5KxTluraKCKkFQxD4+rLYe6l10PFjDlqDNtwCEdjkEr0/wxs/3dvu+SSncXV486mO64PiOqlS8A0Gn1fmDTvGpGSfqQ3l52XE+4MztC1l5Jz8vI5CVd8Dyb4TBo2g3jEsA9VWcEObpq6hW0SwCQ+Ud93QbJjvpXY/46v/nd6oFQ/3bhvw31G099cfjsm90uY8NejHZyPq2mOTdUcP53LBM3kgspwitNMadYXwsX8nURVtxc37UFp92xeej+5csGC9sLeGk35ox2Lacymg5sCQTn/VhvEJ4QUl6Noi9B65bUMscVkKkJd/Y6//jLsevh/IB/vAzZAF0KqbV7yzg/ArIsuB0t1DTzdocnkPTjam1a1f+WIOi9cMj2dajqDo2+8BF37doCXSWE6KIx1ozMnsSalDwZeY/3i1TBz5aVQPWdBoSsoHWMY6YW6ZHqe24Pf/uKHr1zzg+LqCeGhL33JETyzzDatRrwWmpChkA04l8YQosf4HL+pBdvkQPJs1s8eDfd5B9ffc0+2uHba8sore+pEBbsVBL8GDH415vnZpmGotFzI/7pM0ExeqEJVUSyvfN9vw0JuO5r67cw0H7qkqenRwg4aTfminYtpyLbW1rCbTq8AT/wfbpmXOo4z1/M8VRulC+YCFIY+1dkG+zY9CMdee0kJsjOhLoaz110LC6+/EexIVM3jVoIylo++fn8mX15dI5FS9xGqhVTjFF03h9ebNS070bZv+2s7H/6fX3bs3pYwud0smGxyQuHKmoXLZ9QtWDbPCYSDsVnNwYpZs00SqEMdv1ZCdV/BEhPT3f9jLPv/PnrllRNa2/noF79YI22xkpk8OpDoou6SxbfnBO+ltqeTAOoSiRIk4/rsSOJ498Hp3B1STYAdjc5Ap/VGzvi70P5fhuVBnWqZ0GPVNFMUKgOp4dii8dTZLNpuf7sE9iL48vW8EXjAcWTnusZGPZm+puzQTsY0Yvv27bYfDl+S98UH8eM14XD4ChfFmue6hR00CjLo5LQceuFxOPzCE+BlM0rgnAoJtNisubDy5o9DqKZe1dydCh0j53rQ2p8Btwy6RtL5UyFF88jl6HoYkEiKo67sQ+X1FF7dNvRl+yMNDYfeu3DmdvrO7atXh91gri46e1541fs/WdF82XX1zBdN6WT8s3iHVo7EoeOGBa6X/wn+2fjR69a+Xlw9lpCtO+uEN11/vdm/oCJoh2vmOKY9T3K8QZopSyFCpKBQc4d7jvTsm66C7aWdO2sMx1mOdurdvi/WccNYHQqFGvL5vIowq9FMF6ispjkFqVDM5XIdUsjNjGN5yNhjFssdvqhpyWHcR/cJ1pQFWrRNB9Ab37qvZYFg+bfhp5sZsOsCoVCQapg0Z0Nj17r2vQn7n/oF9B3eB9w8O/hIoKIKFr31/YVxbCiGzhQwaP8hnfOgpTet+tRPFHRa9PNSiF58cwiY7JcCuiSw5w0T9qM27U1KtudXrlw9qJaue57ZPtfi3o9N07hkuKKtEKLZOwic/7YRZQ/eunLliB3njSi+blixIpBzcnYMP8dxYRnLNGyXCV8a3PaYKx1hnTIgx7AdJnJu2Bd+lW8ZlSY3Alg4a5s4RWE0oZ7nedxnRxoXWHsXf/kbueKmacOW/fvnekJcgtr1aoOxK3HVmmAoFKaKO+ptodFMW9D0U9lk4pLNZhNCijfRZuzlnD8MHtvl5VMHL1++nOZt1GgmDO2gTF3o2aJXLdlLe/e9E43PbUzC9ei3NFNjwim+q+YUqEUqm4zDwWd/CW1vbAEvR61Sp7SyFVVQ87XvhKbL14Nh2bSysO0MaELt4/2ZcRVtdCYlMWWij+rQvGH4KkG2YYq4N53K/ag3nz9iQUPXp9Y3D0m1f2fbtrCV5R/zXf9rlmXQ/ExDhrpF0oSowhdfZ7737Y9cf1lLcdOQ2XLnnVaH41aagZAlUtmQaQdi3PSCwis8MEYj0wRFB/Tws6m6OFIoEfVlRI0/k57lMxkwuaXCjBQ3aaYg1MqGmeN4qje3a7qF9N+8e/dlwM3VaN8uxTtxGdqIRY7jhEvdIDUazUlIvNGSy+cxi4gDHNghLLxeYr58Fuzs62ublh0v7qrRjCtatE1hntu1a6ljBd6KnuuHUaJdbhqmJdEvpXDtmoGh7oOt27fC4Rceh0T7MdRnJ7MIiSH6XN28BBa/4xYIVdWetr0ErXI9Ab3pHPSlPfV5LCGNhk9VZWYSaZbBsXxh+MogaBVEG56Ei3rpWQPgZ1gYveZls6+vW7q0q3CEwXHvS9sWc5/9hJnGsjMDrgwWvIc0wO9Hbt77i49fN7xokSTWeq1MTJqRemmyOkuCJbk0GL76DM+uuF+JU13SM7ehI3+akNNMTVCec1/6/Z4vdr/7H/5t2szV9OKeg1dwEAs5l3dgvluGhqDGsqwA2TIt1jSa80Plu2GaKuAYFhP9IMV+IcVLIOBZxzJeWd3cvKu4q0YzLoyxO6mZKDbv3n2jNM1fKXaDqSu0cOhC+nyQYEt1tcOBZx+Gzj3bwc/n0GgXW9lIGeE9jDY0wsIbboKqpgWqVW4gqGUtmXOhnSbUHiN9XBJq9FuOycHGxcDzCZzyvqDVmMrkHIUcPn/hC5HFzy1Msk3C5I/ifi+ubWq6YK3hD59+pU7axm85duB383hfhgMKJJoRa7cU8otxx336c+vWDXkw5aYvfCGS495sbskGA3gYTNOkyZGpzYzSN70Wd9VoTsK4CfnsfqPf2zMdIkWSWLNMeZEn2EfQFCynMuCk86kr7TSaoUDlKJWhWOSCi2D524H5agvn8pE8t16+oqlpa3FXjWZM0aJtirFt27ZwLhq9mQv5F6bjNNEDpoK61GVOcz4YHH/9JdU1MtPbpUTcCfD+ORVVMPey62H2JVehAR9gku0iJKTi2Twc7xvFrpFKpBXeGKjGApYBNnXhwHKE3lMLG60vPWX61TOfuBJwxYXSgydEB759GMXOC1KIB69YvPhocdez+MFz296JX/xfwzRCw3H66Dd94fVyZvz2zkz3d+5av36oA2jYQ5/6VK1dyZsF53Uopk0paKYtLdI054e6RZrS73ez7p7nar/ddtddMCVVy31SGvP27l3NTfO9mPnfiZn8CsO2OcO8TnlWlwEazUih8pNeSMQZIPJ5EIw/iWXog9ITrxzxc8+NxhhtjeZcaNE2RdgkpRnbv/8iX8B7DJN/xTCtmBZrQ4FBqrsD9j/1EHTvfxN892QrG91D0wlA3eKVMP+6d0Ooquas+dhOhYx6POOqyJGjJdpso9CiRi2m1O0x7FgQQKEm8fDqEeOfoTxpElHUZ9+2bUhnMhQN87vo1r2Bv/SLvJs6/OgPfpC666671EV+75mX53Nm/YEdCH7a84ZeHtFvodOYBen904evWvs7xdVD4he/8iszrbCxUHCoovPWXRo1g0aC4Xtyny+tvTd+Y2oFH9koN/LPtHzGOZ7xFoMBN6NpuC4cjb5FeC64eVfZKZ1RNJrRR2k3Ko+xDCUy6ezrWMb91JDycfy486eLFnXfpaNOakYZLdqmAG+++Wa03wpeZ0j/i6gS3mkaBtddYIaG8Dw4/PJTaiybl0mfnEibFBEa5orZzbDgundB9fwlaJcv3EjUn85DRyKrBMtIoG9TS1pF0IKgTePTuDomSbTR0uMkBAPBoOo+m02nfiaZ8Qoe/mXTNl7r8/1UW1vi03gj/hz3Cw71R6lQ84XvocT6WTLr3vm59euGNI6OeP4zn6lORczV0mAxeio0Dq2wRaO5MFJy6bregWA8e2CqdI2k6VvillVnGcZFXLKLBYq1UCT6DlRpkM1kintpNJrxgMpky7bANExIp1JbBbDngMkn0PC8wSORNj3nm2a00KJtkvP87t2NjmW9B73iz1mmeYlqcRktb34a0X/sCOx65EeQ7DiOXh4J3kLWIDEXrKmDeVe/DeZccvVpE2gPBH3Lx/vfh6KtO0mtdSPLYjQurSbsQEXIxmMVNORYQedKLW+5XJ7S0Gv454meRC7Zm3Wvx83XMM74UNJWcRylFFI+lWf8y5+8cvWQ52P7zzvuCMyucy5m0qgtjV0rbtJoLgilGfAh5wl/X7Ktr2Wyz8uG+c/cfOTIXMxYl2J+vZIJeT3mszXBYBDSae0XajQTjeM4VJhS5clOzLAo4OSz6DVsimazrStXrkwWd9NohsXIPErNhIGFt7F576HVBpcfEpx9PGDbc1zXpfXFPTSDgYRKJt4HB555RIX4F76L64rdIlGgmcEQzLrocph/7TvACobP2y2SoAzl4j4k2npTFChxZFnMQtVWG3Eg5FhUDowLdM5U8CSSKa8nlcvEc16QM8McStRREmzU2iuk2Ay++4cfuebSXxY3DRpMyuzh3/j0Ytuwl5BU1oJNM1QYijYh/DQItses2n18/V1PTc7JyPA6XthzaKllyZX4/iZg/ApcuxDzKXfzqpKlsJ9GoykLqAKUytJ0JnMcs+fTBufPWMx6vCfdd2y9Fm+aYaJF2ySEusZkAoG34+O7kwN/ix2wI3ksuDVDoTCgmOZkO/Ly03DsledUtMgToJUlN2jGiktgwfr3QKS6HnzvwsEO6Zh5TwCKHejPeKqlbCTQOLaGaABs68xg9WNPMudBX8aFrIuSaQhOIRVU5EQKKbdzJv/2tivWfLe4aUhs2nhHwO01ruaWM6w54TQaEm1csLTI5/bu88zjn7v77iFHLJ1I7kNbvyAaXeV73jwJ7NOcsSVcygU0joYmw9ZiTaMpbyhqKw09EL5oY4y/gnn5EU+4W5ylSzevY2xS2SPNxDNwzHJN2bJtW2s4bQdvx6L6Tznn7zNsUwu2IUKigsRVpr8XWlCwHd38FPi504e6CN+DytnzYNaaKyBc0zAowVaCYmTQMho1IhTIxKQQkeMInXfe8yGRzUM27w1JsBEqtLiUbUL69+MRflpcPSTu27DBSPSKemaYVnGVRjNkaPyjy4SdZdyZ4ziTpryjSJAvHjhw0bxg8LPgif9AO3C3wfmNlmkuoHGiuleFRjM5QJGmylTLMmdg1r0Rl78wbfseefDgp5/fte/qwl4azeDQom0SsWXLllA+kvoCM+Au23YuoaYgMgiaIYAiiLrtJTvb4PBLT8LhF59Q49aUijsFWkeTaNeowCNDqQwrhN0ftdiGdFqjof6GAAouyLi+ajEcql9Igjifc9N4/Y+BNO/7+BVXxIubhsT8qioeZU41h9JEeRrN8GAS/SVgTqK1tezTElXKbTl4cOmC/Yc+YUj492Ag+M8GZxeZhol5oWDvtVjTaCYXlGeptY0wLStiG+ZCy3b+1TT5j1/eu/e2l/bvXPz8888H1Q4azXnQDtEkYdOWLbVQWfnbjPHfdJzAbOGhARhnZ34qQOPU4m1H4cBzj0LL5qcLrUhnCDYau+XEKsEKRajZTImwiWLcHzHeDxJrNGUBvZ5xa4oMfFYk2Gj+biblI5Ywvvqxq1fvKm4aMgdm9jJmMovxkXYw1Ux3DJoaI8hjM2dGI5Tbi6vLhvvkfcb2I0eqN+/ef5kfyXyR+fJ74Ujo2wHHWUfj1SiwETl8WqxpNJMbysNqrDctrgu2bdVFYrEfcHC+b9XXf+LlAweWPPvmm1GpJvPRaM5GJ4xJgIoQadpfxoz8+UAgEM3lptRUQ+MDCoqSYGvZ8hx07NoGNJcRCY0z8d08zFi5DpqvfjvEZjQOyVmi42Xynoocmc775xA9g4O+GguYUBsNDHieY0XW9SCV89RYNtensWnFDShfKRALfS5MiVA6J1yB94iCj9hc9lcEnR/URpz/Tufzh71Op+uqq+YOOQb5ljvvtOJRsdoDawbXlUuaEYIp1fI875ibT+256V++31tcPaE8f+RIkPX1xXgwuMbk5lXopn04WlGxOJfJAIk1jUYzPaDAX/l8jsTc41jW/1T4/nMsFNp14LnncrfeemuhiU6jQcbPE9QMi22trfX5TOb/oov8q5ZlB2ksg2boUETIbKIPWrY+C4dfeEIJOBobMhAUkGTh+pug6YobwAyELhgx8lRGU7SpcP8RG4WbM6LjDAsUYXlfQM7zwUPhJvEEvFwWeo8dhpwrwKqoBm5YyoJw00YRZ4JjGSgwgxCyOH5d7BaMPYG37iXbNh/zXTe5bsGC/uLRL8imjRtNv+fIYmHa81AMjn8UFs2UggKS+FJ6XIo26WYPP1s7v7c0efx4Q/Nq5h1nVlaIK9ACrcSz+1AwFJqHjpoaq6bRaKYf5Ds4gQBk0mkseeXT+PknuPqlZDq944YVK1L4WTe1a7RoK1ckOhlbDx1a4nve73DGP24hpT7RmqFDAi3d2w1HXnoSWrY8rUTcQFCrmukEYf5174TGiy5H0RYcomijliofelJ5SGa9EYktij8yMxaEgG0W14wv6tTxAtQr3r++40dg+wPfB18yMGPVqrVNchNqF6+G4My5UBkNQ9g2VIubQS1x+N2c67bjXo/7Quwxff8nQkaO/ezeu3su5DBv3LiRX9p5qN4OBC/ijNnF1RrNsKGutiiMhAm8D3z/aAfvbmdXsvytt94/Lob19cOHq7LpdD2z7Zvw4zWAos00rRlkm7Rt12g0BIk3ig6byWTy+P5ZkPBL03cfYbHY3jUzZ6aKu2mmKVq0lSnP7N27IgD8H7nB30ICYyhzZGkGhvqR97Xsh0PPPw7d+3YCHyAwIQUgqVm4HJqvfhtUzplfaI0bUvfIU0P+uyr643AxDQaNFUGwzIltaGLcUK2UFLjl0NMPg2HZJ9IjOZsrb/kk1C5ZDbbjAKbU08YAchRvBt7DXDabxluxA2/lGx5n/4nCbp/R3d29bt26czYtUBfJ3ii7mgGPFldpNCOGSZUrc0J6vXnD7jak3ebn896N3/gG9Ukc1dpsKSV/cvfu6lgwOE/6/kdw1TX4C4sxX1SSZaBKoqF0v9ZMRVRKKLzVaIqQeCPbgH5Lkgl4Ayx+n+v7P2955ZUDusvk9GX4HqVmzHjx0KFmQ4h/Z8BQsOEj0oX6qMANE9J93XDk5aegZfMzeF/PFsIU6n/uZTdA0+XrIVhVg7sMzTZShvJQHPamcyjcRibaLBRtc6pCquVqIjFtW4ncbff/B+QzGSVk1VXhtVG3yNUf/CTUNC9RAu1cDqhKxwjeG7qh3fjNVwWT/2FI+VLM99sXL1581kBNPBT7xa9/ttEKOGvQ4eV4L3VG0Iwevg+CMR9VXA5cnmIitTds16bfSKW8kc7ntkVKK7FtWzgUja41DONzwvevxVxTbdm27aN9GErrvWZqQ2UOVYyVbKRGcyol8YYkPCnbmOd+Qbru9stWrGjHbbpMnGZoK1FmbDtyZKXvef/IubHedV2JBf7Zz4iyqX5yw4K69GX6euDQ80/A8ddfOi2cP7UeBSprofmqt0HDsjVgBYfWNbIEtej1p/PQlcqPqCAm0Ta3OjyhhTklNQqGYiS6YMfTj8Gh7a+r9W4up+aum4MCd87l10MwWqHWXwi6Fro/Br6S+HM9txV/428yefM+g2WSVy9dSn33T7vpj3/l82/B/BBCZ1enes3oQ10T0S7QuDdPuNIV7DiXwb31uVzmQG+vuPX+wXeffGjPHqfKMCpNKanC7U5M8DcYhomOOY1vPeF8aTQKqug6svN1qJoxC6JVtWgbdQOKZmBK9sM2Tcjmc68xy/q1hBBbOjdvdnXL2/RBO0FlAmZG9mpLyzo/7/55IBB4Ry6bLTgT1BqEGVUV9qUCn17IkT+lxYOcDopcca6xWpoCZPhIbPQfOwItW56Frr3bT7SmUXCS+uUXw/zr3gXRupl4u4dZG47Ppz+Th45EVv3ecLFNEm2R4qfxh5JZAJNVlcMhgsLNpEmz8R51Hj0C2597GrqOH4PZl6+HqgXLgVv2yfQ5BKgVkfrvp9Np8mrvsyT/ZzfjHuG5/u4DBw6ciJz1xFe+cDk+pxqpg5JoxhiJRpQJ/CtkHG3w4RykO+tz4czau+/2MDeflsg3SslX3H8/W7p2bW0ml6vgjvMOtMK/FYlGm7Nowym/aKGmORc0794zP/ouLL38Gpi9eDl4xUA0lGao/KHyfCRliGZqospifPU8/7+kD/8WrQy/sbS29qwKT83UQ1uDMgDtM3t19/51PvN/PxQI3JyK9xW67sT7AdxBhH42LWCRKHDbUd3VAJ1gZei1sR+QknDrPrBbjdPqbzmgHgIFHZlz2fUw+5KrwIlUDLlrZAnqEhnPunC8Lz3s7pH0rbBtwozKiZtvk3zNqM2gJmiAbbAT3irdP6ohprOkcXvdaQ/cEc4mTsc0LQvyuTyKZ/k8cPFdwflOyGZ3HBYisfz+u6Ctq3IlqsgG3HtiIrNophVCSmYZjOeFzEkhj3u5bHsY0sn137w/tWnTJgOWLw+EstkmnvNmMc4/wUB8yAkGAxQBklqTNVOIkvBW5hz/0Odh2vYS1F3/lcd+Du0H98Mlb38PzJi/EHwSbXjcTCIO6UQ/VDXMmvDu8ZryJRAMQjqdasW338MUeV+X7+9+96JFCSxPR1Yga8qWkVkdzajw0tat6/DlDzjIm/1MGkDNwzbEQqFUqKBw46EQMDsADEVIYT4tzUBQLXiyux22/Oc/KBEyYxXNzfYOCMRIsA3f6RoN0Ubfq4s4EA2eHSxlPKDUZKOvUOkwiDrGOa+jN+NBX06CP4pFBD0L+jXXc49LKe/FfHAwAPYzrc9tajN3vDpTuul6CczBgknbL824gKKMoU2QmDj7zBnNfYF16+azxsZVmADfgqn1Km6aTqF1RPtKUwumutD7VJGKgoqFw2ig0DDmc8CC4UIlKdmrYZgi07Lh3r/6fcimUvD2Oz4PsxcvA+H5kOjrhv3btuD6JKx7x/swyWnRpjk3JOop/Xmetx1L7u+jBXp83fz5m2mbFm9TD+30TDDP/uQn63g0/AeGbd9MrWqjksPIcaDWNxJtkRhwNc+XNvxngYZO+h4cePqX4MQqoWpuM4Sq6woF8QicLzKg6ZwLHfEs5NHPG04mM3ghCIk5QQU2XX7YYlAd5BA0KSbk2QjcqTONwtclZ7W4chSh+0gFUj6HqpDzp/C5vC7iiVcz27budnduNdCZqqBxSETxKxrNqCNNU3WXNGbPnWfNnHMlDwZrRSS8wIpWNhkhdOLR+daVY1MT6Qvw2o+Bd/QQSBRqPBJVok3mssBDEWC2A2bTfOB2oPiNwePi8X74t38MnUcOwS2//nuwaO3lqnvk3q0vwu7Nz8P8i9bBssuvxT3HwLhqphw0zY7ne3kpxGvC9x/wLOu7x5qbj95KwZY0Uwbt7Ewgz3zvnmuMqsrfRcP/bm6YfNRrael45FCEw2CgeKMCZky860mOn8+D4dC9oU8jvz+UqXwUazSurTOJBf0QNQUF6agKWVAZspWwHG/oDpj4tzLAIeZQyP5SAAUaM6l2Ubjo0JBoy3ijcdfOD+kyX6DnDHBUCP8QZLO7cvv2vZR75rEj3OIh4Xm6P5pm1Ci1rPGahmpzbtM6HoutZKY9m5vmPMO2TWqJV2neMoGhjeWxauBkQyYgv2rGCHzAbutR8Fr2g0wlT3+2ZA+phaOyGpxlF+GzH5poI3u24/kn4dkf3wt9HW2w+rq3wVXvuxXsUAg2P/IzaHnzDVh9/dth5dXri9/QaAYHpS3P83JYcD/NJHs4F4v829W1tUlcP9bFtGYc0CXMBLAJrjfZn16xylp92R/wSOR9hmlaYz0GgoUiwCurCoWLFm5jDmWsVM6Fo32ZwYs2fCy2yaE6YkPIKkxSPd5QyhDZFDopcWDCxXOg1i6mavFo8LNaiu+zgkMKF8HRcR2vlly8l6rrqhAZvKtx6XudXl/3Nu+VLU9l9r3ZplwpXThphgmJNTfni/DK1Wt4Q8NbwA4sRKFWiZk4JKU0zpknqaUtEASjAsWbreeCn+yQAfHajoN3ZB/awgR+GsCG4/O2Fi0Hk3pnDNFWk7188Ft/D/u3bQY3l4VQRQVcd+snoap+Jrz80P/Cgde2qOAk7/7MrxdtqzZpmqHh+2rQQj9w42UsFv+u0p/zzOLF/KypdTSTCy3axplvrV1rzblq9aLQW97xR2ak4r2maYfHRUThb1B3SV5Vi68B/eDHGNJpqZwHR3svMK6NRAhFmMsmIWIIqKurVQFR1PMarNgbRSgpeokeEJk4CiMP15z/HIxwFS6xQpfSCUAIgb409ZEEF1Kp47n9b/4svfXlZ3k2ky3uotEMjtr6muCKFR+DQPhKblgBlazQYx5SPsT8oyrHKipH3M1aMzHQE/M728HdtxMkjTEf4PmzcBSs+YvBqG0Ylq0mIfbTf/4bOLT9VdUlkiqiahrnQOOiZRDv7oS9r7wEs/H9B3/zjyAUjeFP6HSkGR5YRgqqAUZP4+/zpvn3V82de6y4STMJGX+vcJrz+Be+0GS/5fo/5NHoh0zbrhxXY0yFCwm32nrVpUc//LGDCvGc60FrXxryopDRSvfbz2XUWDqBoii5Zxskdm6GcKwCmq99J9QvWVXca6KQkO9pA5lDZ2UQmJFq4CTayiESP6ZvlHACXNfzeto73H37/tXvbD0mMpkcTyczXi7nkRde3FszDSkIfEwDtuOYkYiNznfMnDn3GlZR+R4wWIRxbow4jZBNt6nLJIo3GgOFh9OJbnJA5bGfToK78zWQyXhx7SnQs4xWgDl3AVj1MwrPeoiUyvwH/vlv4dCO11Qk41KSo1e1Fc0Y7dbQNB9u/Z27wBpi90uNZgCkT1HJhfxkg23e1z1vnr+OsZMT1WomBbosGT/YQxv/T2N4yYpf49W1t6Nga5yYTg/4i04QjLoG4ObERCacLlCgjlTWVWHxTZODTV1o3CwceOzHkDiyBwQW1vQ4hJuDyjnzYcEN74HahRRBjFq4JgoUbV3HQOazykE5PxLMWB0Yodgg9h1fyDnH0sn30kkf+vp2+71dL/g9XQdFX3+v393e6ybiGduyaCa+ofVr0kwqKB1I4UtmWqZZXRszorFKGY7UGrHK5TwavQwMcyY6yiTURj8d0JgnqiRDJ596N1BxO1I9qBlbqMXL6+oAb88baAPzJ+0aKSjDBF5dBxYKKaOi6uT6QaDMkeuBm8sp++7hsX/53/8Kx/a9qeZqGzBd4HcowE3d3GZ460c+C9UzZ2HRHSr4DIP8XY3mdCidqd4pL3LGviUc5+frGhu7Cts0kwFdgowTD73rS07kY2s+wGobfh8F2zLOuUGGfELAAoKh8TfqZmgnYhw48ZjxVic72uDNn/8AEu1Hqd+CehYk3irnLICF62+EmgXLC2JuosCTzXcPVrShHxOtQdEWLY+WtnNAXSjB84TMpDMikzoE8b7tXndXh8xmkrkjB9+Avt5+GsskCl3hdIaYxJA3QiLNYFx6Uhr27ObZVm3NXHACVSwcms/swAowrTq0vxT4aXyet2WhcKsszKU5AeNUNYOHwvvn9+8Gv+0YoJo6aQN9H3hdgxrDxoNhEKmkWniMojOHzluOkijLxuOQ7cclniw4Xbj/Mw/eC21H9uOhzyHailB9QrSqBpZdeR3UzmmCGfMWqc9qKoCCgqN0r/YlTj2SlnaaM6G0Rj0msVjsMDl7Qgj2Q9vmT61uauot7qIpY85tKTSjBhpU9th3/m1RpKb2mxAIX8sNwz7VyE4I6GTzymowYhXFFZqxh0Hbm6/Bgad+Dpnek5VbVPNaNW8hLLgeRdv8JRPa0kaC0ettA+nmyLoX154H0wGzohaMYYS8Hncwz5FLj46ZT/MhylwuAanUy15vd7d0s0nZ173PPXRov0ynMpIBZ6alRVyZg89TiTSJopweF69rrDEb5qxg0eAMMMwgOMEF4DiLUCwF8UGSYpqYZ0qVGijaDBJuFMVXU5ZQWP/sG1tBJvqVvTgBDQuqqFIVnSTsRDKBmwVYzYuxDEVBPkCSonW+50OqpxcSbe1q7HIJ2vbai0/Age1bIZ8deNzcmRimCU44ArMXL4dYdR0EIxGIoHirnTUHKqirpmFDJu+BR5WBCB3RMhiEHUuNq9YCTnMmZD3xT4v04SeYcu69csmSl4qbNGXK+Bde05D77ttgzK29878wc3yIcU4D3ItbJhiaY2ZG45AjX2mGCRac+574ORzZ+ix4mWTBJ6A/uL5u8UpYcN27oWpOMwiq4Z0I8DzcVD+IRA+pN1pRWH8BeJCc0apJ1t1W4n1G58bzPD+X8ZkQWdEfbxepeAcKuAxkM3u89vad/pGDR2UqmQHLMqXtjHy8k2bE4LPy/XzO5yjU2IxZVdbspqVmZcUycEINYBpRwY1Gzo0KtGsWLmTcaPbj053wiYDOwQmqICVGMFRcqSknSLTltr8CgibTPjO9lLI+CnADxZI5e16h6yuKqQHB/TO9/dDf2gZ+9uyeC+lUHJ558AfQ391eXDM4uFGYzJsm57YcB2YsXAYLrn47VM1dDFnqfnnKeVNjXMAyIGSZKN5M/KzLes1JKB1Rq5sUfgLf75KMPfXgkSO/d9f69RM5RkNzHrQDMsZsOXYsJJPJ33VbDv0m+g+R4uryAI0/RZOk2l/NOIAG8ujzj4HX1w5VDTOgtnE26ubCFAxWMAwQroSktMATE+Rc4vnlu1uLQUiGdg5mzSwwHHREJ9oxHhYSCy1cPFf1GZG+57u9PUmZSMQB3S0pZUpmMjvy+/c8LQ7tP4q3yefAuBJylq1nVR5DqA+557oeQ5HmkXPsBJzgstUXm/Uz1oNtN2AJZqCXGkNHNioZD3CTM0yChdY0/F926ZHOybKAxarADGNxQJ81ZYPI5yG1/VVg/T3ApI/Jq/h8aPQrwiqqwZzTXGhdQ9t9rgpPSn4UFTLZ0YnLwEOGDMOER374LehuP6b2HypuJgWzLroCFlzzLqhGAWmi/aWGkzOhI9PhK4IWLij0UMlNRiutGVukUm9Y1nG+2ZTsny5e2Pzj4iZNGaFLjDFm0549s8Oc7xNHDpZfnxi05CwUBrOugT4U1mnGlEruQthCkWMaYJjovJ1SWKddCV0Z/0S0yfEH1QgKNq+vA7WKq9LHoMF9reqZwB0Un6c4DnR9NKcbNXjkcpNjihhqCVfTMBQEHMhMSnjx/jy4FPaTuSD8lOfnOlh7+89zr760mfokMcdAsWAY3AlwQV0ruXHi5uE90JlrAJQgK71nePvwftMk6Szv+0KigKZuwjW14dAlV94sI9F1pmVWSYPb+HgC6HQGDZo8kBIt/Zls99h2wKisAR4MqryjKQ8ECq2OnbtUF/XSU6HgJIHKGETq68AKhVRl54XG8JKYy/THId7aBvlUWtnBMyHR9tLjP4Uje94A180PuM+5IMG2eP37ofmqt0OoqmbQ360K2Uq8mdQEp9EMgPB9D4Vbny/8nwrGfv/qhQvRIdCUC7q0GENe2L17mWkY/wPZ7DK/o7W4tpzAx49Og1k/c0gFhmb4NIQNiNgGevUFcXAqKVRrXRmBok1OWMakcxKoTfxkz6CDkShQqPFINRjhStV9hyChlojH4cVnnoYD+/bDnb/+62ddc1lD107nSyKUWj/xlbpP+akU+OmUz6RIorij+eBcmc93QTa134/3vel2tB2ERDKJjhtDJ9Dnbt7F43gkSgBIphS6U9F2vxCBfspmPnzeaswZBQahwA5qVA9eN35kzAmbzDBtgZ8NyzaNyuo6o6ZmEYQjy8Gx56HcD6D25cCMCN44FGmYa4rPZFKlo3NBwaAqq4GhgNP2twzANJXu7Ye+lqOnpS9qgIjU1kBs5gwwbRu3nd2adSYMRVGqs0eJNooUOeDzxXU0sfYTP74HetqPqTFrg4G6z9cuWA7L33UbVM9dUDifQeQH2oOqkmpQuMWCNtofneY0A0PpVUiRZ4K9gaXeNxzLeEAHKikPdK4dI17ctauZ2/YfYMr/jOhsB8ikilvKDJpPqKYBDEcPjh8P6kMGRG30QwfIeeUg2hToAPgo2ES6HwVcmrwW5WBcEPSvjWgVGKEKsCwbkok4PPKzn8G3/uFrEKushPsefkQ5QJMSun5yjNRSEHHqjvg++Ji3vUxaMuHncBveOHyEdKGen/MzmWM8Hd8h0onjIpdPMdfNopOF/3xfpFIpnorH/XQuVxB0BVAMMgovTq++EjiFVrtyEnenijGKfseLokzSK0HrnACHaCzMYxWYIOwgnT9eDOeBQBBVWpDHogshEF7NLLOaNuAX8aKZg6LOwb0sXKcORQ70qU70VILm/ML7Axzzi2ZioTTW23IMMr2nj2ejrtN2JKREW6iygloiilvOzaBEG2KaFrz+4ibY89qLkE0nT1R4nQ8SbXWLVsG8y26AhsWrwQqFVQCpwUDj3apQsFWFbd3apjkvlGYp7WMOiOPrvRL4D4Ox0OaVDQ3Jwh6aiaBsnICpxIt79sQMZnyCcfYHmOxnuC2HCo5vOULj2iiKZKT85tqaaph4e+tQtIWsc4g2tyja/AkWbUWElweRTeOSLESTJEfmfGkEtzM7AE5lPbhgwNOPPwrf/OpXobuzE77yh38I7/3QhqnjfNN9oGtRZRo6ceqyip/pnfDxvmUoQqUHvptBIUcz6Pr4Hc9Hr495+azM5Q/LVPKAn4x304TgzFDizJeelxNeLsdcP+tlsxmey6T9RCIr0skMibtT6+NL7XZK3EmpxB5KQjxU4VXtdAFIcJHwKr0viC8mDfytk+2Chd+i1kHmBCweDYeYEw4aQScgzWAAvc0Asy0bnVULf5Tq8PFEjQAEI3NYMLQY19dj6mB4YgYeAbOC5PgdB29XCFedbEGjH6LXqZJOBgGn8O1of2lOLs3EQWmu++BhyCXQJz0j/dG2UHUVVMyaCYZtnbX9TKh7ZC6ZhP62Dsj1xynlF7ecDq3P5zKw7blH4fCeN9BUoJk4xzi5k0gwLAfMQAjmrr0W5q67FsVkTXHb+aHTdrD8qUHRFnGskrnSaAYGk63BDSwSvAzqt2PSl//jWOw/Vzc378G0q5PPBDCwJdEMm+ePHAlarvsefPt/0fquY54HXstBss6FHcoNPC+KgEXRsMr2HKcIDrqytSjaAujWlu40Fdq0kFOQyLrQlfKU4CmXR0HjOVBAKPFG3SVVkBLVrWbgE6QuPomcD08/9zLce893oLOjHT7yyU/CHXd+Dix7Krcm0P04pQwj70g5diTAcZv6T2G3pRovg8KM7m1OuqiGfdeTvpDMc5nI5zwUamnGvLTh8RRuSErhJbkvkszNJ1GW0WDx028+aSvfp4Eznp/NptTwsLzrKuEHDB9gcb+BQAeR+h/KgBnmnKLLmZY0zYBgPIAiwsFjnfQgqZBGNYdvHGabMcnMCEq0iORWCM8oxA0zwPB7eM2GulD8gJdM/bACnBcHAVF6V2/o9kwvcTYgdP00vq26DjiNl5ru92MCUaLtwCEltjD1ng5uoyiRgYoohGtrIRAO08oB068SaEWbnuzsUq1t0qPeCsUdzoCyRmfrEXjj5U3QfmQ/rimUCecFj03dIimAVcPSNdB85dugZt7iQbW40bFrUbRV4jLA6Ws0Z0FDHQjf9/sxXb9oMON+L+3+8rJVi1rUBs24cQHLoBkqrx88uDQv2e8IKT5lcM4o1K84fkQZ8XKFRWMo2moHUcN3Ds68Nl0SDEiEajhDJjhmwXF1fR+SyQRkMyiKUBzl0ZHPeLglSHM5Bcoqc1LLkXSp5S0FIpdScxUNlKYp6Mjx1nb4/vfvg+df2gLv33ArfOAjH4Hqmlq8xgt3K5qSnCN/lNbSq3L+MD2gaEMNl0eBnBcyEad+mHTTBKYYH/cQZzqJSvSjqgNfZGlnPFKaRiPgbj74Mod70/tzJiX8umSGmr8shMeSPjMsLlFogXQYNywqrU/7TTwSSjfyKkmE0ULNxtS1EffEN6jTTkV9E79/5nlrToEeUEU1GBVVKAzwlup7NSFQGu1rOQbpM7pHngqVkVYwCE4kDHYkAk40fMKhpXoK4fngYZmfT2dU5Qy95pNoL8/b04bCrntw7NAe2LPtRehqLfjBFxRuCHWVDGDaWbL+fbDo+veA76HtEHgm57G1dNSaiAPVKNpOdsrWaC4MpXX0VVxM6i2Yzp6S3PzXSxfMfbm4WTMOXNgqaAbNttZtYZGJ/Sra+9/jllUtcjlwuztoQpbiHuUJi6Boq67BAmmI3XOoUMFF5NGBR2dTdROjsTi2A3j9hYJq2jsghXuENwNsPweOzKlQ0FRLSkItl8vTVGFqT3IayB+mCIxmFUUzL7N7h+dHwouCcVCXSZGhru14jqc4FxTQ78D+A/Dci1vBrqiB93zgA1BdXa2uVTMIKL9QOsD7JXNZda9lMo7emTinE6fSDX2vwElhR8lpMFASVf+LT5Og1eepxFEHPvmbp/6+ZqjQvTMttMG1wKMx9aw1EwA+h3R/HPqOHC2UXeeBxp5x2wLLsSmjFNfiIfB7vuuBoAouOgYeszAu6AJgjvPcHLS3HIR9b2yGtpYDxdUD5/kSJM6sUBSWvvVm1U2ydddr4MSqoWbeQuDnyJPUUaIm7OiWNs2wKKVJTN8J4YvtwOTjvL//T9etWze4gZWaEXF+i6AZEi/t3ncLN/gfBgLOJXl0zEm0+VRrVu6W0QmocRUGzRl2gUKCKDloIpUEmUbHvdDVi7ao75P4YzQXERYmNKUArZ+uCY26q/ipPrxHeSphgWEhS4X5qU4uvTtxf3A9o/EKtXMKvRDLETxH1fJG15RJgCE9cPN58Mlh8X3oTWYhbzhQN2MWUAwKLdiGibrPeO8oDfX3gEwVK3/Ol0cp/xXfDgctviYIfM68pq7QTV3nlwnDy+WhY/deNeXHYMrCc1LKRoM8ROmRU5CT/p4O2L99Cxx881U8DFXWUGP2wAciO2yHY7Dwuhuhet4iaHnul9BUVwcz1lwB2epG/H0SlKeUNfg2aHHVyhbWY9o0wwWTI5U0WLZTEkpgbtniSPHlNQsXbi/soBkrRlK+a05hy/79FXg7/9qyrM8r5xVFm9+Pzjo6WyMy/uMBOXrUPSd6vsHwKpeqQoLEqOzrVd3lyKEcELpmy0bRFgEeQfFGIq64adqAJaSa96y3rVBalrhQesCClqPgNWO1ZXfPyHkodAdikMtl4eCeN+HVZ5+Biy9aAXNmz1ItBhCsACdaqbpKkojTjARMAfi/0DU1C4LsCQrksrcpmqGBZQarqFKibdjd1DUjhsrtzr0HwKc8Nk6Q31tRYUIsagJ1Wunvz0OiLw7HDu6BHVuehlwayxBlR6Wyv8SJ1g7fK4i2q94G8xevANj/BlTFYiAb5kJ85kJgVO4U7TV938ffIsFGi6HTmWaEUDoke0U+gZvPbxNSbEIh9/dXLF58tLiLZpTRJf8osXnPnt9kpvV7tmPX5TMZEOkUCBQ25xQ15UYgCAYKNxYIFJyGksjATKlq39GpUI5jvK8g1koTJZ/XeaQCw8BjhoDTeA3HmT4JDu8LdZHx+jsLwTvOe58GAMWzXdekjOJEUxBqNBm4oVrUujo64FhLCzz1+GOw9aWXIJ1IwrtvuhHe/e53QEPjbAAHn7dhFtKNZnSgdID3kyJSiv5ekPh6WkWAZnJDzxJtL6+sAYN6J+hnOyFQS1eivRNSXd0jb20bBPSYY1ED5s0LQUWMKrlQtHWloftwLyS64mhrj0J/Xx/sPrgPMpjnqQePSxXCwqdIr2CiTY7WNsD8y26AhUtWgpHoBTdaDT7aa8FNCPe1QbqiHrxgBATaZAOvhyJHxoJWWZQtmqmDjf5dNp3OorfwoDSMf/O93Iso3uLFzZpRQufaIlvuvNPqcFJBbgZMNKPFtadj2CnfbMvlnrxnXv4uuOtEH5YtLS1XyJz7j8GAc2kmEQeRSYOkcWw0zmuygAacBcOqOyNH54HGpqkShbo+ovhQ42uKi1o/FINPxybhVlMLnFpipgEkWPxMAvy+juEV/FggGxV1YGJhOxFQzRnNIcQ5U45CZ3s7HDl4ALo7u+CZTU/Aru3bVQ1xVU013PCOd8CatZfCvOYmCIcjhQCDmrEB763MZsFP9Be6Jo+DY6kZB8imos1V069UVqlKMs0EgM8hl0pD75Gj49La5vsSVi6PwIx6mjUD3V2DQ7wjDsfeOAqp7jQYlqlEWndfL6RRtPX190Ef+hhZtAHUk6GmohIqGueBvXAVmNX1YKYTwNEmOKk+MPIZsLMpyAUikItWQb6iFkIVMYiFHHAo4I1GM8pQRYD0hRAMXsFPvwDh/eTSRYvwvWa0mNal/bOf/nTUrQ6E0UhbjmGHffBjELQcJs4eTUShIrjnuabJEyLvZzJ+yrOzAVc2z3Qq333L3zLLuplLYfok2KgVSkzCbmHk/FEgERrbRpO90iTC1KqGhZeKRjUiBxGFWzSGBUvtCI4xScDrE1hgun2deP8wLQzrevF+2QGwqmfi18f+ftFvkBNgWipgIPT19sK+Xbvg+NGj0Ec1vTu2w+bnn1f71tTXQTU+x0suvxxWX3IJzF+0CMVaWAlVPX5tPMCCkYLBoHCjcaVYMKp1mskMijZenDMTFy3aJg7qIhlv61CTbI9laxvp9GiUw8plMbSfpqoEYyjc4u1xOL79OKR708DQFSn0dFBR+yCHvkWOenDgeVGrmR0Iglc/F7KVM4DnUhCMd4GVS4PpUuUqpiEa04Y/5FHPh5lzwZndBE4opK2FZsygtIpJm9JrP6beJ3wQP06l2aPrVza3FfbQjIRpmXcf/NWPVjlORZVhuFV5wWIqUrUECw2ciSnunKO6PLSqaENdn/k+B1PI1rakc/OHbnHqZnzWDgSq89miWCNrPA6O9phA507dI2lROW8Ur4daj2rqgIcjk/f+XBDqToryP9UHfnyk4xkZGFX1YAYomMso3y88LxrTYKFII6GWR2dgz86dsH/vPujt6YLWY8fgta1bVTfIiqoqaJwzB8KhMFRWV8O6K6+E+QsXQnVtLURp/ASmDy3Wxh9J3aSoxY2iS+oWt8kN2Vjd0lYWkD2jCbbjbe3gpjPFtaMPPeLFC4Mwa2YQTJpuXhWzDPrb++H4juOQ6cso0XYqtF0t+I/7eUjG6qC/ZjaY+SxEO1vAcovdps+0Bb4HRmMTWPMWFcpfnb40Y0ipEthF0G3eL335pGfI/75q4cLnirtohsm0KuUfuPOmkBWa0cx8VsEtI2oyZqKBPqHR5CBmeGc0sS3KOnSYpLFg4QJ7/pI7mRNYSnOyFSJsT5VbOgbXQoWJ44DVUAxYQZ+nGihMaR4zL96lWkPOKjwHg7ovuNghMKPoxFHL5yg9CxJpTiCgxm50dXbCjtdfh107tkO8rw+2b9sGe3fvVlMSzGlqgoVLl0H9rEaYOXs2LFyyBGbNmgkWGuJQOIyP0VFCTYu1iUUJNxrjhuJtWGlNUx4o2xhAwVaDTrUe0zbRCF9AoqMD0l09qHc85YSONtSydslFMaiqpGkDiivxtb+1H1rfbB1QtJWgKMTZSBX0NzTTPI0Q7TgCwRTaAWpZGwhMT+bseWA1LQAWDGnRphkXqNWNXBn0NzLAYSuX8lsskfjxmjVrynserDJm2pTym758R6U0w0ukFA1+cR3BByHUBsJLJrKRt7/3V4xYxbu5ZUaodk4zGCTw6nowItFCa95UAgt2mnTaS/aBSKMTPVRKYs2w8P5UqdD/hu3guqFl01JtrHqP95hqvGj+NEzr8Ob27fD4L34B7a2t0NvbA7vffBOOHCjMCfSO974XFixcCGF8NnMXLICmObOBp/og3XkcrEAQqpsXQ838JeBmMniqOr2XC5TmfAoQRIGPplqemi6gE03Bmmi+TKr40UwwaCu9XA76j7dBtr8wTyKtG008T8KlayugsuL0cd79bSjadqJo6z9DtKHJpUoymgbEdcIQn71IBRiJdR6BSPcxPD/aaYBz9NDjMQ0wmxaCNbupMPxB22/NeIFJsiDeJI13Oy4Z/NR15b1XLFnwTHEPzRAYXStUnrAH7vxITThSuRivdoYvpTdcoVYCHVZpLVq+3Gpq/gx3nIWYILl2YgcJ3ScnCEZtPeC9m1qFBxbqFHzES/QUxgIOtpBXtwD/UPcovDfcCYERrijcm0Hcn5JIK/UlpzD71FpGr13t7bDzjdfh0P4DkEWxdWDfXnjxmWchn8/BrDlzYM26dTCzsRFCKNTehaKtGcWagSIvhYLu8JZnoQWXVGcrcMuGynkLYe6666Bh2ZrCGEdNeUDPHZ+n135cTwcwWaExSmQTacwvdXXVTDgUFCQTT0C8tR3yydFvGAg4HFatiEIkYhbXIJh1z9XSRucTqY1AqCIA6UAMjvB6kG0dEOs4DKafO7uVjcoOtA0G9WzBssWgytKqamBo36dUuauZFJCPQhXIAtNePpt7ARP3X+cyyWeuXb26t7iLZhBM9dKd/fTXP1Mf4LDQ5FbNYLo/DgYergjZF639FK+suMHg3NGCbYhQAVI3A3gwOKUKD5ozh8ayiXQCr2sw3U/o2jELclO1qvEAirVAGBjenwvdFxJoNPqSMjCJs1QyCclEQg1UP3LwIOx8/Q1obzsOfT09cOzoUehoa1NdIxctXQorVl8EMxpnQcPMWfh+NdQ11KMxtZSoo2PR0rnrdTjwzCMQb2sB03bwdPB68Jwq5y6EtR//Iv7uVDcdkwx8Nj5NM9LVfsG0oykz6Hlh/jNQsPForNCqoykP0NFM9/ZCoq1T9TAo9WAYDWY3BmDu7AA4zslR9CTSqKXtzDFtJNgqZlVAw6IGCFWGwMckczxuQN/OQ+AdawOBgu30c5OFFjUnCM7KS+gAeCzcB1+16dZMJKqSGdOi53l7wRc/kpZx/6Xz5m3D9brgGgRTOvs++Ku/WmUH5BIpWR3jEu3fyBMFJjZmLVy+ypoz79PMsebhZ93KNlRItFGtMvWtnyJQEvAzSRRtvYOIGIk7U5LB+8BMW4k17oQL0yHQ9wZIT2ToVBdHXCiASDweV2H40yjWaB6fN3dshx2vvQ4ZdNxJuPX39kEi3g+19Q1wyWWXQlPzfKiqqYHZc+dC0/z5UFFZqUJJ07xrqstN8Tfpd2iewcMvPgHHt70I+VS8UNAjtE+kfhZc8rFfBTtIwVE0ZQOlG3yOXk8XyHjfBdKfpqzAfMUoAElF5aAqbDTjB9lDGv+b6umFZEeX6jJJ60YKPeJlSyNQX2ujXT95PBU9si2uRFspeiR5aYFoAOatmwfBWBCLDkwvuK8UEhJdSeg80AmJjgQIT+D+hXNmkQowqCukbYNZVUe1fIUf0GlLUwZQGlWBSvL5tGTwAvPk1y0DXl69YEF7cRfNORi59SlTaN61PoctMhxjrgfgMNVUMHKM6poKZ8XqD6JRfA860JYWbMOAQlvTnG2hyKgUgOWA8KiVrRcECjeQ1L3pHNdF6YXEGgUqDURQrAVU10O6J2cWqNSaRoaNhFomk1aTWtNCYuvgvn2w9cUXob21Db8mlPiiuXtoEmxqPbto3VqorKrGpQrmNjdDbV2dOo5H54nLuQKI0PNw8zk4svlpOLr5GcihAODUnQahsRQk2tZ94ktgquAomnJDuDnwO7HcG4c5pjSjAOV52ylE1aWKkNEppjSjCNlEspnp3r6CcEM7Sy0FI4Ee++qVUaiptvH4xZUItaglUYgd33kcEp0J9du0rrqpGuasnoPfO1lGlL6X7ElB14Eu1ULn5jH9BENgzpkHoXkL1HY1bYFGU4aQjxMKhSEe738Nk/bDzJc/W7dkwcuY7t3iLpozmLKibdOXv1wpWXaFMHh1cdWIQGMp0enlRtP8RdaiJb+BjnYjjSQqbtYMBY4FUUW16go0FWqWqSAttLL1naeVja6RAzMtYEEUaxaJNQev/6RYowKaxpNRhEY6Zn9/Pxw+cAC6Ojugu7MT3nzjDdiBSzqVwlvIVQTHaEVMtaCtWLUalq1cCYFgUAm02oYGtZ2OTA4HdXkcCv2tR+HwC49D5+7XwctncQ0DJxKD2ZdcDQvf8l48Z+1cliM01lAkEyB6uoprNOUL5k5uAIuhLYxEgesJj8sWavHyXR/SqsWts9DiNgLhRiafxrORaDv1MFQG5LN56DrYBR17O1QUSytgQdPaJojWRYt7nQEeKxNPQ/exPujpyUNSBIFV1UK4qhKCWD6cKvQ0mnLERl8ll8kkJMjnAIzvoil86OLmZnSoNGcyJUXHxo3AL+/5lWb0hxdw0wqORiubQb0gY5UV1vKVtxgV1R+kGgLNMMGCiVdUomirUCKmJFomK9QC5aX6CxEjfU9d32nQ9eF1qi6QAVxsFGusMLaAujqq6I640FxpLYcOw77duyCVSsLxo8fgxWeehr27dqnfoMAhNE8ahdyn7o6XXnklLFy6VH2f1oVCIVVz5eO+1KVnJIU1tcT1HUHBuHc7ZPq6qUoMwnUzoOnS68GaQt1apxr0zNU0AD2dANmxm2NKMzowtIE8VrCD5LBryhh8PtSjIt3Tp6YD8PPusJ8ZmeaBRBtBApFa2Y6+dhRSPSmwwzYsf/tyLCPOJ+oluHkfurtzcLAlB5ksFjm2BbFZMyBUWVHcR6MpX6gimrr+er63Cz/9j+DW/VfMn/NacbOmyJQsJZ7/zQ8FM6zqYsnMmuKqEYGOkGplM+ctWGwvXf5X6HAX+otphkeZijYqgGlRju8Qzon2pG5pItkLIktRxmgNZi06BnUFdVBMoVgzg1FVO0uFMok1ug/dWPgfOnAAOjvaobuzC7a+9CI89eijkM/n1cTVJM5oEuuq6iq47m1vh4vWrlXj0UiclZbS+Y76nGl0L3wKMe2ry6Fkr35vtH9HM6qotECtbb1dapybpkyhedmqalTACC3YJg9UIUZdJRNt7eC7w5vDjYqGc4o2PJ6X86DveB/0tfap8WyNqxoLxcq5IPuML/GEC7v3JPFV4GepenJUzp2tWtxUyyD9sEZTpigfDNOp53oefnxGcviHy+bPf6CwVUNMyZLika/cHjZE9DJm8ig6mCO2Ukyg1xqriNgrV78v2DD7Y56nu9uOCIZio7IKeAQLErN8ukeS6KFuhCRMqPXqRPcXPD91hvR6rnNFYyNyafBT/QB5ivpFXSEddMgK4fup9Yu6KVJrGk1qfWjfPhXtcd/u3fDic8/C3jd3qttQW1+vJrKuqq6GBYsWw/VvfzssXrYcQuGQEnI0dq0k0ohzns8oUXBIaDl5DzTlj8xmwKegJDTBu6b8oHFsldWFYEzamZ5UkE1UwUm6uyHR0QUChdtQocd9LtFGlIQgdY80Ayb4+cF1byfRtmdvCl99KpLUDzHbhKo5c1D8TZ0x5JqpDY3jtC0bspn0QSHZXU4k9PCqhoZOTL/TvhZySubgZz/96Wi+MnCZzyEyKgFIPM+zFy5aaC1d9TfMtIK6gB0hKhBJPRghdFjKpBAhQfTGq6/Anp1vQt2MGbBo6RKoQGFJERtpMS1LhcxXERwHKGUpRVCtay4ZhzyF/acVKNgktyCN6/a+uQtaDh+GRDwOLUcOw0vPPAN9vb0QxHuwdMUKJdQqq2tUSP6rrrsOZjQ2qrnWSORR8JCxFmeaqQW1hoq+bhCJwU4/oRkXyN7R9B6VlWj/IsWVmskI2eRUd4+ax204wT5WLkfRVoOi7XxFIG0bhOmnZEWTdXd05eDgoTTkcie/RNVtdjgM0fq6gnAbSCVqNGWIEwjQWDffl/AvwIxf8oD5+LrGxnRx87SkPDzmUeahjR+LBdIVl+KDHrFoY27eZ9V1UXvF6hvDjXM+kctSUAbNiKAxXLUzgAeC+KE8xEi8vx/+7R//ER783/9RgT1WrlkD1SiiaIAsdUeswQKvoWGGGlNGhkRlnFMEJ7WiJRJx6Gxrh872Dujr71Ph+El05bIZ2P7aa3D44AHUqybMX7gQlq9aBTW1dRCtqICLL70UVl18Mdi2rVrSSECOeldHzfQC06aP6VH09aA3p3sGlAUUNRZtngo6oqbM0BUxk5qi/e/YvQ/c9ND8SPqqEm1nRI8cCcmUC4dbstDRQa3rpx+UUpodCkG4thqCsZgOeqOZNKhhIIZBftFBTMl/KYV45NCrC4/feiublmFRR8lclBebvvCFiBvwLmfcHLFok/m866xYfZG1YNnvc5PHdIvHKIDOi5pcu4xEG00s/ca2bXBw7x54c/t22L93L/R0dgGNP6uoQtFWWw91DQ0QjkRUa1tpfrMS9D6DBXc83g/9vb0oAvsglaTxbQAzZs+G+YsWw6LFiyEcjUDTvGb8vAiPWauMER1LdeHWaUszigjXVVEkZRYdSp22Jg6a+NiygEXRWQ6G8L2tn8cUgfyBrv0HIZ8aWh5Dsw8rlkWhump0RFs+50MbirWWY1nVyjbQMelczWAAwjVVEKyoANOm3y6M4dZoyh2VThl0oLP1PSmNB6xU/+Y1a9YUnKxpxJQUbYUxbcHLpOQxZvBhizZqZYPqOpqX7aZw45yP6la2UYJEW31RtJVJgUGFl4WFGD1jmgutu7sL0ii6aPwiGQsSZZ7rqYmsqUWtp7MTC8fCXFiqMDRNiKAgq2uYAdW1NarVjEpO6ohiSaHGqM2YMxei1TUgcP/zzZWm0YwWfjeWcUmaO1CntXFDORdYtFI3NIoK6QSBhylyLNo7Wl8mNk8zcmiC6449e8HLDm3sqOMwWLYkCpUVFDW0uHKY0LD9ru4cHDmShf6Eh8nu3AeksooiFQerKyFUVQmm45yYh1OnS025oyrMXZqDiL0mgP+rbcBPptvUAFNStG26446AG7PWMMusRTOENowNyxr56VTOXnPJJWbTwl8znUAj00ZtdKDukXUz0YkJlF1BQeKNmuNVIBF8f2oGoQKPRJzn+WQ41CDx0tljGlMGhcQajX8z0Fnzcllo3/W6mqha+C5EZs6FmSvXQbR+1smCUqMZKzBN+r1dIOJximhQXKkZE0p2jDxwakbB/M0CIdUNUrWyGZTfdfkx1XCzWejefwh8d2hdkCsrTVg4PwSR8MhFW19fXnWL7O6hKQiKK88DlWNUvhm2BYFYFMI11aq8oi6TuuVNU+6oCNaYTvOe14+p9c8cw/jf3oMHW9avXz/0iECTkCkp2tDksIe/fEeTZQQWSW6EhtNFkvueEE7QDqy55K2sbsZnOeMOGTTNSKFoVgEUbQ346px0diYLmAZKqeDU9KCu4pRrEb4HbTtegdf/9ztKoFH4ZeomVTGnGZa84wNKuOn0pBlrBHXj7e4AmdO9BMYMzNck1FR+tmxg4YhqVaNw6yWLoHP61IN6SsRbWyHd3TekaVAomcxuDMDc2QGw7eGPLaMWtWTShf0H09DekcckOLRUVhJnJN6ou2SwsgIMqnC0TomcrNGUKWRvC8NL3GckiH+YYdu/mDt37pSfnHRK5kw0XTKaMLqFZAm0rMOqYnZzOdeZv2ipUVnzVsuwtGAbLaicoJroyerGYEFHhR0tVGiXFiq0S+s5Om5dB3bDjp//QBWAhZa7glPXs3+XmqyaQkar0lujGUNUlzwaQ6XT2nko3ht6oft05kIb1PuCOANqOSNxRmOCKChRNAZGwywwZjeBOQNfI1El2E4cUr3TTDUo1H8+mRmSYCsRChqYjIYv2KggzWQ82LMvDa1tQxdsBJVHtIi8C8mOTujcsw869x2AZFc3ZOMJNU4vn8mqVsSSwNNoygXlg6EfFQg412Jq/m675/3h9iNHquV9ciQZq+yZstUp13z72wk/mTgMnugzhmhxcHdpOGFHBgP1wuC1FIxCM1rgvaQWtqlek0cFuU8TnJ6edih6pNp2og5eoxlLKJ2VS1rDvFASQsNe0G6UFrIhJI5KC03Ub6JApYWEKtmZ0uKUlgAuQTXO7MQSpCV07iVESwTFWQWwqjow61GYNc5VizkLl5o6VVGjus9T3tYO7pSHhFo+nS5Uvg0REliUlEdCJuPDGzsT0NWdR/E3woPhyajhALhQy3z/0ePQtfcAtO/ag0JuP/S3tqOIi4OXK8wRqtGUC5QeKdq2bVkh9Ld+K+v633zl0kOXvbhnT6y4y5RjhLm9vNm0caMpOlsaDZvPFYYV81CLDWZ8G0WMtOYtnm8tXHgLD4evR0fb0sZqtJBgNDQWJpWdonB0HvuPHYK9jz8AvYf2Kpe5lNE4OpCrPnAHVDctKgg4Ld40YwmKG6+7HWQyUawsGC9IYNELveLCUVRRa7NBYgvfk6NY2HFokFDD76o8hddGFWqlHKS6dJGYK3zAfYu/oM6juB4/qF4TJ34c39D3CHJcT24YgOIv6bJg2pPPZKD/eCvk40lMQudLM6dDu1ZUmLCgOQTRyPDGs6UzHuzbn4KeXk/NBzqMQwwJEqjUxT9QEYNQdRXY4RBmlVJ+0mjKAxWkhCYrBNgGkv2bIZwfXbJ4Vmdh69RhrPP7hPOtO++05oZStY605+YNp87ColleQLjJTNq1L7n8SnPW3I9akfBCQeHYNaOG2dikuhZNaecHS+P48SOw5/GfQrLtGH5GhxCNyowVF8Pcy26AYEVVcUeNZgzBdOj394LABciODcdLHArq+Ch9HAeXQKEFjBw8JdhM9ZnywbiMmTnNvExhW6MZPzB5C9eHVHcvJDo6hjypNiX7WTMdaG4KgWkOPQ9kcz4cOZKB9s48uO7Aof3HBCqr8cfMUBAitTUq8qQeMqIpN0ppUnh+BzONe9Oc3XVtUxMWflOHaZPrHrn99jBU282G5TQXVw0IE8LntXXV5uJlN5lVVe8yrUCFP4wuEJpzYzbOnZxBSIYAGQ8K65/u7oBkV5tqxjcsGypQsDrhaHEvjWaMoXSYSoLo7QLI59XnMYNaqqg7YQAXCiVeGktX+k3dQqWZ5JAdzyWTkGjtgFwqpez8ULBtBvPmBqFxFs1ROjR8X8Lxtiy0HKW52Maz1fwUqByzbQjX1UC0vq64UqMpL6jVzfM8XzL4TyyLvryusXFos9+XMdNGtBGbrr/ezK1tnukwZ4EPfEDPmbpG2ouXLzWbF3zcjsYu0YJt9JkOou0ExUKdAphSd67ih8KrRjPWYPoTuWwhgiTNMzlEJ3PQYCHJK6qBh8KF1rSx+h2NZqLANE1BOVJdPRBvbRtyGqdWtqoqC5YuDIPtGMW1g4PmYuvuycPe/Sk1efaEguUXMw0IVlZCbGYDUAQ/nd81ZQflV9/PY4L9RqUQf7B48eKhTaZYpoxDH5XyYf1TT3nv+vv/OppqTbzme9mO4urTYDSrWyAQloyFtCHSjBgSaFTIUf1I8b1GM25Q2jMsMmz0obBu1GFg0ryLFKiDprfQdlMzBaGxXZm+fogfH7pgI7NP3wkGOAq2obld9F0KPNJyLAP5/DDz8GhmSbwO6QtId/dA5649kDp+DISL/rCewF9TTlB6zGVt99D+O/LHjmEhODWYVqKtiLzp+9/v9UXkTelCmzwlwghz874xq6mRz5r1wUAsttTTY9lGH7zdKkTyuAZF0GimLwX/coyEFB7cmjMPVARGrdU0UxQSXF7eVREjsRArrBwC1MoWjRhqbrah5kXq7dPbl4f+fn9YdX4GBRGJxYBbo++3+nhPsocPQubZJyC7bxf4yThImiKAyvfhnKxGMwqQWy+zORBtx4AzZvT190+Z0mk6ijbFS9XVyXg+cZgJ6CcJQet8GigfsIOcmwF+ItqYZlTBws/v7EDjngCZz1F31MIEwDnMYPksLvSaB+mh4cfCioz/Kbpao9EMizHIQ2gvjZmNqjukdtA0UxYss2i6V2pZSnV2DzmIDmUNCvNfEbMgGByacKKyL57wYM/+4c8ZTF0ZozPqobJxBjixiIoEOTo1LBIMPweWl0UZKkEcPQi5l56C7Pat4HW0gkinQLh6mgDNOIPpjdIepcGpWJM4retG8dmyx7788Tm+GVpiAHOkYfDguivfa1bX3mzadq0ezzbGUOhvKkDIpp86BzpnWNBg4UY1g+gYliamVhPZ0nqNRjN4hFAFmMyk0OKPUmUU5cfKajCoS+QQnViNZjLBDQ6J9i7ob20DOYwIrCRaKitNWLUiBtYQIkbSz2RzAnbsjEN/fPi+iBUMQs38JkCfRgXHoomzc0kUVPjedz3wcrkhR8EkGJbZdjYJoVy8uOYUSKiFImDU1qONiBXszlm3DR0wJwQ8HClEltVoRgoJtmwa/J5uADdfXCV7/US66Zqbb06oFZOcaS3aCDQt7OHf+JWLLQkNEAgGnOvf9vt2OLKOHB1dQ1ROoJMYDgMPFCfEpSkDNBrNBSGHzO9Eh3O0RJuqQEFnq7pGzUk4VCdWo5ksUGVhLpVWgUey/fEhV1BQL8FImMP85hA01Afw89B8it7+PGx9NQ5Gac7BIYI5FUL1NRBrqC+0sBV9Gkn/8Fz8XL4o4Nyz8zHuqnwgXOiVer0I8otI6LkukP4MB0zgaFdoWhEg+zIQdNxz3DcejgKvqUVxN1MFMdIVQJphg0lV9daK94FMY1ospXUt2qYej965oYKFKy8xFyxe5Sxe/ht2MNzsolHSlCFk1J0A8EhMTdCtjfxUoGiG6KXoHChvhz6q2WMLjkNxRWGbWn8e80VOTkmgFGt5VfRO+g59rfheBRQoHvqUN1MHvD7qhux3UfTITOH6RwpFiqyuRScrUrh/Gs1UBNM2tUbRJNrpnr6TNmiQ0O4Bh8Gc2QGYOyc0pK9Ttsq7Ao4dz8L+A2ks9oaXz2hOxLpF88EK0Fi6oXFCsBU+qM9quAJVAuF9oR4wdjCghjKIFPrDNMwBxZuvItWiraHvD8Y+UE8aFG9GXQOYM2ZhuR4+Yf81msFCeVXE+0EmTsmrmGilcNuiZmjxyvXrk4WVkxtd4hZ56LMfuyL47vf8jlNZ/U7TsMJUo6QpYywbGAo3IxpVhYemzDilsFaFfxE1TpHGMuZyWMjjorrlnNxOlJyEAvh62mb6fNqKgVG/XzyHE6dyirlTb6ke+hSoAsByCt1wbXylsVqnXMcJgTKY3y8X8Jx9GlvSQ/O04f0+5XqGBd4jFsZ8V1WN+a4oijWaqQgKpVRHNyQ6O8HL5k7m/0FC47xmznCguTkMjs2HZDZIo6WyDHYf9qCntXfIv12iZv48sCNhzLZjnFfp4vAcaUw62XaZy4B35ACI7s7CEIjBYFpqQn6zsakwLRBd82SytZoJQaUQX4BI9KNo6ylU6BYhzQZ572g2EFy+Xou2qcWP33/9vPpf/Z2fO6Hwch01chJAxty2gccqgUdjZ7rfmvHiDGeCxnyIbEbVtErqU47GFERxHAjZUmVPcR09v3IskOk81TUVX+ktnSe1zFHlgGWiqAuqbrqc5ho8k3K7JrwGv79P1YDDQF2ghoqFeQ4FmxGKFFdoNFMPEgzUbTDe1q5eh5qvPU/CjHobmucFIRIh0TK0fMeZhJRrwZ5jFnQfPDK0ChI6V9w/NnMGhGurx16wDQD5yiKTBq+1BfzjLeeuMCqtUzYW39MrlutGwyyw5sxXvWmGeu810wxMN6qM6yPBRr77yXQ2FUWbriotUn3923PctAw+kGHRlB/0nCjKJEWhRKGg7frYQXbvxCIECOoek8uDh/fe7W4H9+ghcA/vV4t37DCIrnZ8LnEA6iJD8/dQaxpVhPi4kFGlVuxyfWB0XnR+FBiHzledN50/Cp58FiCVAtnTBX7r0RPX7B45AG7HcfCw4PCzWXV/Trtn6rD4l5Zxh+ZUwmugbqUjNW3o/CmxSt2XNJopDNm5HOZ1amEbalc9GrdWX2fBnDkk2Chw1tAzHjUWSHTPzGBwSF8nO0Oh/aua5kBkggQbQaLXCIXBbl4E9rLVwGobgEUrgNfUg1E/E4zGJhRmM5VNofvLq2qAlSqCXOpumUTRVxDLynZqNANBgi2dLnTPpXJugMziSpmuGvYEh+XHSIvxKcMLr79+P/R2vdcQwhHaSEweMNOW+sMz/dxGBt7LE+ICC1I1tkyNIcOC08uDQJGmakyV2aD96EvF/ac7VIlw4rV4fyjyKTouJHSUc0LbmKFCcKuuP7SM9b3D31WRI9EJGtFv0VdtBwwKPoLXpJ+5ZiqTTSTVWDYvky2uGRyULUJBDnPnBKC+3lHRIoebVZKuA8dSVZBNpaH3wCE8zvkPxAyuukJG6+vACZdRxQqet6RKMDr/op2knjESyxav/Ti4LQfRPiXAal6MGzj4XRSl01fj1s3ZKO5I0KlvaTSnQ+lEjaFMY/lWTFungnkGXRdvd5Qb69a8853niJQzudB5ocgLL72ww8hll9NgRs0kAgsC6gfPZ84G3Uo6RIr3S40zK7UqUQFLn7PpwrgzVctcdBaGWOOsQegeq/tcfKVxG0EUcrZZ+EyD8GmdEnW04K4XcM6GxGiJNjw3Fo2iA1WLp00nqdFMTSj4UaqnB+JtHWry6FJ6H0yyp7FoM2c6MLsxAOGQOewsR+Ph0p4NLelaEOiYJjo68Jz6lJN6FvgbZtCBUE01BCsqwLTLdVocZdwKb4uQmPO6O1UXSqokpIn6eawKpJtT0wCoLuhkGzWaU8HMSMMvfEw7MkMT3g9MQbTld0S5dYUWbVOIl3fvni+OH92EBneuDkAyySDRhoadz0DRZmjjfl6KXoeKAEaTl+dpzJmnBJt6T61oJS+DXkfi5GvOTckJoedBgs22lYOiAp9QIBTHxm0okmi7egTDfw70rP3O9kK4/+GCx2DBEPCaOuBOQKcLzZRGuJ4SbTITB9ugSIkCMhkfsnkJwsfyBvPluXREdZUJzU0hiMVGJpxItGV8G46kajC/cfDQQU339kG6p1d1TT8B5kVumRCuq4UoLpMyOBBeA3Vvo5ZE6nrNaH5WbWM054F8Fr8P8yhVRqo5fs8hZaQUfjazLWn2X/fOd35iSog27eUi+eNtd6JzU0lGQzNZ0c/uLMjpp4UbqvXMT8QLtZq4UDRB0dutBu/KeHH8GY3dokoLWnReGDtK95judy6rxmXS3DJUCIneLnw+uPTgc6Jn4+J29RzRVNPrUMD9RTqlurYOH0wHJgpKah3Ugk0zHeAM7EgU6hqrYF5TBBbOD8HCBWFYvCAEC9R8a5YSbT4KuJKppDFo3JAwY4ajAo8MNaueDQOD+RAxMyr/08TY4ZpqqJg1E6xQsLAL/jDlRischkAshr8/SaMo4/XRfG00CTc7ZS45jWYgKHXQmEfVwkYZ8DxtTyolMTalus9N+1jpD332Y7OdxUv/D75tYpw8I81kgww9i1WNQkE5BaCboGpbKXpXFoVavwqFS4FBVL9vFRwEnXjqClkaZ1AwbZqJhJ4DLdRNlZ6PCp2dBUHhsylkfw6dN/QMuWWj1R6kmcK0IFP43LPZ4nMeBvibasxoJeavyViLr9EMEUrnFMwjEhAQC3oQDDAIBg0lxqJREypiFlRVWhCrMNSk13lXQixswPx5QaipdsAYpR4fBpNqiXsoyPCQFFSEzssOhYCbBrho36nrZLCqAkK4qIqdyYoqvHUBrjk/yluh8rC/rxAc7MJI6bkHo27wv+++994pMfnytM0lj/7fOyvA9eYbDXMXBy5a+xfMcpqZmn1XM6kQApgdAGNO0/QNREIFHjnoeC8o1L4yaIK6PRZbzkqCQDM5UVYa/9D4N6pNx4WFI4XJrY3iHEgUMOZM8JmrVlU1nm2A7ReC0gyNK6mqASOGTqFOQ5ppgsT8VmklocZJgmVQNNjihiL02Ufb6qFgc3GhbOk4fNQEG0FmnQTh3lYJWRmGcEUlBDDfUxAPn7qHuS70t7aBm8urSJGBaESVAWeiTl3nXc0UgKYT8rs6BivYMNljjshmnnN89q5173vfuQe/TSKmlWjbdP31Zmb1ohmGzeejK2JK0wobK9bcEGiY9XFmGnqE/WQDCyIaD0RhhGnurOnx8OgqC91iiELQkIzqYqdaaUi4KYNW2kMn6SkFOV9kpki40bxxxa6LJOKohUCZsKIZE/m86gZLQWWG5bRhWmLoKBqVNbrbkmZaQUMlqpwEVDtpsBja1OJ6gvIYLcoK43/OGVDEaWoJH01M04COti74243/DKYdQI/FxGxPAYzwZzFvhqtqoHbWHJg1fzE0zFsIwWi0KNrw/JR2LNgC+ldA51/N5ITyI/k1ortYng0CyqNCCN9Nxh8ws/7Hrrrttkxx06SmlJunJCTSnEvqrJxXWSNtq8ETEOGM25zLEBpZgQ6/5Vx27WfNSHQ9GDxQ/JpmMkAOJDmpkWJEO+o/MpUhRxydgkLoZHGi21xhAmtcR4Kt5FTTvpqpDz1vetaq9Q3FG+UHmmKAQvKj1+bT4H5qdaW0MWQof1ErWzUYkZhOU5ppBQMPalC0VdhZMNnJSjLymKhlq7uzB9qOd0IqkYTmRfOgfmY9oDtRcC5LdngEUFdIz/PglZe2wT/91bfAdig4B20pHJt+wrQscDCvB7EMtGn+RBq7jP+ow1AgHAYnGIZAJAKV9TNhZvMiqJvTBJbtjMr5aTTjCc19qsbf0/yvg0y/qmJFCM+N9/3Aq6z7lfXr1w9t/o4yZUqWxI/cfns4WFUVytv5Os6gSggzJMF3DLRqkjFqMEW7JaURiDiBK6/5LXRyLsc7Me3H900aKNOSSMMCy6ioKoQFnqIo80SijGqZXLdQy4RCTXV9pPDPpW5v2qme3lCeoCSgolCaqgVO+pg2aELw4ThpmK5YtFLlLxXNTaOZRlg8D7Uo2sJmToXxZ/QHs1H78Q7Y/PxWeH3rDhRsKRRWPoQjQbj2rVfD6nUroKauRuXDkbS6kWCjOcz27NgL9/7nj+DY4Va17iwwX5MAKyyndotEZ8YwgKMdMKh1zrJh4cWXwpXv3QCx2gZ0gIdTiaPRTAQovGQhiJrs7VHl0mApiTavv/9et6r2zqki2qaUUHnwV3+16vYr19QKx242HT4bTVktSBaRnNnkz6AZJesGBlo5dEQMo7GpidXWXstNsxY30y6acoccUHJMIxEwohWFiHZTCRJfqtDGpJpJF8aoUaQkMloUtp3mTkPxpsaqUYql/bVg06g0gAsVahRkRgWaOaX1daiYlprclgUCqvDTaKYTNvMgYmXBMgQYZI99Aft3H4RHf/YEvPj0Zuho7YJUMgXZdBb6evvh2JHj0I+vJJaqa6vBCTjkMBaPNnhInNG0Q4f2HYZNv3gKdm3fg+vO4aZhvqS8qQKn4D4nFxR4mGXpODT2LZdOQqSqGuatvBhCJ7pQajRlDqbtE4Ktv5ea22hlYdsgUOUW9Y9Mxl8UnT2P3PPTn06J2oop0afsx1++o3LTlz83z7H9pQHLXmIFjAbBIcYkWNSyRm1rxV0V9OSEZVtQV72MG+YMTBnaKyl36BGiA6rmi6IuW7HKqdXCpgYhMNXt0e/vU10B/FJIfurmRi0mJNbICSdjRItGcxaltEFVVMMUbJTXHBRrNH+cTmeaaQi6DegcCeCY/n3fh21btsPPfviQ6q6YiqdQnFHQEWrN4mCaJvR298GW51+Fn93/C3js50/C0cPH8Ri4zSoGChoEhmkooUXi8IlfPA3bt+1SxxgeRUGHS0nI6ZysmTRQuYMiTSTR94lTpEjy2oeegsn/F14unonHh1kYlh+TWrTdt2FD5NEvfnZxBJxlYPGFYPAaabAwOiuG6gJJlncApPAlQ6trOEEaDBVVlk1TnpDj6QtgoQjw6loVyY7mdGEU+nzSPzY8f061SQL8dBI8mqMLFxJqNG+XmuyagoqomlHcVydTzXhArWwU2Ed3i9RMU9AqK3NrWga8tnU7PPLTx2DXjj3g5l0lrs6EBFw2k4PD+1tUC9l9//U/8NiDm6CztQtCoSAEgs453QzqehkMBSCTzsDzT74ED/zw5/DGqzvweFntmmimJ+j3iUwGRCJeqKweQT5Ad39KtLCVmJTdI7fceaf1wSsvbgpUhhehUW1AsRbFh0zVwuphX8jQoaKT6JQErIbGS1gwsEQbxjKDhFppQYHGqVUtGgOu5qexJn9BRudPwSOEB368H0R/b2Fmf5osstT1kVpKSvtqNOMF5TknADyC+U6LNs00xTY8qA778Orzm+HhnzwGB/cdVlljwLFlRahcom7tJN4627rg6JHjcGDPQXjzjd3Q090H8xbMhXAkBNTJh4KW0ELdKHO4/2M/3wS/fOAJePWl16Dl0DElDkernKNzqp41G5pXXaKClujukZqyBpO9oDlKE/2FeWWHmQ+K+VF4ifjzXjb/1Pcefpj6V056Jp1H+MjnP1/Pw6yJAowwYEFPoAA7R4vaQOBDlGBZhtU4t8mav/ATRiiytrhJM2Hg41NPEJMjpUjTVFHwqDVNhfKnV9o8FcDkRwaJxqdJCiyC7wtzjtC1T5mr1ExWMH2ySAyMqupCazZ+1mimExL/Rc0MVAU9eGXzDnjsxz+DY/tobFmhu+FgIDeDFp96ieDnmvpqWLx80YkokDQ5NkXEI7tPLWq7d+yBnq4+1e1SdWUcxbKAfmfeyjVw/YY7oG7OPDwvLdo05QkNVJI0VU1/nxoWMpLyh/KQEMLNHmv5u0xv8k9v/PKXc8VNk5pJ4SXiY2NPfuEL4RzkZpiOPQfPugKV2llj1QYD9z0hY5Uhc8mKa4yGhjtMblYUN2nGk1JmpD77VHtJBZXtAA+GULQZwGhMDUXBIya546gKcBRmZIyo5kjQ+DQKKEI1nlQ4a7GmKSeoNZtCiFNepAoTqkShlmFikudFjebCSAjwHBhMQto1YMfml+DVRx+E9kP71dbhTC9D4+I811NlAaECjtB7XMi5tCxLjY8rofbDpbA/vRbW0/sT4FuO+fJC5yOED3OWrITrPvRxmNG8sFDenDygRlMmoMhyUbDFUbDRvLMUeGQEvtFUFW1l3z1y48aN3F25YKZg0GxY5hxu8hCaG/x4qvUaPL4U0nACjjVr9iorVnm5Nl7jSOleU0ZEx1BFgaTAItT1kbpjhSNqjilmUf9/Kogm6bOh68OFuqHIfK4w+TUZIppXjbpA0qDa4j5q0WjKCWoBoGklaEwltQRjvlUTedMriTedZjVTHCE5eNIEbjpQUdsAwWgFZBJxSPR2K7s+1JYwEmkUsIQCk9CiApioYCbUskbduHzVIqYWPD5Noq3mYMOyMRyrgnBFlYoAqZbKwhKrqcVzkeBiHj3f+ZDwi9XUwdxlq9T3KbiKRlNWYJqUHpY55CdRC9sIBRtBeQLTvu4eOZ7ct2GDEaqLzg5aZpNkUMHQup0ruMhgoZY2qKmvtJaten+grn4D1YBpxhAl1HAhEUY1+DSI28BXB4UZfbZosVVLm9pX7T9JISOD5y9RlNGk19QNEjIo2GheHJcqeXC7LjA1k4ViflT508b8StEkiwFKKO+W0rtGM5UhAeWiPT+0/VXY+uiDcHTPzmEJtxNQcYhizcIy0HaChYmwKdAWVYhQfsPXYDiqhFa4sgoCKN5MzH9qQeFXwg4EYMsvH4RdLz9bEGLnOB8614bmRXDNLR+BOUtWqLnbSi1+Gs2Eg+mWfCaKmi2T/YVKw+HmrVOYqi1tI78zYwTZtV/+2q/NM6zcPOBmhGJBDmXs2kAYnEtfCGY1zmk0Fi69zY5V3EC1WppRpOjoKagQUt2rqFWNo1ALFoIbUK09dYFU3TowCU76AgSNDqVYNDxqvBq1rKmxaijWShOZjoIR0mgmhNPyMwo26saMebkk4BTaCdRMYWiiajeXQeG2DbY+/hAcffMNZdOHKtxo/2h1HcxatAQq8DUQjUGUWs6qqsHEspLEFO1D751QCCzMYyZVbmLeowiVp3aFDIQj8PB//DO89PMfqfXnOhcSbXVz58PVN98GTctXn/gdjaYcIN9JCbZSaP8h5qlzMVVF20kLUGY8+bk7mrjpLyDBRp9HKtgIDxW8YdsGi1bUcDvQpA3XCKB7pxYUvSR8ixMfqsl4sSBiFPERF6OyRoXpN7BgMrCQUY6emv+JWtaKx5mskHHB6xBuToWm9Xt7CvOqJeOFbmUk2NQ+o2OENJoJoZSGKY9ns2q8gd/XjQVtD/jUnYUC6eh0rpnCCLTl1NLVtPwiWPvW98DsJStUl8fhlF/U0rXgokvh4rfeCKuueSssuPgyaFy0HGbOXwQzFyyGGc2LoHb2XBRyNWDT2FISa/g9Hx1aL58/sbi5HBY/rNBCd0EmcTmrmcKgsEJ/SVKkyFFqYZvqlKNoYw9+9KNVImgvZgYEi+tGBQOFn6TBGY5TBYYxV4u284H35jRRdspCUDcNChZCc6ZVoECrqFaTXvOqWjCqiwsKNRWm/8zuVJP9vtN1YIFN0R/9/l4QNAk2jXVIoVijYCN0fdqJ1Uw5imma0jcF1knEQfR0gd+DAo7EW2k+HZ3uNVMQarGyAgGYt+IiuOzGD8CshUuLaX3w5Rn5HPGuDti79UXwMA/ZwaDqfkmi0KPyhBZcTwKNxrfRb9J3zuWrmFi2GlS2nmN7CTomiTzVs0jnT02ZIFIJEH29hRY2zaAoO9F238YNllMXWepzI1BcNWp4xa5qaCTtQDAwmOqp6cOpRp+MOj8pytQ8aZVVKMxwOfFaDQZNdF1dB0ZNPRh1DYVWtUCIqhIL3ThOLRwuUKhMGqgAxYJVxPuVsyq6O4qRjkrdIAsvGs3UppjQKT8k+jEfdKqJ4X2qNSXxptFMQZRww3KRuhle9u5boG5OM64dmtEnAbXrpWfg1cd+Dqn+PlwzzLKRylQsYy/YRRM3C/xNj4ILlSpdNZoJhCoh/HQKy4xuLdiGSFmJNhV4pDM6kzvGzNHoDjkQLBCwpFnocqkpQkbfpLnRIsCi1GpWEmW1JwVZ7Qx8xYVea1Co0T6hcKEVjY5BhYGagUFOSd1CRobC0frUNay3B/yudpCp/sK9U+MMpuJVazSDQKV/zCPU8nZCvCUK4k3X7GumGBRCn7okNq+6GK646YNQ3zRf6adztYadBeYH6lr56hO/gMM731AtbKeOVRsK1EpH53L+X6YoekM4P41mDFG+VCateidRj42xBn9vShVAZSXa6urqggHDmA+eHDvpHYlWymBowbQPQEIGHAsKCirAohUFkUZdGmtRkKmujSTKQkBzNKl9aTzLiQXvnRJpqiQoHnAqgoUdXqfI50CgEypKY9YSVDtKm8sq+2g0Ews5nphflHgj4dbfC34qWRBvU9pOaKYbpRarJZdeDVe+71ZoaGpWLV5DEW7UXXHbEz+H1oN71fGGKtwogAMFFRlM90jP8/D38pg9C5N9azQTwQnBhmUD0JQy4wCTwp07c+aUKYDKxutU87GxbEwYZmikYf0HwihZ03C0ijvOomkr2oq3QQUMicROBgmJVRZCedN2uje00Pvi/tMKahnA66d5qgpirRuNTDHAiI8O6DBrRTWaaQHlD3QSVbfJvh7waSmKt6L1UX81mskMuRTU1XHJ2ivhqptvg8ZFy1QL2mC7IFJAksM7X4ctj/wU2g7tLwi3IbdKU466cBlN3SN9N1c4tyH/hkYzUjDNYX4R2QwIqvTG13FKhxJy2b6dO3YUP05+ysb7XNvaGhDMqmM00+QYQE13NMMJN6ywZEbDoGvEphrcABYMFwKGFLs4qhq+6SrQToWMCN4Dci4L3SCLYi2dAqDWAiXWdIGn0VwQyku0oLOoxBtFmqSgPTTBPFV8aDRTBDefg8Uk3N5/G8xevByLWFO1aA0GJxiCfa+8DK8/9Sj0dXao7w4aLK6p7B5MCx2V7NO9eNdMJCjYclkQFNY/M26CTWHkssn5s1qnTOovG9EmPM8wDDckmBjTp8lNboVCQT7tRBtdLwm2SBR4dQ1wLCwYFRDakp9ATfCYSoLf01XoBplOqhaDEw6oRqMZGqW8Q0EQkhRtshP8vqJ407X+mikCdXWcu3QlXPHeW2HOspWqFY3Gvg0Gal3b9+rLsPeVlyCdiA9BuEkwbRsMy8Ji/PzluPR9FaFy2lZWayYU1cJGXSIz6eKa8YPRvBiwtvhp8lM2oq22Bk9GGGwsQzpSaxtNXUkGdVpBhprmeiHBRmPVbKewTtW/TXOKTiM5kaplDZ1KmSpGgyw5nBqNZoQU8xF1kUz0q0A+VOtKta/KFul8ppnkUOvanKUr1Bi3phVrgHNzUF0lKZBIGvPCG0//EoXbiyrK46DGt6lsQ5NqD6KlDfOYJBGpRZtmnCkJNtVjaQKQUmCi31r8NPkpG9HWhYvg/phZFEP40giGHOY40WlV20SXSl0oSLBR6P5BDFqeNlBBhk6j6grZfrwQYORE7b92IjWaUackzjCfqVa3ThRvFGmSoohpu6SZ5JBIm4eC7YqbNsC8lWuU+EKnsbj13Bgo3Po6WuHNF5+Gll1vFNeeH1W0m4XokRpNOSJyucIcniTYJqJiDssU3zC8qSPZyki05by450qWQkE1JiW357qeNWtOo1lRdRlFUpo2YEahudYo0Ai3bO0YEeQw5vNqYkev7RgILCyVQdHRIDWa8YOjs5nHQr2rHbyuDjVvD4k33YVLM5nJZ9IwZ8lyuOw9H4SmlRer7o4XbHHD8ocaBDoO71fdJHtaj13QySUxGAxFwAmGzysM6SiUpwrj7HTe0ow9lN78bFaNY4bMBAm2IlOtSqNsvNRbv3Z/VnhOhylLsxSPLiyf91mkYgaznYv86SLaMOMwmktNRYYkwXbhGr+pDBkSCjIiUkkQvYVaftWyNpiuKBqNZvRRlSW4UJ7sRuHW3weSutNQ9Ekt3jSTFC+fg6ZlK+GaWz4M8y9aq8LyX0i4UYtZJpGA/ds2w67Nz6nxbRdkMM4w7kP5ifyeYeUp/D5FxTy5GOpVoxkI5WflsiDjRcFGvRM1o0bZ5DxGsyl4XjwvIM346E+GJ31fgm0GIxWxE9H/pzR0jbaNgq0CuFMawzZ9oYHY1ERP49Zoken04Ao8jUYz9pATSHmUxrtRIKAEijc3X6hU0WgmIV4+D7MWLIHrb/0kLLn8WhWc5ELCjYKKxLs6YOdzm+DIjtcu2C5G3S8HL6CG7gNQkBSB+TKJYrK3uxt6urugp6sT+vv6ii13Gs1JSoJNVb5R0BFqKNB+1qhSVtUl2bf15lzTOwyDC7o0dFDxTydDo1rYlGArrpiOoBGhgbAUsc7v7SoGGcEEpg2JRlNelPJkPgcSC32aH9FHEUdRXad7pZNmckLCrbphJlx9822w9IrrwLQd5dieD+pO6bkuxLs7z5vu6ThOIAgWlvEXOiZFsvQ9v7jfYMs+Bj4KtgN798ID9/8QvvX1v4d//fuvwje/+nfww//6T+jq6FCiTqMpQXPbqi6RWRJsQ0lrmsFSVqLt1lvv9zu7/HbhiR4mR6+1DQ2VlKGQzQyOCmYaQJmF5mLDhdG4kTJXbWT4SzWGAy3DKxikcvY8mtgXCz+Z7CvMtaYLGY2mvCnmUZlJqahjlH/9TOaCrRQaTTlC3RIjldVw+Y0fgFXXvk11lTwfJLBC0QqY0bwIy8XzlFdYrNOxDDV1T3HdOaAxb0IUukcOvgSUsOO1bfC9f78b7v/ud+DpRx+FZx5/DJ569BHY/Pyz0N/Xq0Wb5gQUCZhstQrrf4FKBM3wKSvRRnzqnnuyPUbPVhAsW1w1YqTwJYvGgmBY0yZyJIX2B5raoNyulwQaLiVBRuRyOUj090NPdzd0d3ZCZ0cHdLa3q6ULP2fRYVPCbrAFBF4zhfD3utpAUq1PPkfljxZsGs2kAvMrCjWaL1FgXvZp7kSKMqnRTDKorIvV/H/23gMwrus68z/TG3pnFzspkeq92LItS5Ydt8RxiWuctpuezbass7vJ7qZs+292kzjFsR33IhfJjiyXWMWSrN4lir2T6B2YGUz9n9958yiIAkiABMgBcD/qajBv3rvv1nPOd25rlU1XXSdtq9aeVhfFUylpaGvX205tokHqPGI3t3qe9XVHDh2Uf/zbT8oTDz9kI39htScikYhElCg2NrfIhRdfsqRmLjlMA+wtdons7vRsLYd5RdWRNvC+//ONzETvyKPFYmFOWkBQ21S4tqZWouGmJSFkODhbBWs1URTIMiGfy8n42Jj09/Va2Ltrl9z9rW/Jn/+n/yi//uEPyUd/7mflfW95i/zsLbfIu9/0RvnIu94lX/385+Xgvn0yps8xXWM64IkvqXIpMK2qp8s7eR84subgsHBB/4W8DQ9IobfbdplknY3z5TosJNBmh1QvdR3ca4buVECHJWrqpGnZKonEEpWrU8N2j6yrV4JXa7r1VDD9y4YQ3HcadYiNlFZd+yd/8O9l5/PPS1iJmu8wJQ/1jY1K2C6WkM3icVjKoL0WGWHrPkbjqFx1mE9UJWkDb/3Sl0ZCo6XntE2MlIqFs2JapUK+FK5raArFYsuWAmlje/8ZHc55DkB5M5LWeeyY7Hjhebn3e9+T//FHfyQ/f+utcsuVV8r7bn+L/Lf/8Adyz113ya4dO+TY4cMyONAvY6MjRu46jx2V//fnf6Yk7k3yR//m38hjDz0kA319kldyNllReRuNpKXY2ynlkSHvoiNrDg6LB4w6sLNkz3E7mJudYE9nrDo4VAtKSrKKhbzattPvXs1Uypblq2TTlddKsq7OjOJTAh5W+fNUKBWKUpxBf+H9Rw4ekH/xwffL8SOHJRKNVn6B7+mzqlMvu/oa+cXf+C3V63M2GcphAQICbw40fxduh3OCqiVt4JZPf7p7LDf2YilQ6i2Vy7lyMHhGGrpUKJTKyVRzKRxZXiou8sbFGjAL55ewQNZGR0aMqEHIGElj1Ow//N7vyne/+Q0lZgOVO2eOe79/j/yrX/sV+d//7b/KEz/9qcVRLhWllE2bEVfsPS6Sy1XudnBwWHQwR0xAyoP9UurrtrMWIW82guDgUKWgeeYnJmTsNOvA0N3hWEyi8YTedxrzTOMMhkM2lfG1ZEzfoe8hDrMH9B7fkTtdV2EK5EvPPyf/+V/9rgz1959YvuADQrdh82Z5w21vscPAncNkqaIs5WJeyuNjUtb2LPp3tUL7WllDadPxZYumsVb9+PbXnng+847LNwwHg6GJcCEfCQaC0dNLs1cjlElPhDduvTxY2/CGxT72Eqipl2DS34Dk/IARsh3PPy933XGHfPVzn5NvffnLcuTgwcqvZwdIN1Mqn3nyCUmPjkpjIi615aIEsxlTUg4ODksA9HUO4s5mbZRdrUi1YNUwdTLAodqgbZKpjEO9nfLiQz+W4b7eKdspo2rxVI2s2rJN1lx4sf19OmIUDkfk2J6X5djenRKJxoychaJxiakdkGxsllRzh9S2rZS6jpXSum6L1LWvlLCd2Vq2LuSnI5NJy9OPPib/+Mm/lt6ebrs2GSxL6Fi+XN7yrnfL69982+lHAB0WLTjzz5xlI8PaMHCSV6fMtbZdLhdz3X13SSb74uceeGBRNNrqLO0pgIy583c/Wt8UStYWC9JWCoTaQtGyMZNiqXTKfBT7e8cTt7/rfYkVq36VNU+L1kOkjTTU0m6kzSTyOQYev907dsgPvvsdefDee2XPzp2VX+YH8VhMLr/0EnnPu94hN1x77eKtVwcHh+mBrFNDNJCqlWBNjW2Z7uBQLcB4LKrRcuil5+TOv/zvemVqPcXUybbV6+Tqt75bNl99owT1udPqNG36x/btloO790iWk2yCAQlqX4gocQvF4/qZUBIX867F4hLVa9FwSMJ6XyQUlEQkLIXsmDz6kwfk21/5snQdP1aJ+BUwDa6ppVVuV8L2lne9Sxqamh1pW4qgPeZz3jEsY6M0WC56v1Uh6HelUmki+8yj75fR4j+94Y//ePp5yQsI1Vvip8B9H/3P8Ymmo8lsOB6PZjPtKozaw4FAmBpBXZ9M4pYMacPL1txqW/2fa9KWSCTkmyr0v/zpT8vB/fsl428CMs9gMfTqVSvl7bffJh96//tsWqaDg8MSBDJPDdNQc5sEwmFT2g4O5xu0Qzbg2v/ck3LXX/25ndU2FVhztmrLRXL9O98nay++ws54Ox1o4YVSWQbTORkYz0mQZRFm3pzexiFdQb2v+/B+uefrX5KnH37Qpj1OBoStdVmH3Pr2d8gbbrtd2to7Kr84LCloW+G8W45g8Q7Nrn4bGgdGuVDMZn70vdt79x9/8L133LEodkqp+umRU+Fzzz1Q+OKjz2S++tMnxn45UdcbjKYO98QGDwQ7853F+uBAIVMaiQQD6WKpXAxw3Nv4SCG8cev2SF39FYvaQ4RHLZWynSPPFRD8hM/+7d/Ip//6r42wFQrnzqEBAR8aHpbde/ZKoViQS7dvr/zi4OCw5KCyh/PdyoGgBDGOVTY5OJxPsDYsMzoie595XI7tfVm/v9bswi6Jqe5ec+GlcsG2yyRhO0Ke3lahdbMpZCZXlGy+MHsvvOnvkOTS43L8wF6ZmHiFKELY2pYtk/d99Bflltt/Rhqbmiq/OCwpaBspjo9JabDfOzR7gcBWUZVKhdzuHV/IDKeP3LFjx6IYrVnMGs3Pm1XU0/v2/X40nvhfuYmJGfigPNhaCQJPKDngsGbfw8BCTH/HnDKbm0y6TyWwXbdn+K2svyFZ5xMI35paCTU0SiB0bkgbZI2Rrc8oWfvaFz5vZ6ydTzQ1Nsqv//IvyVve/CY7T8ZNl3RwWMJgilhbh7cJgyNvDucJTNftPrRPvv/Zv5LeQwdObAgyGewo2dC+TK79mffIhde9wUbMZqq/uG8sm5fhdE7yxbLofzOy7Ig+rElZUR+X1vCE/MVf/JXceed3T+j19Vu2yO994j/K+o2bbLdmh6UHmlJxZFjKI4OijcDszIUC+pna7Nnxe+66rf9w78OLZaRtVht6LDDQ3kzqqVBj6mRDCSk1i0Znyj4a1RCTQCwuwVSNBJUYEUL1TRJqbLYQbm6VsBoH4bZlEm5fLuGOlV7grJWVaySyap2EV3shuGylSKrO1mDMdQewEbbguVvPkVcS+7XPf17u+NIXzzthA4y4fes735Hd+7zRPmeoOTgsYeQ4P+i4lDJpYZdZB4fzAUbasuNjcnzf7ikJG8BQCUfjkqipl2g8NiuHY0gJ3prGmNy8vkHeuLFRbt3UKG/a0CBbWuOSioYkGXltiCtbW14XkWtX18r2ZTUS1WuoS3RmY3Oz/M4ffEL+2//5f9LU3CJHjxyWvp5uyaS1H80iXQ4LF9Qz5/rZdMjhAZvBMNf2qsOZYUFOj5wt3v6BDzSpsHxLOBS+em7XPNGITdKdNiAMCcFwWEKppASTtUhbbzRvLtJE/AmNN37qAznnCmwPfO8Pvm+jbF3Hj1eunl8gaPoHB2VwaEg2bdwg9XV1pjAdHByWKJSslbMZI20BHFqs2UFWVn52cJhXaFuDkfUdOywvPXSvHVR9MtBboXBE1m67TNZfcoUka+ttuuSMoa8IVeyLgr6LkTaoVX08LGsa4nJBU0JWN8RkdWNcA5/e3+21MUlEw3ZvT0+fPP3sC5Kqb5Tf/Lf/Xi696moZHhqUr33+s/LFv/87+ekD92v8QVmxZrXE1cZw5G3xwgib2qUlNhxhh8gF6vAyp32pVMjv3fXFxTQ9cmlYtJFIslwOpKpH0KiADYckpAKSjUMkcW6I1lyBchwY6JdvfOlLVUPYfEDKn3z6GXniyaclnc54HdfBwWHpQg2Q8uiIFAf7pJQeR4B5xrSDwzyDjbKG+3vk4IvPvGaTjxPQ9hiJxWTFxq3S1LHCpkrOBjTn8XxZutJF6Rr3QvdYUQYyRRnOFuSlHS+rLhzHRyxhTQMhYp8BGRsdk2eeeU4eeuwp2XbVtfIv//W/lbUbNigxi9su0A/fd5/0dHXJ/j275f4ffF+ef+opOyTc6dXFCzbrKw0NKGEbWrCEbTFjSYy0/ebv/d6yYrl8aygcvqjaNiKx9WfhsDfilps4c2NCn7ORtli8cmH+wPz2v/u/fyEP/vjHkqvCw6xJ3/j4uKy9YI20NDdPrywdHByWDpjik1d5hdEZCltwcJhPhKMR6dy3Wx77p29KQdveVGSHDUdiyZRsvuoGaV+z1g6xPhuYazoYlFypLJ/65N/Jd+/6jrz44g55/PGn5OGfPioPPfyIhQceeFie1eu5QFSaVqyRLdsvlpqaGksjI4J3fuXLcnj/fnPSAvRqx7LlcuHFl7gZLIsRWs+FsTFvdC1TcW4tYFhfcyNtCxMTuXK91la90bUqa4hsbskuZ6G6BglwvtoC6Cijw8PyvW9/W7LnaFv/M8HzL+2QfQcP2W5Yzivo4OAAOGeoNDwkxYHKqJuTDQ7zioCtZxvu655+PZuSq9UXXlIZZTs7pzK6jnD4wH758z/8Q7n7W9+U5597Xu6++/vy9Tu+JV/72jflq1/9hnzmM5+X53fulU2XXSMbLr5ULtiw4VXOTYjjTbfcIrX19TKRzdp6thVr1si2yy7T+8IniJzDIoBHbqSocrE8XNkh0tVv1WJJkLZAOBTRJhitRvVMmhDmttlJqsZG3aoVpHNiYkK+9JnPyNjoaOVq9eLHP75P9h88aFMmHXFzcHAwqDzgrCGIW5FF9g4O8wRm9hQK+VOOnhWLRVl38eXSvHzlrKdGTkZYbQc24Hr4/vvl//zJf5XHH35QMrRzjZ8ZMejuUdXbRTXIf+5DH5bf/cR/lI0XXih19Q2vGTnjmWtuuEl+5z/8obz9598rH/yVX5Ff+s3fki3btqs9X12zlRzOAmoXlfI5KeDEYodIa6eLh7CRk3y5XPj5Cy9cNJlaGmPcpVwqpJQI70G11hw7VQZjCdulslq9HEHt4BwS+tV//KwRoWrHsy++KMeOd5on08HBweEEkLGVUbfCYJ8Z105KOMwlQkqi+o4dkUMvPW8bjUwFRqwSyRpJ1tTbPWc6ghWJRqW3p0e++Km/l7/+H38u+3fvNgI3GdlMVi67+hr5t3/0X+T9H/u4tLa32+jadA7NeCIhl1xxpXzsX/6GvP+jH5eNW7YaMXRYHKCllSaydv5aeWzEnFmLEaFgcFGJ9iVB2kqBQLAcKAerfawlEIlIMFWnn9HKlVkCUjpPhA/BjrfuZSVCeOwWCo53dsrY+Jibg+/g4PBa+JuU9HZ5u0xWLjs4nC0gYT2H98v+55+cctdIwMja2osvl9qmZv179ps+oNfQ+TtfeEG+/A9/L9/9xtdllHO19JpPxog3rGm5/V3vlo8qAbvq+hskVVMzI8crJK2mrk6SqZTToYsI7KZbQu7190pZ7SOHhYOl0QsDgbAKsOrfjUKFbCAeE4mf2WYidhbRPHlLENhj2sm/+407KlcWBp5TktnV0+s2I3FwcJgajLIxjay3W0pjIzbqhix2cDgbMI0wN5GVXDYzbXsq5HKy9dobpaGtY9ZTI6OxmAwNDsh9P/i+fO7vPin3fv8efd/Eq8hVUeNkLdq7f+GD8v6P/aJs2rrVRgBnOlMG8mej0PPkDHY4x9B2yHTI4tCA7RAp2j4dFhaWBGlTgz0aKJc5sbJypXoRCDKRs+6M1raV83kpn8Wc+FOB9WzZ7IQ899RTlSsLA8+/9JL09PTYNscODg4O06KYl9JAv5RGhqSEoQ0ceXM4A6AvM2Ojkh4eUsVcuXgy1B5J1tVLXUubRKIzP1CbEbRYPC77du2Sr3zmM/LlT39KXnzmGdvd0SdsEC1mxlx9w03y4V/5F/L29/y8dKxYYc86ArYEQb1zWHYmrTKuz2YXyDzZig7ziyVB2lSAhVRwalgAwko7VzAWk0CypnJhhiBv+ZxN95mPfGK6oAhGRrSzLyBkMlkZT6dNiTo4ODhMD5VyashA2oqD/VLkcFlbF+SIm8PsEAyFZKinS3qPshFWccoWxGjXxsuvk2Rtw4xHvpgxQnwcdv2Pf/PXct/377Fz1Ng4xCdsNh0yGpV3vf/98qFf+TW58vrrpaGx0TPcHWFbkijn8irPvF1zmVWgxlzlF4eFhiVhyaoQi6mwii0UcQXBCNbU6V+zTDEGxgyF/5mAbVxs6tACQ8kpKgcHh5lADVtVGOzaIKXhQW8aUY4pRHqd3xwcZgDIVX/nUek6uM9I1FRtB/K1/tKrJFFTq3r19OvZmNbY39sr3/n61+XLn/4Hee7JJ+zQbMiajaCpbi7k89LY0iIf+uVflfd88CNywfr1EotVRvGcHlxyoMaZNVBksyUOy+YsYIOTZQsVS4K0hQpl5hqGF5LICkYiEmhomp2h4Gdwjo0LFEI2m7WDNk/ekWohwIknBweHmaMiMVTWlcdGpdjfY15qz2HlpInD6VEsFG0L/7Y1a7UZ5WRCyVUJ3TmJOOUnJiRZV2dk7FS2CfqXDUGOHDgg//CX/0/u+tpXZf/uXa+aDsmRAsTD7pC/+ju/J7e+/R3S0tbmkTlH1pYkqHemQdp0SA7LxnngsOCxJEhbMRoKsINk5evCgArbUF2j9/eMhW5ZStm0lAv5yve5AYqBwzX37Ny5IEmbg4ODwxmBaURsiz00IMWBXinlJ0w2OzicCmwq0ti+Qm589wfl/f/+T+TWj/+WtK7bbNMgi6qf+f2S179Z6ppbvfY0jY5nmiUzRXY8/5z83z/7E3n0J/dLX2+PxQMhA5C3RColN93yZvn4b/62XPu619uOjzOdcumwuEBLYnTXnE0qt8qMrjnivmiwJEhbUILxYCAQ94XcQoGd3dbYxFwL/TazTsf2razDmEvvGuU2kc3KsSNHvakeDg4ODksGqjdOjLr1SnFk2IwgZwYtUGAHTBGsPtGbBAjPdGGybj05ngpKpbLUxSPStmy51KzdLq2X3CDb3/ERueYjvyNbbvlZqVu2WjZedYNtRPLKU6/AlkhoGBoYkId+/M/y1//zf8hLzz17YnQNnewRwIK0dXTIO9/7Pvnov/h1Wb9psx0vsBCXMTicPaj3cjotpZ5Obyv/OXbgL0SUi8VFJaqXBGlTAsOW/wvvVEhVDra2LUTSpxLtU0BJlTbSVyuWOQDePojbXMfr4ODgUPXAIEf2ZTLeqBtrRHI5Jw+rHScRKjNqlfgw+lCeyL46qJHL5jNFDlzXOi4M9mvgsxKG+vW3QSmOjUiR6Y6qD195XuPL5zR+1b+8R9+Hr7Wg14ZGxiRbDEj9yrWyYvvVsv7GW+WSd31M4svWSaHsnbM2GUyFJJ07X3pRPv93n7QDs/fsfNmu+45n1q6x5f/mbdvl5z/yUXnX+39Bli1frkRO3+8I25IDbchfu1Ya6K1sNqLtqtJeliL8nGuPX1QdYmmMtKlcXLDKNRCUQDJlmZhRHrST2vzlOW6ndICFNlLp4ODgMKdABHI0AGtFMOKZ2VAx1B2qBOipiq5iqYBtcw7JYqQUUmZTXftsuquNnFYC9VlSwlZi/aLWb5kz+8aGXwnUuT7PBjUlJXQYxyee5292HOVg6/FR08G5bE5yBdXDJEdbSEnTwtTIaLJGWtZtkUIkKcOZvBSKpRP6lQ1MRkdG5JGfPCBf+fQ/yH0/+IEcPXxIotGo5QdwFltTa6u84ba32IYjb3rLW213yAm97rD0gLOAdmlTIbWN893sRQdDKBhcVOLZ1WyVA0EeTNWIhCMnFNHpUE6PicxgN6rZwDw5eCkr3x0cHByWJlQOqzwsQwQYeVFDf67XETvMEujGiqFaymSMPFEvxaEKwRpUkoZRO6J1ZaQqrSEj5eykwMgp9cj5VTg9cZKeHBjFyus9/kid/yzxqd4tQ+oGB+yd2b4+I4yxcGXqZQWMhEHg0KdjuYIMpXPCBC6mPR49fFjuufPbcscXPifPPPG45DVNkYjqfnvQm+3CjpDvfO/75V3v+4BcetVVkqypsWmTDksI2t7NJmN0WNs1x5Sw46210RnaiQ4LE460LQQwLSKe1Nqa4do2FqFmVKHM4TQJpmbU1dcbiVxooMScGHNwcJhzMCUOQ13JQVFJgMEZTecGFaJmJIh1PNQBo2CMmFUMWRt5qExftHNM2UgLw9Z/fqpwOm0x1TMEolXCZyMd+s786KgkijlpTUalNI3a5vpItiCZibw88/hjcsfn/1G+961vyt6dOy1f/u6QGOhF/b7lom3yng9/VN78tp+RlWvW6GsDtq7NYYlA65v1jkzPtbauAeeRtWuHJQFH2hYA6KSBWMwU1IyGugJBm+ZhW7yiTM4SeATjiYSs3bhRQpGFtzQQT+XJ6wYcHBwc5gRMj1RyYNMlkbsYUAtss+IFBcpWA0TMm+rI1ERG0iBrasQy4sCIGcFfJuATqznQh6fGK+9hM5K4qsu6eEgJ19T6h9QwOfLFl3fJnd/4hjzwwx9IT3eXPu4Z5wD9C3m78Y23yEf+xa/LDW94gzQ0NdlvTq8tIWibKBcLtt6SkVwbNXY7Qy45OM2yAKDiW4LRmATiicpo2+kRyGU9j98cdGgUA1sKb77oIokwTXMBYeXy5dJYX29eSgcHB4e5B6a3ylklC6VhbwOL0kTGNqNwmEt40wxL6VGPpA302VRE1poxsmVLAk4maecREK9CLi/FbFbJW9A28yL9rwr8T1EfC0p+fETGxsaMoPEsepcjdhLJpHzg478sH/qVX5WrbrhBamrr7CgA/z6HxQ8baR1n91rafH+lvTubZinCkbaFAg7bjsW97f99SX8qqEBn0XUJ4naWgp1t/kOFvNSHQwtOSWy/cKu0tbZKkVFHBwcHh/kCslHlDNMl2ZSCzS/YpMThLAHZUfLCro0YrB5Z65dyZkx/U8OVcje9VF26KRAMSHo8IyEl8Bd21EhTMixhTWKoEsKa5lQ0KOua43LdtnWyrLXZpktioDO6xtGyq9ZcIB//jd+U93zow9LY3Cz3/+D78rm/+WsNn5SdL70kHOLtiNsiRKU929TfLLtCqjwZ0DY/5h034v3usBThSNsCgQlmCBtTJmbSX7mfxdHM558JyZsCpjwmJrydiSoLuSOkYQFh44b10tzU6M6Xc3BwmH8gdyuyF2Jhu0yywYXDrGEGq+kfb6dOK08NQnlaOVe/+QKnDCpxb0+IXLyiUba018oFTUlZ3ZSQze0p2b6iXrYtq5PxoUEZHh09oasbm5rk6htulI/8y38p7/7AB83p+Ozjj8mX/uHv5fN/9zca/tbI297duyQyaWdJhwUO2jUGHs4ftd1st1IcFMOD3ppMN+16ycO1gAUEmyLJaNsMp0jikWGHLK+zIwxmAL3PyJoqRrZItu2NR4ZsoXckEpY1q1ZWblwYaG1pkXg8blNTHBwcHM4Zcmp0VTYLYEfDkj8q5DANIGKMLhS98kL/4Cw0HTTsrVEzp+XCKEOmL46nx+WJp56Ru+/+gXQf2iehsV5pjRSkPVqUZH5URrsOy9NPPyNf+NLX5OWXd0ldXa1sWr9e3vLmN8v73v8+ef3Nb5B0OiMZ1b+7drwoXZ2dElUbIJGMywM/+qHs3bnDkbbFAtq+krWSyo3i6Ig5ym0znWzaa/NOdjgoFtawyRni137nd67RjzeqEI2d6ahTNSAQCtnW0rYTFtNuZtKJmWYRiUrgdILd4lKhUVCyxuicnVEzaoaHxYGy1LLLZrPy2JNPec9UOS67eLu84fWvl/a2Vs2eE3gODg7nEipzVHbaDpNsI68yCDkUCC+8zZzmHVoudt4dZTU+5hmrGTVWWbtjw1ULh6z5iKnOfWHHDvncl78iD/30UdmhpGzHzl3S3dUlO/XzwYcekbvv+YE8/LD+9tLLUlNTI1ddcbm84cab5Lqrr5ZlrS2S07Jghg1nsx3Yv192vviCbfufy+WkffkyufnWt9gRABy27bBAQbs2R/mEtX2zvah32j4rH93o2hkBWVsulQqZ3Tv+cUOs5vgfP/DAovDcO9K2kIDiKhS8HYMqRsApYcIAhRfyiNu0xgIeHiWDqgzwaHKOjQkMphQSB41fy41dGOtqa+Ubd95Vea668fa33i5XX3mFpJJJS7+Dg4PDOYUvo9lREqPMRotUDqshzpqlJY+KbsERaeenjarByjmjzA6B8C5AsuYjpPr2uBK0/QcOSqlYkt6eXhkaHNLPPhnoH5DB/kEZGRqRZDwp1151lbzp9a+Xqy67TC64YI0kYzEpoucrZ8IFVY9HVIdzgHZCyd3ylavk9nf/rFxx7XUSiyW0DLWsHBYWKu3apgDbGX+QtXFv+q/vqMDx43BGMEd9uZzP79j5qc8n/nf3Aw/Y3j8LHkuiRTy1f/9vaXX9NxWidQt6QwoUnApwDgw1YjUTqEIMRGMSbGjyDumeDOJj7jS7nrH+Dc+mbZOMd+e1TYPpHuxu9bF/8Rty5NgxU7bVCkbXfu83f12uv/pqb3okBoCDg4PD+YIvV9X4DtbWSzCZWrqjbmZQYbBmpZTlYGqMVWaQVOT0FPpnoQGjkRGx4ZERGVSyNqJGOdeiqo+bm5skoXopqN/DkYgSr6jtzMzv6KpX6dZKuylpGMnmpGdkVOpa26R9xQp9LsZoQuVGhwUBrUeAvWXLUBhVy+OIr9imld8dzg7Yq6ViMTP07W9cfttf/f0uT+IsfDhX30ICwptdJDXMuGPrfXh3TTHitfOf07ggakxDKfb32Jkf5t0E08SNIolGo/JLH/mQ3lLdguWm66+TrZs2mVJzhM3BweG8w5eZSk5srdZQ/5I9Z6lsa6ZHVPf0SpnNRThbrUJOptM/Cw2+vmT34i2bN8nVV14pV11xhVyyfZusXLZMmhsbpVFDTSol4VDY9BRO5dc4QyvlEdLrTfGobF21UlYp6YvqZUfYFhao2xIzmsZGpdDbLSW1vYQ1a9TjImr7DvMHR9oWGAJMdVQB73XuGSp71r8x/UQVJVsn2xaykDWExkDfK1MtTyMwEDjhcFhuvO5aqa2trVytPjQ2NMiWjZukvr5es+SEoIODQxUBmaSyFEcZW3kXx8aklM+/1lhfbMBg1XyawUq+e7tULylZA4tUTpuRXiFjrwpcq1x/zcjaNOAONtQqZscl39Mp+b4e1ePDNr3OkbfqhbWByXYX9dZ1zJvVNAO7y8FhMhxpW4DwDm1F8XvfTwu933YlSqtxMDxgI2slFRwnduOa5SxZvIe3vemNEmXEr8oQCoVsfcAVl10qcTfK5uDgUK0Ihmz9VmmgV0pDAzZdCjkNuVlMMKMVsjY+ZsfGGFljer8zWM8QWmYcvcNMGdXjtB+WS9gGYk7fnX9U2rTZXDhjOK9xeNDOFyzjJGdzN+rPtX2HM4AjbQsNqgBtpG1WhEmFQ7FguxKVhga9ha5nITQYbfvwB94vq1dW1/b/jKotX9Yhr7/pemlrbbH1Ag4ODg5VCzYjKZekPDpksx7seBXWFkPeFjQCRiDYEQ+yBillC3PhcGDkspPNZw/KMKjlnE0bIYAQ2zEJzKgx8ubK+JxD7TN/NpN3viDtvt+c5ba5m2v7DmcJR9oWIFjTxm6QKiG8CzOFCXmt8rMUGpCjVCIut7zxZmmor69cPf+Ix2PyxtffJNdddZURS3c2m4ODw4IAo275nJ3pZlMmIW+sQ15Q5M3TKxCGch6yNuoRCdbujSpZIy9ux8y5hxF/1XXpcStrQhHyxuYWTgfOL3xbquKgKDJyPomoWbtnrwDO1nVkzWEOsCQkKEu6Fg0QwraujdMazp8QSCaTcvNNN8qFWzYbQTrfgEhefunF8nPveKe3o5ZTVg4ODgsJvlHHJh3DjLyp4TcyLMVstkLe9PdqNPwqaSqXOI4mZ4dhF5i2p8ar2M54/jR8h3kF9QBh1jIvQ5b7uj0Swcib04dzB2vvGrRMbTdv7Z/mZOnvlRJkDaLmb6wzB05yB4fJWCKStBzR7rNoek4gqFkxj+X5FcRrVq+W2998i6xcvrxy5fxhy6aN8u9/93dlWXtb5YqDg4PDAoRpKs8gLI0MSqm30zz3ZdYssQ4ZVIMh6JM11quxycLggBR6OqWshNOMVhtZQ1dVQVqXEihvDipnl8L+HikqeWPaJCO5RiQczgC0YQ0QNe2D5ZwStdERa+8lAscw0eY5j9Fud23eYX6w6EnbfS++WFMOlFvL5XJosYgr5kx7w4fnVzDw9jfd/Hp56223SmtLi3fxPGDr5k3yn/7dv5FlHR22I5eDg4PDogBGtpIfplkVjh/2RrDY2EAN8PO26QSGK6SAUYbMuKZJSWXX0UnHxuAinV43MSvCQuX7dPDvczhDUHYlrQvOwuvrUoLRpURj2Ei2I2+zAO2dPQEq6zPZ/bFw/Ii3XT/7A5gtduo27+AwV1gSI22wtQWbUVOQJSNqeFqL46okWbDOEHwVCIlYNCo3XneNXH7Jxbam7FwiFAzKtq1b5Zc+8mElbpulsKDWfzg4ODjMEMh6ghI2CFKh85gURwaNNNmW78g+DHEzxufQIK/EyfQ622ABHaRpKAz0S+HwASlpOiST1Rsr6ZtGJ/kEjHgKGk9eQyablc7ubtmzb5/s3LNHdmng88DBQzI0NGT3cK+/A7AjcGcIqxe1gFhn2Ncthe5OKdhRAUy7rYwMOXjw27u2OdaoYXMVlKgVKLfjh6XISLK2f4OVq2uT1Y6cTFT+WhxY9C3uoZcfqo0H2z8RCAV/KxiJJEvVbtgjNABEDe9OXoVquWjTT5irXo1TThKJhDz+xJPy6S98UR578ilTzPMNtvO/9OLt8t53v0tuuP5aFbLz/04HBweHqoEZmEpoIlEJ1NRJMFpxmgWD3g7DoZDa6rN3V5r8ZvSgULQRNc+I1b8zqoPSqoMgUbPUQTjUchM56R8YkJ6+Xskq0RwbG5OfPva47Ni5U9JK4IiNd7e3tcn1V18t2y7cqlkJSnNjk7S2tUoiHpdIOKyv9cifw1mAOqR9JGskmKrRNqN/s8GZrcHihuqxL+YV1o5o3xq0jTL1McBurjgLlNjasUjmBJlde3c4/0B2qL2fGbjzi9tv/8vP79faWxRCY9G3wsf+6n90lK6+4ROhVP0vh+PJ+Ilaq5YOiEJEcPCJgmTqAkH/Nk+YKjNTzKCKhQbE7RFVwBC3J556unJ1fsCh2ddfc7W88623y8XbLlLdE3JK3MHBYenihPxTHRFW4zvKDsOxV5M29AfhxJpoBc+ZIxMdVLnEvzwOwwlvumNlpMswQx3kj4rlVZcNDA3J4SNHbARtz/79snP3bhkeGbHfkd1ByIN984Ash+QxwpZUorZ+7VrZsmWzrF21SrZs2iT1dXUSgWBwr/eIw5mC+qeulPAH4gkJcpRQNCrBcNS77ofFAOsj2Fv6YU5xHBM5bxYTNhYbtvhrMcFiyfcSBaStWCql+/75G5ve/qd/d1wvLQpxsehb5cN/8p+3lLZv/8NQY/N7I/FUpIwSi8UlqAHYph4Uw7nooCeEhn7yH54diFmOrXlVaBRVkKAkVZBY87IkLZwqYtfGl3ftls9+8cvyo3vvrVydOwS1rlpbWuXtb7lN3nb7bbaGjdJxhM3BwcFhEqaSiaZKVP/ZaEpFr3BfZTTtNThDnQhhK6puGxsfkxd2vCwP/fQROXLsmBzv7LQ4MaZmM9UR8kZoaW62Dae2b90ql11yiX13UybnELQBtqaHtEHeAvp3ImHHC3kjcJPWGFZ7uVt71sB/+rcFbCs7RkNtLb4zNZQ1aZOniLr2tGjgk7ZxJW23ONK2cPDj//e/L4ldsOYToUTq3cFwJGwGPp5ItqmngzLdQglcIJ60SjZYqZxUNKfszJ5weBVMaHgwgcGOQxC0CSVo5smpkDdG1XyhMdV7Fxi0iOXQkaPyla/fId+5+x7Jkb+zBIqCunnD626St9zyJlXYF5u3lfUODg4ODg7VA/TaTx5+WB589FEja93dPXYszNkSLOKFDHI26Mb16+U21QXbtm6RmD8t1GHuYPaL1hfkjZFQ6g4Hd0htJ3N6xzwbyjdzrGon1e9Z1vUpYe98xb7y0upd8db/q82RVVvrhG2FraUfJf2b3/ylFPOZRofzDkfaFiju+8LfXxtr7vhEIBp7azAUChpROhmQNSNsleIIM7876pG7EMqG3wOekHpVvev9jJYhKPyRMobaIRNFhAMezMqt/E5YCmuvVBiydoHRtq9989vS2dVd+WF2QFGg7NetWS2/9vFflG0XXii1tTXWGaesRwcHBweH84aBwUH5zvfukZ/89Kc2BRIZfrZk7WT4sr+1tUVuvuEGufmmm2RZe7uNxjnMJyh3rUtsJerUn2LL3xA7CB3TVtV+8r6zrlLtJ7OtzlJf6+PYWDZKpmTM1vsTsLVsCi+O8Eo7MzsLe8vZCEsZjrQtUDz0pX+4ThraPhGMxm8PhYNTk7ZpgaSo/DkTWGku+iKdEVDUjLI9/9JL8ref+rS8+PLOGREtnqOzQdZWrlghv/lrvyJXXHKxxGJRJ4MdHBwcqhDI7R27dsk37rxLXtq509ayIcfnE5A01sRdd/VV8p53vlMuWL3aRuIczjNOKGq1hebSHLJoK3E7W8vhNFispG1+peqCB0JnFsEJkROAoLHT11WXXSb/58//TC6+6EItounLJ5lI2Bq1i7ZskX/1m78h3//2N+Qrn/mUXK8KORp1hM3BwcGhGgFRYhOqv/vMZ81Jx7T1+SZsgHdA3NiB8stfv0MOHjp8Sh3jcI5wwiaqfJ8rEJ8ft7O1HJYoHGlzmFegVNOZtIZM5crUuP6aq+Szn/xL+ce//Wv5uXe+3bZ35lk3DdLBwcGhOsGI2pPPPitfv+suO3MNeX0uiRPv4p2k4Qtf+5r09fefE8Lo4ODgcD7gpJvDvAHlmc1m5aGfPqrKdOCUBOynjz0hX7rjGxI7xwd0Ozg4ODjMHjjVDh4+LF9RuX302DH7fj5Gungn7965Z7fceffdboMqBweHRQtH2hzmDSjTXC4nz77wvAwND1euTg1G4h786SPy4wd+YtMqHRwcHByqF4NDQ/K1b337xAjb+QQOwvHxtE2V/N4PfyThUKjyi4ODg8PiwaInbaVyOSjloubT7Sx1LoHDtZDPy/HOLunq7Z2RUj9y5Kh8+7vfk0IgaLXlz1w/975bBwcHB4epwOYfY+Pj8unPf8HWsDHKVQ2AuI2MjsqP7rtX9h04ULnq4ODgsHiw6ElbINlQFwrF6kLBkBtVnCd4xApSVrZ/E4GQDEbqZF8xJg/u3C8HDh21+06HIlNc9u2Xr//4QelNtcqxeJOFrmi9jAWj4u0LVrZ3ee9zcHBwcDhXgBiNjo3JfT95UJ5+/vnzPsJ2MkhPb1+/3HX39ypXHBwclixUHoyOd43zl3dh4WPRE5mgREMlKYfLAWfkzxV8kkbIlwMyEErK0WiTHIm1yNF4q3Qr0RqPpiRdLMvR48dldOTUUyMnY7C/X5547DEpRROSD0YsZEMxGVDidlzjPmKhRXr0HZlI0p4JaMd0JM7BwcFhfsFRLIxm/fD++6p27RjOv2NdXVUxbXMxgmUPBAg87SESiUgsGpVYLPZK0O/RaMSWOjAyy73+cwQHh3OF1mjzojoHZNH3nge/8e23B2uinwjFIteomHFC/AzglxifZRW42UBExkNxyYWi9t3CSU0pqIK6r7tT7viHv5V77/xG5erpEQqFZdPFl8qv/Lv/KCsuWFu5+lp4bytrjQYkEgxIqpiVRHbUCByTK0mrUw0ODg4OcwPWiXX19Mi3/+mf5Mf3P2DkqFoBWbj5xhvlFz/0wcqRMU7vnw18sgVRZ3OxTCYr/YOD8vwLL8qeffvkCM7Z0TErZ0JNbY20tTTLyuXLZd2aC2TNBaukpanZCFy8Qux88ubq5txjKvLs191iAY6CYrGYLn7/qx03/s/PjFYuL3gserv2BGmLKmkLONI2czDRMSBFLbOC0qB8ICxjkbgU9FNYc2YtZ+rmgzBgncOhPbvkjk99Up588P7KLzNDU3u7vPNDvyS3v/cDM6wvFUAQuHJJoqGgpCZGJFoqSrhUUBLn1jI6ODg4nA18I48DtD/7pS/Jnr37zACvRqAyQqoHLr/kYvnVj31MGhsaKr84zBbUuT8ltlsJ+8u7dsu9Dzwozz7/vNV/Lp83IsdZfZ7Rz1Oqi/UZAvdA9hmRw1zgKJ+brr9BbrjmKiV1LdLR0S41NSl7ztlm5wbUCccw9Q8MSjqdtms4Nlq1PlLJZNWsUT1bLFbStui3WPr4e9+/ORANvS4YCq082bPgcDJMcko5HLFRtHQwqkQtKSORlGTDStiCYSlDfK0cpy9LRtkyKuSfe/Rhuf/uuyQ3MVH5ZWZAaLQtXyEXX3ODKo3KxRmAdBU1C1lNdy6aUGLpTcsIlos2AjeryBwcHBwcDBh6g0OD8tiTT8ozzz1v57NVqz71k4Urb6XqkfbWVku/w+xgRm+haJu63P3978vnv/xVuedHP5ZDhw9LVnX6hAYIG/r6ZMLFd65D5mgr3EtgAxvie+iRR+XJp5+R/qEhCel76uvrbUqlI27zC0agd+/bJw88+LD80/d/YDutPvjII/Lciy9o3aS1LkLS3tZ2oh580r4QbWfSrPnIl/e++L8+89NncpXLCx6OtDkotIOWylKMxKVY0yCFulYZCcZlrBySQmgyUZsZgtrx0+Nj8uKTj8uzjzxUuTpzICSaWttk88WXSjyZnLXAMPKmCjsbCCv5jEgoUSOhQFkCBSWPFpVrBw4ODg4zBaSns6tLDbxHZe/+/QuCBEEsVnR0yIb16yQaiThCMEtAyL77vXvki1+7Q37y8CNyrLPTCFjpLMsRIgeBG1DCtnPXbtm1Z490dnbJMq2r5qamRTPSc76AvRSJeGsN6ae0ewKjaY88/oR89ZvflEefeEJ6+/slk8lYXYyMjskBJeOcu7h+7VppUBLNs8Mjw9Ld02sjrRC+eDzuk6HK26oXjrQtUDjSdhqUS96mH/VtUqxrllJtsxRjCcmqcM6z0PwMygzSlc2kZc9Lz8vLzzxVuToLqEAgjtXrN0r7ilUS0L/PFAWVLeH6JgnV1BuZC2qegqUzy5eDg4PDUgOyGOPupZ075fGnn5bh4WG7Vu3A+F+/bp1cuGWzGbCOtM0cGO1/+Td/K1//1p2y/+AhI8DzgYISuIHBQdm7/4Ds2LlLVq1aIZvWrzci4TA7YNEwWsmUVZwrP/jxP8uBQ4ekUeuyublZHnvqSfnGnXfJnv377R57Ru0g3y6GkLPJUP/AgGzdtFnuuPNOefCnP5UnnnlGnn3hRXlOA5v71NXWSouSa8h3NcORtgUKR9qmAd4XVbz5xmWSb2iXUk2DlJW8BcIRI2u5bMY65ZmUmU/a9r70whmRNk+5lmX9hdvkgo2bz8pA4Nl4KiWheFKK0aSUNH+BQk5CGhxxc3BwcDg1mL7GqAhTI5994QW7tlB06Yply2SzkgBGCBxmhmQyKZ/4r38id//gh3aA+nyTXaLH5mCTm507d0sykZQtmzZW9UY31QbsHEZGn9H++bkvf0UefuwxG8Xcf/CgOVuGhobt4Pm9Bw5ILpeb0qaiT+Po6Ovvl/1K7J569lk5cuy49PT2aei1kdb9SgLT4+PS0d5mU1qr2RGyWEnb4t/yPxj0mpWzzw22MYeWSD5ZLxMrt0hBCVs5UaOaOUxhWTkVC3kpFc9eYJ6NYp/IZJX4ZZi4ecZAoATDYU0H+dK0RKJSqm2SfNMKKcRSnrZwcHBwcJgWyHEMwtGxcdu4YKEQNtDb12cjOWfqgFxKoHzC4ZD860/8odzzwx/ZbpDnGowCffIfPi3fvOs7tsukq7OZARL28u7d8rVvfsvIFiSL0dGh4WHZvXef7fj64o4d0xK2yWCUE6I3rn2d0Tf6vh+GlMQz2v7IE094m8s4nHMsetJWLheCavkHymXX+SEx+XiNZJdvkELbainFlbhA1iYz2oqCLpYqR1nrMyeH00HvkoJ29olstnJl9kDJFvI4R/R9CO4zCAj8SDjyaiHFGr14UkqxBM2ictHBwcHBYSow4sEGEnjYFxqYztU3MFD1U7nON9CVGPRf++a35eFHHjuv0xMPHz0qX1HycfcPfmQbYzicGqw1O3TkiDzw8MOy98DBE2sCqVMCNhvTHie0fmdiv/EMfd5//uSA4+ZYZ5c5Q/jucG6x6EmbREO1gaDUhLRxLeVxlVIkaqNq+VYlaymmQsZhZJVfJ0GvsQA1Eo1KNB6fMsSTqWlCUhKpGknW1NrfnLl25ihLRIlVbX2T1DY0Sp0fGglNpwz1Tc0W6ppaJF5TY7tZnhBW+lkORaSYbLRdMh0cHBwcpgYOr0w2a956NilYaN51yIdvrDoDc2pQLpDa3fv2yz0//Ger7/ONAwcP2e6GO3buXBCb3pwPUG+UDWfeQcqOd3ZOO5LGtdm0/+nu5Tob0YyNjUl//8BpR+2qAX39fZW/FgeWAGkLRwKhUMQ2s/AN9yUEqGohGJLxaK2MJxqkEI5VfgGv7Zgot1gCstQ4bUjV1k0T6iVZW2ukLanfWUt25vB2QIpqWmJxDYmkF+KEyrVpQjSm5FJDTAlmRMnqawSQlkdZ7yspeXNwcHBwmBqIznwubztHdvf1LQgjbTLMWbeUvbUzxNDIiPz4/vttO/hq2L0RErlz9265/8GHbIrfbAjHUoDvPOns6pbnXnxJ9mq9MZ3xXBQTdQFZJA0zGbk73xgsDnu7riwSLHrSho+GQV3v29IDXaqgJZAplWU0k5Hx0RHJjI1KdnxcBSNn7bzWA8OW/aFIRMJsGTtFYORq6hC2Z/kbskQ4W5CyuRLYxIOQyeey3la32vxLTqM7ODg4TAM86yUbrcprcMbz4gIknLp9acfL8sijj9tITbWA6Xc/+ekjdpB7mbX4DgamQ+4/cFD+WUn21771LfnMF74gP7z3Pjsse75HJbGfeAe7R65etUri8ZiN9FWrM0flVfngBTcvmk1IwOIfaTMs3Q7Puq2iVnOBc9jyedsVMq2kLT02YgRufHTYdnosT5rD7D1YWb82VZgWk36bHNcZgGchf3MF8jKheSe/48Ma0uMyJmErHwcHBweHqcGoB+FUkt9h4WJ0dFReVNJ28MiRypXqwZFjx+T7//xjGR4ZrVxx4EDyO+++W75x1122IciuvXvleFeXZLPZs7K5ZgLiRxYwVfrb3/2ufOUb35Qf3XuvrXmt1mmsf/RHf7SoRNcSIW1LF6VyQHKBkBQ10J0hL0x/KBYKkst4BA7yNjo8JGMjw+ZpM7J2tqi850wRiUYkEvMOcjxbkI7M+JiMKVljhDGfm1DBU5Z80CsTBwcHB4cpoHI8n/d2jluIQJPNiT5bhPBG2SbM6GeL+GosJ9YkPvXsczI+nq5cWdqgzr77ve/ZDpFdPb1WPubgPkcjXT5p44D9bylpu/Of7pav33mXfPoLX5SDhw5bG5pv4rjU4UjbIoaRNO1A+WBYSRtV/WqhTAdjhI0RuIlM2qZNjg4O2s6PZ9vxGCVL1dRIIDj7eHh3IlWrz9eevQDQ58knU3sK+YkTioloy1om2eDZT+F0cHBwWIww/VHIS6HIJPuFB4xZM2jPVo8sQlAikHHWK+7dt9+7WIVgmiRr2xaq42Cuwagoyzs4P/FckbXJwIZiSi2bnxBoPxzC/bef/awdM3A+0rSU4Ep3sQPSEgjp5+mr2kbGysUKmfOmR54yTHNPqVi0zUzWbrlINm67pBL7zMGuk6vWb5B1Wy7UZHNiw9QwQneaoP+X4BTr9kBJr42EE5VvDg4ODg6vAvJc9UJJZb3J1AWG2lRKksmE6gDPeefwCtgFkB0AWTNWzWDa390/+MFZzdxZLKAHWjmc576IPeU7RAik6fkXX5SvfvObMjw8bITSYX7gSnYRAxVlYo4OPoM+7hObzPiojAwNyOjQ4KnDsBfGR4Y0sFZsSNKsGdPA6F1ze4esuGCdxTkbBMMhWbZ6jSxfs9bOastPTEiBkTI/aNx43QqFvB0EfqrAfcVioaKwTy6EgORCUbdWw8HBwWEaYJAt1I0gmhobpb6uznn/TwK6Hp3I+V6PP/V05Wp1gnSyZsuNtHk2XU0qZU6IagLtid2673vwQRkdG3P9bR7hSnZRoywTgbAUGGWbITNhvvJEJiPZ9PjMwvi4kjzCmGT0e1o7bHp01H4rl4oSjU0+YmBmSCRT0tzWbtMZx0dGPEL4mjAkY6zDO22AVA4b+ZtqtA1CO8FIpIODg4PDa4Dc9OYsLDxA2uqUtLFJghtpey2GhobleGdX5Vv1AsfBrj17l/xoG2345htvlJqaVNW1ZyRELpf30lVlpHIxwZG2RYxyOSDZYERJGxtuzLyDm5KeRTgZdFqmSIbCYSNfnNs2UzAdsqVjmWy99ArbKCU3kbUwMTlkM0YsZxz0ftIzFdg9ciSctE8HBwcHh0lQ+X5i7cwC5Dy1tbWSSqWm1FNLGZQHm1gMDY9UrlQ3CoWifOd790hB9fhSr8vrrrlaUsmkTW+tJmD3bd28SeLxuO2V4DA/WPSkrVQuLd0erjkvBUO2dutcgw6cUMGycful0rFyVeXq6cEo28ZtF8u6LReZweATw7MNp0I2pEKm8reDg4ODQwUqxxmlCoYwFRaWlEQHQTjDGk6nA5YaOBj5yLHj8uwLL1SuVDeYAfTYk0+a83Up1yU5f+6FFyWdmf/t/WcLSOTWzZtt+qaXUof5wOIfaSstXdKGr4Pdv/h3roHC5HDtFWsusPVpHOI9EzS1tsrrbn+7KpVzN2WRMmKKpCNuDg4ODq9GNBqVSDhiMn0hIRqJ2OG/qnwqVxx8GGk7elSeeua5ypXqx+joGD6EJQv63ws7dsjXvv1t27Wx2ta1kZ4dO3fa8RFj42NVe27bQsfiH2lTk7zy55ICmS7q/8/3tD9Gzi668lqprW+oXJke8WRStl11nWy59HLzrJ1LjAcZbXPK3cHBwcEHEjEcCpuRv5DID6MQjQ0N0tHebqNtC41wzjcwsMfTaUlnFs75Z0yNVOrifVlioD0zknXvTx6Uw0q2sY+qbaSN9Dz/0g750tfvkAceftgObXcbksw9Fn2JBoOBJSqty3YG2VTns50rsGiYjUguvfYGW6d2OiHDTpNvfd8Hp11/Ni/QNLGOLh9LSGmGo4EODg4OSwIqspkamUwkJMFalQVCflA1LS3NsnrlSs/j70jbq6EFVCycW8fo2WLJE2/NPyNs1VwOOEh6+vrkoUcetR0/HWmbe7gSXaSAqk5ElYiEo9ZxCJATiJORJwJAAMyjEGBaZENzs1zzxlskEolUrr4WnOu27cqrZeO27apM5mdrX8t7pSxC4YjEkylJpGokWVsn8foGKSdqbaqkFoj3gIODg8MSBuezxWJRuWD1alm5fPk5nwFxJvCM2oBt9d+qusd2jvR+cpiMigngsDCA/dLY2GCf1dye6W/ZiawMj4xILjfNrt0OZwxH2hYpOFcnUlMnybp6SSkpSdTUGkGJp1JKkDTE4hKORiWkRIpdHoPa0eajc5EOOvFt73m/rFi3btp3rN20RW649a2SHh2rXJlDqBInjxBDI2laLinKpb5eaqx86rVc6qTQ0KIklyMKnJBxcHBwgADFVVesX7dWVq9apaSt+neFQ8fEVLd1tLWd0ZEzSwNlZ0wvINAPqa9rrrxC1q29QCJqz1TtiJumi90+c/n8kj+iYT7gSNsiBTtGJpScQdggKYwmJdn+WD9T+sl3yIqRFw2xZMpGoeYLiURS3vyz7zXiNBU6Vq2W9VsvUqNg7kfZyvovEo15+a2UQ1zTEaxMh4RYIv7KsaQUGW0LLp3pNDbqqKQ6XAn8baOyTqE7ODgokARsMd7a0lyV50OdDGRXc2OjXHHppbZ2q9rTez5AkWD4LyQsdZ1E/i+/5FL5+Xe9Uy67eLvEY7Gq2/bfR3trqyxra5eYptH1v7mFI22LFKVI3IhbuaSURUkJUtr2kVSiwqgao2ycYB9XMsU0QXZ6nFehqHHf/NZ3yfarrjFiMBl1jU2ycu0Gsw7mrX+TNU0DeUSITClIwhEppuqlyGjbfJbFeQSEjGmq7AhHPWQyGenp7bX554Su7m6bN4+HjPsQutzLRgQ86+DgsLRQVFnAeWcb162TFcuWSWGepq/PBZDryDU2INm4YYOTWdMA+d5Q2ahloQCnoqfIly5wQlx12eVy8UUXVdV5aPS7fD5vATlx9ZVXSGtrS+VXh7nEot+T85c+9P7LAsHwTcFQuGnJMH7NZ6GmSUpKQFSDVS6eGvlsVvITE1OTmTlCWEnAygvWy87nnpHhgf7KVZG1W7bK6976dmlbtmLehFAwCFGNaHGcyruohE7LK1jISTCflQBpWQTkDaIK6eJzeHhYDhw6JPsPHpT9Bw7als8PPPSwPP70U/L0s8/Jc8+/KIePHJX+gQHp7x8wItfT2ydZbR9sSJBKJLyd5BwcHJYMcNwgCXHwHD52zPTEvDr5zhCoLw7T/pm33Cbr1qypXHWYCoy0DQ4OyY5duypXqhuM9n7gve+xoxyWjC13EuhzbPt/1/fukZ6e3hPXzjcY9du0caOte33PO98pl11yiW1edD7riXLR9+dXrl33Z3/8x39cubrwsejdFg9//86PB8OxPwhHYhsWwiLqOUG5JNmO9VKqaaTlVi6eGuOjI5IZ80ZY5lMIBIIBufurX5I7//FTJ4jbFTe+Xj74m/9KVq3fMC87RyI4Imp0MD2S6ZmnFCSBoASGeyUy2CWhXKYqBOLZAE8z+e3u6ZGDh48oMXtW7vvJg3JIiRnTQ/2poSeDfJN1nmVB/5ZNm+TSi7fLRVu2mFHU0d4mTY2NJ+I/ZZk6ODgsaCAP0A0cxvy5r3xVDh858poZE+cbyCAcSxdt2Sr/9RP/oapHBM83GLFhBPW799wjf/q//k/lavUCPXPJ9u3yF//9T40gLFV9Qzn8wX/5L7Jrz17zUFSDfUIKmpua5E//83+S+vp620ESnO86oqxUZo1f84ZbarWcFk2DcXMHFiO0ebI+S1tt5cLpQd9n2iQjUYxKvSow+qSftvvkbAIE6CShEtAm94a3vkMuueZ6icbidg3lH44wesO9cy+ESAMKqliCEJ46/oAWXjackGwotqCPAPCNLEbJnnj6afmf//cv5bf/zb+Tf/zSV4ywgdI0hA0gcNk5Drk7NDwijz7xpPztpz8rv6Vx/Nrv/J586rOfkwcfecRG7MbHx+1+3nlyfTs4OCx80L8ZbVuzapWSos1VuVYFedfa3CLveec77G+H6UHNIatxvLFhS7WD2R3v/7l3L/lZHuzGmJvIGek+nS1zrkBP6+3vl8eefMqc7rSrapMNiwmLfnrkL/7CBy4PBEM3KRlZMtMjyWWhvtXWaM0UdLRwJGpE6jUhHpeIKmmmN3IPo1YzDezaGArxnBcghbUN9bJ284UyONAnh3bvtE1ILrv+JmnuWF4hcK/cPydBy4F02Nos/T4daB+ErArGwkRGwsWchE0kLSwi4h2cmpE9+/bLHd/6tnzyU5+WfQcOVn49e2AQ7dy9R350732yZ/9+mVAlwrbg7DJHWQeDjrg5OCw20O/r6upk7Zo10tnTLcc7u0xeVoOjhrTV1tTI9ddcLT/79rfLhMpwh1MDPcG65fFMWl7c8XLlanUCJ8En/vW/qqxrW7pIZzJy/4MP2Xb6Rry9y+cVpAEZ8OQzz8ibbr5ZalLVsVlRhTwuuumRi39N2y/8whWBUPhGJQNLhrQVIwkp1jZKOcg6psrF0yCoZCoSVYIzVVDBDgFj++QpSd0pQiyesI1ObMMT2/QkaSSwqa3dNiDp6+yU3ERWtlx6uWy++DL77cS9cxX0nXySj5PbAN9R+IRCPq9pmZC8pidbCkioVJR4Kb+gKBuCanRsTB766aPy6S980darzec0oe7uHnnsiSflyNHj5gVMpZJSV1tr5Hup9DcHh6UC+jTOr1UrVihp65SBoSE7u+18EjdkN0b9dVddJR/5wAec3JkhmA1DXebzBXnp5Z0ypnqjWtHe2iLvfvvPLPmRNmyYx5960mbQ0M6rwWHig364/cKt0tbaavr/fMORtgWKj3/wA5cHQqElRdpGoymZCEa87WAreeb/tn7JLr1y/dx0env7icD7mW/c0r7M1pgd2PWydviiXH7j620jEq+e5iN4IH4CQgbCOJFOSy47Idn0uOQy45XDvdlrsyyRUkEicvppldWCsfFx+ca375Qv3/FN2XfgQOXq/IMNS55+7nnbvIT57e1tbVWlUBwcHOYGyG4cM6uWL5eh4WEZGByUvMrM89HfkeMQD3bTu/3WW2XFso6K/nA4HSgnSFAiHrddhNngohoBIX/zG2+Wa6++6sR6qaUK+h5nEB46ckRG2eUZW6byWzXo21AwZOvek8nkee+HjrQtUCxF0jYcUCFcLEmhkJdCLicTEJMsIaPkJGvX8vmceUjtOACFzZE+h52eumD0btnqC2w6XV7TtGLNOjtDbb7qCZIGIaMMMkrQPLKmZaLlU9Sy0hdbGdDZKYlCMKwdpCSJYu6cls2ZgDRnNF/f+s4/yT9+8csyODRU+eXcgfbEGjc2PWlqbJDl7R22MYCDg8PiAsZjU1OTjbixxoY1LRMTE/bbuTIe0ROQju0XXihvu+022bZ1a+UXh5mCuorHY1KbSsmxzi7p7O6u/FI9aKivk1/92MdkWXv7OWtb1Yw1q1dLe1ur9Pb12hb7OC2woegP59PG5d2skbzyskttp8/zmRZAW9E0ONK20LDUSBs5HGN6ZMCbnsYIVqlYkJKSFT4hLYVCzqYCFnITNh0Q4sZaNaZLnEuQPg69Xrt5i50Zd/zwQVmzcfO87CAJociMj8n4yJDluaCklTIhDXTuKZUB17RAw1U+2kbaEd7PPP+CfPJT/2DnrJ1PsNbl2PFOaW5qlFUrV5iB5+DgsPjAzrLr1q6zM6O6enpszY0vU+cTvAPCdun27fKOt94ul2y7yBPXet1hdqAcGTlFTu/as0fS6Uzll/OPE6T89tuMCDh4bXxZR4eWy0Vy5eWXaf+7QK8GZGhoyI7mme++Nx2wsd737nfJ+rVr3fTIeYSzphYZGDdTlekRjhPwv0/6VND5IUjl4vnbaQtSyeYkmy6+TK646WYbcZsPlPU9jKYVlbhCUq0ETiPcAlo+E6GojIUT+nflYpXBBJP+Y0fIT/7dP9j0xGoAU21YU/fyrl2WRgcHh8WJxoZ6effb3ya/+MEPykVbt0oiofISuTRPBIp4eccN11wj7//Zdxtx8687zB7MQIF0v+n1r5PX3XC9Tb+rFjDV/h1ve6s0NTRUrjgA2jqHVzMVcd0FF5g9MzY2fl51bYPKgUu2bfMO/XZ9cd7gSNsiQ5Gt6mc5slGmo5/Hzk4HR9ic+uDrswVTHsnjbPMZkEIgJFkN56+Epgfe0ePHO+VzX/6K7N63t3K1OnDg4CH5xp13ycjIyHlVJg4ODvOLcqks1111pfy3P/yEkbcNa9fabo7sTkjfn4v+TxwcCM3o3i9/+MPy67/8S7Jh/XrbaMkZiWcHyo91SL//W78pl15ysR1gfb4BMYcEbNm4YcnvGjkVqDNaPbNsMtmM5Av5c6pneRfrDWtra20N+//9sz9T4tZgTgCH+YObHrnIMBKtkWxwdp4y1h2xeySbgDDyNlfB4pvDYEKKz1kGfdhGH22NXz43K8HGnXZemz6TLLFmo3rIB4QNYf3s8y/ID398r20KUE0oaBtgquaFmzfJyhXLtf4qPzg4OCw6sCkCcnrjunVy65veJJvWr7MpUzjjWHcDueK8zNkCOcc0uRXLlsll27fJv/7t35ZtF15o+oD3nSvgtotMMpkiEpSYfkesYT6jGeZDO5wc53xrIKab7j94wDaXYmfJ8wFv6us2+dD73ytbVH/MtN1MrgM+qS0+qaPJv4GTvy9EMA2xf2BAXt61W451dnrn41Z+m0/Q93DKMNr9c+98p3z0A+830l9NwM7TdC666ZELvc2eFg/d/Z1fDkaj/z4Sja5HgSxmIJh6o/WSDcft71lBG/hcemmIi52E5tJOt3nSZ5FGCFsxn59VHBwsjrc4UZiQ2vE+CRbPjxKbCii2I0ePyT9+6cty193fq1ytPnCu01c++w+Vbw4ODksBbG6F/GRH211798qjjz9hB/1zxtSpgO4g8DzrmDjQe7kStlvf+AZZucJbI3suHLBoiZASM1x+Uf2sD8SNpGXKBclKQVKBmF6LyVA5Kz3lcalRGgepm9Df+L14ltoP8zuu8fEvK3mNsaTvVwJMGvQ7M0dIV16vq2az+yGWBX0vaT4bJBMJ+d9/+dfyHdUrg+fYGYiev/ySi+VjH/oFufbKK21n0pmAukkFouY8oLwoD/uuZTFazkk8EJagFsuE1UzZ6oo65ntWw9xZP+cOlBVrSb/3gx/KvT/5ifU1+sd8AxLdWJOSd77+RnnbW26VcE2DlM0+m4N3ax1RF2X9H8tS+AT2t/1hX08LyqFYLI1f+8ZbalWe2KOLAW6krYpAWzybJk/uxkNx2/XwjED5zFHwvKDFOQ1somLr0s4w2KjbLAgbeeCwaHa0jKdSKqkKEsqOzyqO+QICiUXHz730ovzo3vvN21atwABjS26mUDg4OCwNqCZQuV2yUTZ2lUNs7ti50wzLqYC8xQjtUDnBOjUM92uvukpue9MtctP119nUq3MFCFGN0oCGQEKN/ZDUB+MaEhJRwz8eUJ2gJj/Xg2qkJvV7sVyStmCN1CmJg1hBsIgjqX9DDXL2fXZI6LPtmoo6JYuQR+JpCaSkQdMR1r9rlLI1QCRJh35P6fd6TS8jgJBGyv9MAVFic5dYLCp9ff0yMjZmdTnfiETCdkD6L37og3LlpZfabI3TgXxSQi2BpLQEU5LQOopqCUGq64IxqdEyokwag0n9O2aklzqjPiHilN2IUjfqa+GhLMlYTPLpMTly5Ij0Dw5NS9qSyluoQW9M+PQI6p1eTFPdH7DjkNaMHpNL0sektv+IBHJKfeualVXM0v7UCgxU9nkLlspSM6IEPKPR5DXNY/qpnL2gUdYOafvQa/kIN3qPnhLYoPnc4KoNG/+32z1yAaFaSRvdACEc1tYX1//X6f8bVeDWBKIqdKLajulanhiZaaoLKqzS4bgUg4u+Ws8JIBuQRbzFsUSSoToJKmljg5LzDQQz2/rf+8CDGn5SuVqdYM49I4Jvv/0tlSsODg5LBcgqpkkjq9ig6FR6GGJwhRrrv/SRD5ujZ+P69VJTkzJZfC6BTm5WI7826OnjsBIjYDpZ0xJSsgZh8wFR4BoKGwrFCFhKiUGdkj1oW8bGwjy9fzpQOjzfoPSvRkkH5RfV90MW40Gla/p+RpWijBzpOyGSSbMbIpLQ3yN6b7rsjcydDSDQGzdskJUrlkk6k5bevr55nS65asVKec+73ikffO97ZPOmjTMmidhKtVoiTVpfFDDlA0mLaNn47YayMmtK/6N8vLJjNDdo426MlnrW1vwBYhIqaO3qfxARQimk79T+EDB/spe+GYN4hnqk9oWfyKqdD0uov1P2jxdELZTX5CWibeFDjXkZ1ff0F6Fjp34VZbohWrIwXApItvzqGKmZ2lBZXhdNy7XjhyRxZKfEOvdLVEMpmpBSbaNI+PTrInlPS3dZGgbKSsjKkhgXaezXuEeVsOnffCaUwEHimvR6Ii1q35YlFz99WZmcKRa7V23Y9Jdu98iFhJC2uCoCBd6oKmFloE5WBRtkRbBeOoK1FQWBZ0jJmwaurQjWyYpAvdTr/XiDTgU6YUGFbMkRtjkFHd/WxqmgL8VrpJio46r34wyA8kChgDr9pN7bJWVkHYEFcW+WhHRIjRkKXJsJSFc6k5Xh87y9/0zAtOQ9+/edUKCzBX7lWjNjeL5s05AIfOcKZbj4BZmDw8IEsooz3IZHR0451Q35kNX7ICmMtjH9+1QEb77AG32Hqm/+vvLX1JhM4BBzMSUFkCzIno3qqHSfqWwnBUoJNQ6MXu+dxA9x8xGoEBIC5APCSLC06yfycS4Qj8Xk6iuukH/9O7+tZOrnpaGutvLL3CEQjkvtmhsktvYtMhzbKsdGojI4mtV2MH15TwZ55lY7a7YCv2xOhleLr1y3Z/W7UmPvwhyC+m7oLUlzV0lC2bLUKzFZdbAsKzWsOKSfGiITZVl+uCxr9palSclLmONiZ5Dtcjgqdfd/VVq+/j+l7idfl7YjL8i7o0PyH5fl5Q2pgij/MbC39HWJgvxpR1Y+2lSQqxJFqVHSczo6zD1v1HjeUVdQ4la01uS3Xj7DmsaWUElWKamLKvGkqCODXZLc8bA0/9PfSv19X5awfi+fbtRNI/PJWWOvaBl5o2lhJbixHOa7tsEJkYZhvaZ/R/VaXAlcoOinZnpQjCo/ZlCaCwuLLkMn48E7vvrzwdrUvw1FY1ci6M6HEpiMlDb/1kDSBPJUQuVkmMIrF+R4edTmyk8WOJPBuBybkAyHkyc6l8MUoMxn0AYod86uS6ZqJJZMegt88zkVRJ0SHuqZtu4Q1NQxI6d4+lDc1FnJjhnwFCxgnn1fady8o7WBmP4iMlbOSU95TOv51FNpeDc5eOGlHXaQ9sOPPur9UMVIxOPyv/70v8pll1zyKuV6KnAXU5TagykJquxlXQLTfpiCxPqETJnVHCXzhE/o32ntJxC8eDAio6UJ6ZFxK2cHB4fzAwhYOp2Wx556Su64807p6p5edgJG5dnC/APv+Tnb5CDHGuRzDCRGrcrw9mCtEaWzkSDktKCyf6iclm4NEITTAR3CJMeOYI1Ey2E5Mjgqdz61X44MjUhOOW8sHJTljSm5em27XLqqVeqTMSmVeEpTqv8xcjRcyuj7pp6GOhUsVfq/8UxeHnjuuDy1u086B9OSzamlXCkARtmG+4/K0KFHZGJgn3fxTKHlGm9aJzXLL5VIqkWCkYS2lZCEtL1EwiEJKxEIh4LS1hCTa7e2y5uvWKk6BBJfeX4SyoGy1BZj0nkkKz986bAMprMyklFdkS/KWLZgU1f959A9sWhQkpGw1MQi0pyKy4VrGuWaS9tsreJcoaT8uu1oWZp7y1JU3jKeIp1KPoa8Tx95vQ8yEtQwqny4vzUgmZRHgqYE5Pzobmm++28k1nvkNbN+4DJZjWvylmnMJkxogD4NFcryB90JeWg8LAkW+E2JsmxUovYXy3PSEinLnqzI3/VH5eF0WHIaK4+tjRRt5O4d9cquTkqrxarpSm+5Wkaue5fkVm728jNF5WFnrdnvjab57cyLbrq0iQw2ivS2q01FxqYDP2mfKE5M7L/+9p/ZoDJn+ggXGE6R60WBwI+/8rkPRGvqfz8Qi16OoPAbBItV6cCmQAh+g+Kr/uMrw/P8xH1+jZ/4tN+82MyIntQg/b8x9P0hfj8O5sI3R2olFoxq5w1qByhLaNKzXgL5X2U3Kv2pUC7KscKQpEUVGDJUfyCNdqd+2NMa11CkRsaiKh0cpoRXX9SVVydTQuuC6ZDJGqVdFbJ2AtRTdkzC3YclqJ8oGb+NEDcEgTUGrapsmcYyqVanBL97tajtQ/8aV1LSWRy1qS3WvvS6tS39pE1Ze+WapimnCvRH994nn/78F6Szq4soqhps5vLB971HPv6hD9m0G/JjZauf1l8oRK6RR/LM39rQN0SaJVpZo1kxS7QM/NY/Pfh9b6FfFZh3Lh/GIyBei4NXeq83WYCx4IH3e33f0sUV/c1LE+2m8mbSp9et/vWfF2vlV/KgH94V7xp/21X74uXZr1vA3/51u9feV7lHP+03btRP8mL329dXrnPNHFP6b7LcsThUgdE+vXu8Z+3/RK0fOBWAN2JgMdr/7bvGze98t+f5sRInd9k9xMkPpKcS/L7jyUqVdfrVe8Rry/bGSfdZmvX7ZPhtBdj/9W8vCi8OSwdxVH4ndaSVLcJZLG/vsfdbqr17K8+xw63V7YlnvfxaXivv8Z7Tv/hPgz2qz5Bi0l/ijEuLzitXu59nuZnU6FfaF/BGQry/vf9zq5ceW2+rsOcnxVN5tZadfldYXJVngD2rn5Oft/xqGqmfgD7n3enFMyX0B/Js7cr7ap8WdyXtVsL63X9f5W2qi/hOaXCH3XUCPBtRw3tocFDu+eGP5Nvf/U7ll+nBM6TjdTfeKL/3278t2bQ32esE9HdPNmoq9DLJsyRa8rwL1p646P+u9/vtzZ4ln5Xf/Lh9GcH70a84i5aH0NOnl+OnAiU6UszIUdXfBe9VXlr0PXySZtqpl3bvd5KUVPuguZyQZ/f1ya994X6J0g8qPwOi4hHST3Y3ttXLOy9bJ2/eukqa6uIyUBg30qbZsrbj9wGLg3zTLviu6cgXSrLv2LB86+GD8tKBQbvHymHyCyeBspoYOioDu+6RYm5MLzDx89UIJ5slGE5Uyjukf8clnGiUWMNKiTesVlMMW4wMWE68h6aAn0dI3KUbWuQjb94gjZo/CB0g/mgkKLsOjMrX7t0nTx7oMdJnmbQbvI/XwF6p+dc+kkpE5OZLl8nHb9skef3utxevD5Wsrqx+FJQLifK/V65q+erf9FErtIAUQmVZcVSktV/LXpNa0vtpVxC0ybD4FOijdKIsfa0eeTNi5/9m7VVlTn5Cah//Jw3fl3Ba2d8ZIKbx/tNwUD47GJVdE4zOctX+Z6CFtIXL8lfLM7I65v1CKgijWs3HJgKqj0U2xNEntO/pESjkJb3xChm84WdlYvWFVpfWHjQvcCiLV/vX8u99VWK7H5FgrEkCjeslWLtCgokWCcQbJRCt0ZdU6pNC0fsHmkPS0xaUYqiioyt1AfjLqxsNvGMiu/+Gt77TkbaFgv/7//1/74mGw38UjUYvGh0dlYlcTpoaG8wQ6Ovvk/r6BjMmmQJgBoNWNtsT19bWSFqVRXdXt0Qqi6hZPI0hwNxuzqYYHhqWZCplHTUaiUpafw+FwzYVrLe3zw4YbGluku4ez7NYU1srRTW0Yy0d0rB2k4TjKtAqnRJlQaA6EHAhtuAvFSWpSaqdmJD40KA8f2yf7XLENBPeEY/HVDhFLA4OjG5ua5N0vF6CDS2WD4fXAmFB2XDQ9lSArEUTCUkkU7YBycmgHgta/ocff1BGOw/b1tYv7XhJGrR9UB8pVUzrG9plZW2TREzZz1xOoCSG8xnZOdwlxwb7pPPYcWtDCSWObDhCe0xpe6urq7N7+/v75f6fPKjE7V7JZHBTVTdo39u3XSS/+1u/ZX0np32xY1m7jI6OW3smkEe2EW5qblZDpigjQyPy7ouulZr47LcSpoye6j0gx0YGbPez+vp6iWlfHx4ZltGxcUnE4lLf0KDl2GdTslYuX25ppD/R5ylf0lNUo7yluUUamxplaGjI0knaOQTee35AYtGIGSFcQxZwvhCStVAoWJy0GwhCi+aLd0/kJjTujMki6hZ5FOcZxdjYmNZn1g6VRUYxQsn7chrX2NioebtXaFq5zt+czZPRuGw3r6YGaWxolP6+Pukb6DdZ1qAyjs0ExlU+EWKab9YIQVLNuFWQ7n41rHlPW4sqS73u5TOv6Wi08unq7vbypu9F5hH3uKaHFt7a2urJUC078jyocU1M5Ez+cR9OBWRobV2NHQCLrGzv6JCcxkvZ0K55dy8bHoyOeEaTysF4Ii4Xbtlq5/yNa11gLBYKRS2zCSsLytNkscp2I3ea5mg0ZnnfvGmTHD1yRJr1nuOdnXa2V0zT3qPymI0xovpcj+ZpmaaDPDBtD6nZ2tqmsn7M7qMt1NWo3Na2SFtAPtSkaiy99M1hbVe+fCcdjdoelnW0a5sY1Lrrt3ZAYNdayoW0ULfEh75B/CPP2SGRdkkZ1Kme4JmotqmQyqAJzSs6h90TiYMNh3iWfsIn7+WTMg9r+yYtPb291mbReWz+w+iVEdHKO8ORsBpAZTsuBJKKrCMf3FtbV2ski3ha9XsmX1TDStt2JC6FRK2ktD15zouZgXoc6OmW++66Q+777jdV357+OJq89o/t19wgv/Ff/qfkNI0noPUbyGVk5Nhh1Y+qS7UexzSPaW0LYW2TYX1XRMuNurFy0fvpT+xWSd2MjIxKn/YN+m2d5pO+x33c3686O6X9gjqPqW5OlUNy1apN0pissWtnAtPCWo47ug7L/XuekwZtg9yAtVIAAP/0SURBVNQVsoi00Gc4IPnY8eM2FdSfDkoeWpJ10h6tl5cOjsrvfe0hiUdemRo5FUhibTwib9y6Qn7xhs1yfOSoDAULJrPon71av9gr9DlGL+k7tJf9R/vluYNp+enLwyR1Vnkt5tOS7t4pQ/v+uXLlFURq2qX+ghtsNM0SB/QF/LMXnQGQ6dFwQK7d0iA3Xbxc8xuQrp4uaahNysvHi/Kth45qe+W+ygMzRFGJ2oqmqPzaWzq0TGI2GrysvUPa29vk6NGjJrP99oIsQn7WqlxAZtAG6T/0Oc4ry2nbBZliXq4stchFZbXJijmVTXpd26x2Qq846EMWvGtswDEUKsru2pAciQbsefq+p3+aZXkiJKueuUfqXnpQwvrbmYKi4fXPpYPyreGQPJvFGaC1ohdjQSVsSjb/fLnKJG1uUxWj3zpmWsQhlXWHW9bL0WveLcW1F0m3lmej6gI2nLG+oO/Z8N2/kGT3AY1cY6/YaCfecKKt6GekTgLtF8ux9ZfJi6o7R1RejrITrd6DnsUOjqt+Q36ii9q13Qcymf3v+aVfXlSk7dSSYIHj93/vt7cXi+VbtIE0cxYZRsiYKt9EImnGL8YuQh1jBoHGNA6MAgQXyhSDw4wT/Z1djBB2tCs6EsYRRgX3datS4j6ELgqS8yqI3zdI+CyogYXHq2n5CgnW1J9Ye0ZLooFhdFnQhpfXgJGW1gY/pL/1DHTJwECPNcyEvhPljZFSo4obMplWxVYMRaRm2SoJq5JB2c8sVEYw9L1LAaFwyMqQzUVOCAVFWAUvBl2NGiRxJQiU7dTwPGxxLbeICmKEbUHbAnFSlgU1VOuiCWlO1ZlXfTbgeIRBNT52HT8seY0XJYFRVV9Xb0Y+bQtDmk+8+xgbKIrnXnjBhN9CAO38+muvVaHdYIYJBiy1gNEa1rqBLFD2tG/6UUr76cbmZRLRvjVbUE/daTVElLDU1NZIXutmZEQJkSpe/cmUbkyJ9qj2f5Qi7+UZiINHPIZstzr6GP2efolcoK8MqCGE7MCIz6lBDnmCzCAbiANZM66yBKOZtsF16pJ4IBBGtvQ56o33j42nTdnzXk9RF04cUopMSGo5EL8RGf3kgGFIEXKJa8lU0t6TUGOTs/poG7W1dWbY066QUVEtB+QS06iQg8g5yph7uU68pDmmpMcvCw7YJV2QOgwTyguHFunidwrSFCTtUu8lPcgjZB1xhKOeYub3RDIhA1qmGKqjpFt/99JTMvJD28apQnlSxjhBMLQhUOwam9X8kkdCVBX+MiUxEC+e9+UuecGIop3hGIBcUn/cg8HFu0kv+af8rX7V0OJ3jAjqp0+Nd4/oQDqblWg1WbvEudfU2GRynbQOKHmiDMhDWNsnRGxc65L+OqrEc1T7MvFSp5Q9acSARgYNadpo79xTX19nacIQZI0qZZdSYsjGHTxr5aL/IIEYiRDoGm27E5of9BVkmjqHFFM2EAD6E2dSmo7T+6hX6gbSbfWkOhAi443wMH1Rf9OyIQ3UFemSWFKyEW1XLR0SbGqXkMq0sN5T6V0zD1pGY/qufTtekCN7d1m9nw6koaGlTS68/FqJqBHmWVsal+avrHmINLRIpLFNAvVN+rf23YSSEX0Gckk7HhkasPZHf4UIY0wPaRroJxBW+g9lgROXcqH+qJ8erfs6rQ/KPaXPNNc2SEL16uwk+SuAEPdnx2XvQKeMM0qibZE+yugO/Yi6Q7bTjrBD6OekD2KO8yKXL0nnYEEe3ts5aSbA1KA7jucK2uZELlvTIrnAuD7bbzKU/CCTKBvqn35NW3txr5Lp5wfkhSNn4PTTF6qkk0J2UDJ9eyoXX0EpT5wBiSRbJJyot2u+zDhT0A4KWnaH+7Ky7+iAyvRRSUWVZEeCsvt4Rl46nLERudkC7lSbisj125dZ28MJRjKRB7QPHCb0UfQVcgCbjr6DHsYx649a4mynz5v8ZM1Z/16pO/yYBI8+LvnD90vh8H1SOPKgFI88IMVD92n4Z+/vIz+xz0Lf8zKkxHuidaUEsUO0zrH3pP+4rHj2B9Kx53ElQXMzXbgtXJZrkiW5MVWUyxNFubmmID/fUJB3NRQlqV10ulLk+mxKmNlkdWN9UpsdkYFkk/SWw+ZcQ88VtHyXP/9DaTi6Q0IFtae8J7wKOREgtWqvEQpqn48ekWPKv/qaVmnbqpG2llazlZArDKqgA8wppak0Gd7SNLhh60X/z+0euUBw25tv26YK6Q36ZzPf6VR4mukIGFReB/MENgrPzuNSoYowxyjLTGR5zAQsRkFGlR/3IATxlrGbUk6NCRQe3kcUcVNTkyk/7jdoG8wX8yYwE3pfUd8HaQuqETQTMP2kpEJhrL9XSYEnCH3jZVyNvUwmLc3acOONzVK/ep0k1FiLqYCZSQirgYaQovMsOGAJV/DKX5Og5eYJF/1UZY6ywvDkKvWHkKXeoqrUUrX1Wh4eWTPFcgqYcNZ7h44elCMH9hsBwdDFIOsfGpSkGgNtNUr+9H1TpmsakK6RbFo6xwYlklBDWusHUuYrctoPbYq0YwCjhA8cPCi7du62a9UOyq1Gld2tt7zJjGVIB8YDBu3A4KAaERlThtSBGdFaV/zOyCXCeLbAGN3ZdUTGC4zKqJEKMdA+inFO3LwDozepZYlhjDGM8Ua/wrBGYfsKmmsYgDhrGFmjLjDW+Q1SwN/8jnzxHTooEuqLUR3kDfnifSh6Rn2oX0ZoSUeR0SN9P/fznYBhjuGNcW5TGzV+miZxUGaM+OB8oP8jvzDUIYA0OogLxioKzLyPml6u0R4pF9JCIG3EibyjTLiGQY+hxzsY0aLPINNoc7QzS6+WF3mExPEe8o7so5wY+UAWIgNJF/dj8PAuvNSkJa4yltE/yAYylN9IK8/xN4SaOiDf1A+ymHR5o2xZIyM4SfJKvugHIKsGFWmhnskUBk9be5vGgWeb9DGKIZZO4uZ5SJyNxNA28mqsaDox6Mkn76PAeDavBgUkh7KnTaA7KBtLs74b+cl1dAnXSAft3cpN6562HdVybGlpMTlBPiHPvBtCrV3f2gCElbKlHZBPRgDII/0fss/oJCScOsUJACBlkGreb/JBn4ccELeNmGpeaGc4DHkXbYa0kU/aDM9xHfmDPAylaiVQo3XbsVpiTa0SiqrRqG2GMj2dbDwZ3E/5DfZ2y+7nnpbOwwdnRNooVCPcWs9rNm2xNvQKvHSQNwJ6NKJpTrW0S0zJHMfdxLX9jE2ovh4ZkrSSfr8sKLuUEjfaIyBttFnKP6u6nvqjbTJ6rS+XshJCprnHND20MnLvtbbTg/vGkNFpbeMq0xOVvoLOZhTV4jJ5QX15ozYTmgby5o2CB2SsUJIXj6ZlT+ew1d/pQH4SGve6tloluznJq6GLgwgHmbVJ/cc7KYu9x9Pykx0jcnhACR3lWYlj5tC6VbsmN9Yj2SnXt6m8VOIWCGufSjZLQMt2rkA/Hk4XZThTlrbmOmmti8iBrnHZ3YUMn31OAAOZzamyksCSlRVynFFhyj2l/Wl4eET7VsHkk99vkZH0d+qM/gtJpz8ha0YLZVm588fSvu8+KY8dk3K2X1ngqBqDKlcK2ndLOH0hJF4IMAqnZGS0eZUUVmwQzZ4cO3ZUIiN9cln/y7Ji3xMS5t45gibZpjk2aLUsj5Q1iNTp39EzK75TgvKJj/ZJYGRA+pZtVRKftEoM9x2TtXsflRoldWrlcqf3wKvAtVeuT8Rr5PjyC2Wkvt3aVFtbm5W7zRqgj6t8QWYykwW53NbcMrh+69ZFRdpmKoMWJJjmlE6r0aMNBI8mBgNeRZQuHk1ElWfYFG06FJ8oWISnPw8cpW8KURsCI3TEYYROA8YkRjteTkDTYvpBT3ePN2VJ40Op1qqBhaBhZI5RA2/xKGGGiCakUYkZCm9oeMiMF4xepvAQDYpooqhGYyxhHWTGQaN+tUI8x6AcNFA/pwuaYFOq1ClEK6GKLonxq6Gmrt5CbX2D1NQ3So0alPxdq581ShBqlWDzu20oomXIBiMQtRTPazwIWcpjJsB4xqBK5wo2jY/yY6SV9oBhO6HCfzCnda/3zSRGXhvSthYJB0X/k5wSt/6+HjMQyW9vX6+1TTz7kANGH2yKmj5o37X9LRRQVig8pmLRLxidoCxpxBgykDRaJcY9bRzSUlTDY4ZV8yrwzNhExrznvA8S5hMVyKNvXPN+jF0EPuQRA4d7MOi5hizAQKcJQspIK8oAwx4DnPSaB5Z2qYGkdnV1WcAARDbQvmgfGNOQGZMZatDzG9PYIBDUKVPjSCPyhvsxDLiOMY9HHrmFcUCfp2yQRcRD/KxxBKTbDFr9mylYtCPei1HY29urec3ZPRiGOBvIF7KEdGHMrli23EYmjQAqyCfPMFrB70zDI23ERdzIyc7uLqtXypL4KAeCb8BQPoxc1mq5U7eQDO7FWPTacKM5wSBj5ImpfJQDo3aMhFF3ONPoJzgxRkbHZP/+Azal0E8/bYt3Eh/voR45EoOpTuQBWU3/9Jw3HmHjGeoWIsv7cdIxJYrplZAqZO3g0KDmbdxIDumDdKeSKbuP9uG3BdLHNMaDhw9ZfkkX7QNCiGOMsoMwci95g9SvWb1a42m3+qQc29vapa21zfo2YN2OtWN9P8/0VeqPdsF3HAbIA/Lkv4vrjNJRNxaHEr4G1X3UP+VoI7daRkb6tS1F9P7apmZpufAyqd24TZKrNkpq9XqJKGlBVmrSNC9Ty+Spgv7PCxVwPuZwf5/0axsxgjQDcN+Ylv3+nS/NiOSZLsMxp3WQhLwtWyONGy6SlouulCbNU1N7h6YJ8u6NEFNGgPqnLUBs0PMrli/z6rlRyVpzhwxoue7WJL+oRGCHPrJLwwH93qfPepPgPK/3yQGN2qthrz53VIkNnLeB9qXtApuA+qM+qCMcOBA0+jj9FmcG+Ydsj6jtsrOzz9rGTMB9bMLxzzsOybDqJ/oSI+X0E/KNk6WxLiWHe3Py4I5hOdqvcq/S1maPsrZrbfuZ6ddWlXJKbgYPKk/p1fdTMnMH8tM5kJen9o7LjiMZGc1Ams4wL/rcRL4sR/tyJie8+lHDX+Uc72G0TVv3ib/RG8gAyDZyDDnDyCjli5OJPopuC2qbCmgZlY2Y0Spe6RceSO8rIaj9U1RnjWk/pu8ta26SloEjskoJW3SORthOBm+G59LE+PvkFM4FGHjA5m3UvKw//JTE1TZLaDtv7XxZUiOd+tt0hO3VYNRuoqFDBtvWSznkLWvCBj546KDpJfqUJ37KqtsiRugGRwYrTy8ezG1PqjL8wvvff1GpWHiDGlQtTItk6gvGIJ5+vK0oeRQpHnMUIwKcZouHF88zBgKGGoQND+awdk5G3fDIm7Gm7B7DGqOorG3OF8hcRxAjfFGQxEunL0Os4kkpKbnCQ4gQmAm4D/VZUKMgp4YF3jo8phg7KG4aKl7GRNuyGTT9V0AcWQSSCpezhSns00ETF1ThbUPZjHhop4uo4eiNeCWU1KYkrsKQDUBeFSDL+sloGOsNorG4PcOzBKY3WmDqjBmL3t9moJmR5k0FRVnzXv/5oNbdTA0J8jehQhxjIo9HVJ8vDvXLmAprG3UgPRpfQbRMMYxVqNRpXU8uFaobxYqhFKP9KUsbn8jLi0f75XvPH5RvPX1A7n+5T5VpVtZ3RKVWFTqjIBilZrxoBKSXqZx8jgyPyJGjR21ErtpBG6YvvOHm1/PN6gKjgoDRjIGP4QJJxWAZHZ+QXcfz0j9WlDUN9dJYo3VmpMnD6VobCvzx/TuV3CdluRIRHCY29UXrkLqsq62zvg95pP5Ij61bUuOPtDI3HiOL/oxhztx50kd7wshDfgDiQgagMDCOkAFGCip5y6osYDqlrcPS+KlLCEVXZ6dNWyO+Bs0fCsgfaaMsaCcQJdotnkQcRsgeL/1K7pFJ+k7ILs8Ma7tEJkECyDukinchq/AUY1zYNEvtZ1k1DMyA17QSbGqmfmLs03e4xroz0oMRwnsggIzqjSphsnRpvBA12j1lRxogkEw786cfesS7aPFAMskXpIeys3LVeF8ZMcxYHMheyh0jCILa2tLsOdk0TchQpk1yD/VPu7Hpm/ou0gSpYuSOUUtGzRjdIh6+U6fUC+nF8BplTZHWD04YSDxpog76BwbtWdYUWl/TazYyo8/blFfNM++mDxvZ1WchuRBN7qWuaJ28j/wRSBtT844fP27XKWfqA3nIlErW5/HFm0KbM6JOWVAmVm8qE1lbN6AEkpki1A9livFI2WP4o8Nos6SBNkdZ0E55H+VI3nDukaeQXgtpXYQaW6Vp83apXblWUu0rzJgKqwyOakDWvkYOTw4mi+MSIVTkMPo0SLwETRflTd85vHenvPDYw5LTvJCemYD7WjqWy+U3vUGKGodeqPxyavAcgamctW0dUtvaIfUrVuk1dvJVnaftMK/lwQg2Oprpr6STdsvaJfqiKhMJNrdLWdtPjjrS+0b0c4RPDYMaejV0aTg+TehSS3hE5Xt2fFTyw6wvVZmvbddr58gMJdfaBltbWqxt0248p5CXh7A+O6JE5PGdgzJRIE/20ynBc0zXLyhJuGRdgzTWaz2pvoyrvUEfwim4++iYPPDigBzs8WbtzCTeKaH9pjgxIuM9L0sxM71hzGhIuKZNIqlmmvscI6BkrSD9o56eyOa82QhnhrKWT1m2rmRWgPb5ihPG9JP+Y4TS6tD6kTcjBEca/R69wqg1MhqyN6z1WtvYJB3Dx6Sm97CEmNp3moTxM5Mt+xpWSG/9ckmHk9I6cFCuePEeiU+Mn/b5qocmP6TlBHkdaFwpddkRWbXnIakbH5hhu9C6VdmVa1stPZuulXwZHR0z+YoO9gk7usR0qMoinMBNNXWDGy500yMXDK698sprVEndrKGRKkVBe95hJWKq0BDWKDSMeirbhlr1NzqrN//fWytBY4nHoraQnA6MwUPntQXlGmdKDRsaCvcSF/FiTKBU6chtrS2yZ98+m8dbUtISRTmqUJiuI3oESIN+IhyStXhTw5Id6JOSEgYIB0Yiz7POIqvvWbZ2vQRqZjfqQt4z455H3aDv480eKmmYHCrpslTruykXyATr41BIKPOEGmGJlBopamTE7e9XBwwQU/h6b0yViZEvNTY8olUhWQQlPV5ZesEnXbyPOrLRBNIwg6D/I8X2N0Y58fjPzxiad0YIGAmjfiCFpcFe6VRDDMMZ4xjPHAbrUJrpE1lZWdcsKcolAkFTIZ8vypGBUfnuM/vlv9/zlHzqJzvk60/skbuVsD2yv0v2dA9L93BeCX1UfuaGddq2xIwvlLtvmBI/pMZzOIRtFGmvtq1qByM7mzZulKuvulL7hBIwrWNGXXoqo5SUKX3Kd6gUVTQ9sictD+3qkXteOCRfeWy33LvzmBk8rbUJaUzGJKZ9gjr0pw5Ork42JTiWHbKdVxkxwcDG2NW7POGv/ZNn21pbvdGfinHNeik2K2BkiDRD7qgDjG5kAuVOWluams3QYloVMgVDv76hzp7ByMeYZ/Tj4KFD9jvPrV1zgSxb1mHtmZ5mBr7GxRon1mDRu7xRqQEb+YFY9PT2WJ4ZUWF2AIQPbzzGPOu9+I2+Q9oJu3fvNsIBUYP4MbrEaBEGIeUEucMRQBoxTJjeTXxMv9OSMdkHSBv5tKllWk7UGQkkXhxFTBds0feQXhoq+YcYM60IWYgypa9BFJC1EHYM1IZGb0MI2jPy1KZy6t9MXeN9I6PDlgbuX7f2AisbygqjyNanaRpIE3XCNEHqjv6Hk413QiYxyImPTTWI00s/skYJqd7jkUIlTkrmILm0N6Z1sqEJbXBIywuPO4ST+iUO2k5W2yntFicdfZ06RsZj0CH7eZYyR1ZR31zDGeiXn42a6jsZQYSsIbuRdRh/bIKBXIJQ0kZtFFT/ovx4N2VFmRCHTeXV5zAeIcIQYGR5vRIOyglZzHtJA+mDaPIsGzDZGqq6Rkmt2yqN6zbbiFo4rmRO02y7/GkaSD+y5WQZfCLoO00ec4/+bY4yiJvmH4MXYhnVtpXQ9FF2e154Tp66/8dG5mYKZHzHyjVy1RtvozFa26QcCZQLQSN/deCq/6mygH6BrmEGSrK5TWo7VsihPbvkyL49thkJBI1+jkMFEn6Btrf9Bw9KOFkr4QY25Kk4Zgi8V0NRQ07DhKYpoyE9ReA695Q1DyXVBSOdR62dmhzResARgmzAfqBP0zZwNuA0ot7RJfSLbCEsD700YO+fqaaif+AM3H6Bvifq1SNtnz6RKwXkhUNp2XXM28qftnpm4LmyFNTwHu96XspM95sGpSJrUbU/pJhqy4ZS5GZuoEVsMi09oXaM5ofvZwR9jkeT8ZBsW60ykTrReqKvs+4Q3QAxM/tD6xTQzumrbPQEsZtQvYycYsSH9lRQGVhUwl470i21Sm4ZJToVeH+hoLRt3TYJbLteWgaPyMZH7pC6dL/+eOpnFwa079I3VdbTzjMq5zcefV6CNso2EwQkr7ZzV91yOda8zvo1epX1t8hzWhX6GT3NmmDT9fq+5e2Ng6s3bHakbSHg5z/68x0dzR3vUaVxjdZdgjmuEK8NGzbYVAU8JEw7K6jgpLObQaB/YySg/DEc+MSIxEvHLnPmKdbnELTMb6bD2voLFbJMh8JjhkDG04myam1ptUXt9m4VnDzPzoT6RYJRdmHzjDYDQl4/UJoJVaRsigHxSWi6GF1iR63CyJAK4pAZZShuvP9MHxrOFb0pLaqcTkDjO50Ms5EH7UDch4KCQDHSZeRK02DvVwJ2Iuh3rvPpkbDKyBgGkabRRr1UqaPMTflPEYx0ETTvRpwIpHVSMFiiJoXziBNqRuuKNkE7oXyjERXc/T1miDGtBgMGUoUHN5KKS3c6K4/s7JP/8p3H5e/uf1G++Ogu+fbT++XhvV1ysH9U+sbUQB/XeswWjNAxpZLM4gnuGxiWliQGprYdLVsMcjz9GKKMEGGIDQz027q2/QcOeumrYmAEX3fN1UbcELKUIaMsTCOm3DDoyaMZ2fovkaqT5w6OS9dARknwhPSPZ+Xo4Jg8fqBH7lTS+7mfviw/eOGw3b+hXfuzyn6KD48bxsjeriPyxK4XZFD7COUFuTEDW9sbAaOWEUqmtmBsQ+KoU9ojhg4wb53+hlEPKeA+2nBdXb1dg5CtWrlS0w1B8kY+MdTJH6MikCOewVDDwIYMMhrFKBjEg10VITgYj6y/wjiAqLEpEr83tzRbXyftyBWmXdP+IFteN/HWuiGrIBQAQ508YahxD9+5nxGkAQ04nLhGn8KQJH3dmh5IF0oQkoAxgkyr03zR5hj9xABmFzqPvHhEhlEUynzTpk1mgFI2lBOjYZQH8o7vyENGOxlJQhZyH22XNjyuxNMIFOmvdDQIKaSQzTeQvZQpeeJn2ghOMMoMw4p8RsLeVExIIlOVuRFCBYHp7iHtGK/eOqKM9lXex3T5Cy64wEYgeJZ8kS6IIvVEvdOPken8Tpp88kNgoxfSjpFGuUGqcKB45eJ5f9kdFKcAL6bOiYc6h/StX7feyBWjZLyDMqcOyB+6BflOvLyXaZO0N9ovhiSyBpJG/nBGeCNGzaqDum3kfUBJP4Y/bWdEjRrboVCv57Wcll9yjbRuudhG1UJapyZvvcb0WnB5qsAHfWWqoPVOoP5pQ6R530svyAuPPaT9/PQ7R/qgH7csXyFXvv4Wm+qOkWa6pqJ3OD8T/fRK4Lqno/iM6z20WdJi8bGhiJLJ+pUX2ChiZqjfZk6wbpBpk9TFzl27rC2X6lskGPc2EDsboFMLWv7FkUHrE7Qv6pS6w8BPj9NummyDHkgccpBy4x5GpkezJXlqH6OwMwf9MRmPyDVb2yQzPmSy4+ixo2onpOSlw+Py5N5RGRov6nvOJm886420Zfp2KWnzJ4tOAS3bgJZ9rG6lhOJ1XPCuzyHONka/JOLhgqxrLkpHe4fKxahNX2fKujcSLtpWfMd82PolbRsnCE4x9Fcnji+VVy0qt/Paf/uCcWkc75dlSsCKSlxPh5CmpLN+lfRl89K26xFZ0fmyba6zaKD9KVwuSl1+XJqyastmhis/nB7UcSYUk8OrLpFs22rVS+i7ssk9HBIQNmY8QJipF7PBtJ4mMhODF116mSNtCwEff88HGmPJ5BtVUW4PBYNx5C9GGB0U5avqxVPAqijxgLFmCKGKV5gWQsXjTTXXlQKjhE6MMUU3x3vvNxDzXGNI6YOsK+A7cVlD0wbFO/EG23Qp/U21ink4/R0cUSJJFQ4pCJEqGzyVKDyf3NDYGY2y6XkDfTKqQoLrCBQ8pKFEjQQatPGq8UYoKHHgGSQ4/ywB+p0P74sH4oBEGgHTTzYnYergZOL1mqBChOcmh8nEy967yAC5pewhzsw1t+k6QMsoktX2oMIcQ5t57lYeKph2HB6RT/34sDy6r9sIGqQD8jGqAnlClTa1ccLQqRQbJcdnoViW0XRRrt2k5F2NEIxOjGdrn9p+mKKGUYjhiFeJ33AaVDMwWH/vt37Lpnz6BjKfjATRDykHRiDoXxgv3X0j8tz+YdvC2S8numImV5DhTM7KsmskLU8f6pVvK4n71lN75ZF9XUaEsUee6zwiZVW8zc2NatjjTNB2qwqV9/JO+iPT7LxNgwpqNHub+vA7xAlnDCMo9CWIDoFpZZBNX2FDJCCeTC8m7Yx4MCJGfjA6McBpF9QVMFmh90D6+BviQKUzeoaRDSFj9Ii8Qu4gVTgBRka0HLT9kaZBlTvIGN7BxhYQet7F84xyIYdYNE/ZstEH5e6XH+mxqT3ah7mfvOoPRnwgEqzR9DcDYYSREQCmoLBDF+WEk4uRCYwW0sknbZN30e75nfxRzlzTqL10aDlh3FBGjPhhMCIjcWgRB/IX55hPrjCgAfKNLfkhdHX19fbJs6T30OHDRuqoE8oQOQeJhIRS3vRZCAvTlSDDNuqi8eJoI03kgzKh7mhX5JXyJyaIFKNuzU3sHtns3adxMr2UOKh/SCfx8hvTovkNA5nfNTnWvpCL1BvxelPgAjaCioGH8cd19I6lG92k99MucAJB5pmlwcgao3AY+OZI1Hj4jfKHsDN6aGWv8UBA0WcEyADE1zbA0Pckl62WlZdeLfUr1rxC1uYZpAuDCtL24uM/nRVpoyya2jrk4mtvNAcm6SW+VwdfH1V0krbnyXrKJ2wnoHGQhiDOTdXBeoOUJzLW7nAAMHI8PDZua+JmulHYKaFFHMqr/k97zhzygDOBafk22lBxfvB+2jXth/6Bg6ZB234mH5LHd81upA1Rk4yF5YrNbZLS4kYnEX/XQFqe2T8uxwdZ12hFcRbgYUjbqJK23acmbYpgRG2LhlUSjms9Vq5VEyhfdEZzbUzJbrO1HXb0xfFGPzOZpm2JUXp0E3LU76eMyjEij9xEtiInqWeml+eCUVkxdFg6+g/aBnSnhlcyo/XLpGa0V1YceUHCrGM7u4qqOmAjR7W9MOXz5IPBT42AZFINcmT7LRKpV1s3nzP5iwy1aeEqJ6lD9Ao2BNeR09FIZPCSK650pG0h4Na3va1eK+x1Kgy3KVmKo+gwgqhIjBumr+FBwehlFABDBRJmxrAaMBg7GDUYRXRChC7f2T0OIwNjBqOLBoJRQiPBG0onQwBDvDBI6HI0JDo1RgvGRLy+RWrbl9uZN3gQo9rgMCpOKJsp+imCvpBNy1DnMcmrwCd9tmWz3l/f2iZlJW5Mf/EVOgQjp0qerc65hrFpI0TEVVFmfEJCvPeeRL4WNHwy5OdlUn4QFDPNn96HgZfRdsI0UpQqi2YpT4PWSXGwV1ixaFOptG1hVNXVJmUgHZKfvNAnOW1rGGuTw+nKl7Em2tC6ZUqmw6y58Y6QoI2wqx0jFjXJGiUE3qgu7e/YcbaSr5DJKgNta+P69XLD9TeYFxmFp6Wgfctr95QnacfgZvSgf2BE9nVmZF+3CmavyRqsJv1y1PJB5LMhTL8Stb6xCTk2OCYvHOuX+3YdlUf2DsjR/owUg2pkT6hxXVbDPaTPaVuH2GBkEyF9n37KSAejGBhN9APkA+uv2DACYmbkR9+Z1jqm7zNagxPHprNpm8L4j6ux5RlfHomHKA4ODFrf90fckBMQMaZRYoQjb5Ax/vRAPIaQEjKHEYBcoj/zfsqLssTwo53500oZmeGdEJJ+JRO8p6nJ2wCFwGgQ619tkwPNnxEULW+cUj55wOjHwLOmWSlj4ra8aFkxjZJ7IB3khXeiNEkfz5M+0sxvlmaVNRBd0kt5UVekG3lpI2yVaYOUAxvA0CbMiNZ/pJ+A48pG2vQ34vHlNl5W2lFMy4o6xGnB6IVXtmzlX29lT9wYWZAYm8KovxMPZUKZIu+pU+qYvk1+IZzIYKZv8hv/SLyRLo0DUua/h7gZSeT5sdExG1WDUFMvkEzei/zgvXza2md9B4SZ8sAYRCdRDsRFeikryp/fGKnDoUCZ0S5oa1ae2g5oo8Rpo25aRziVqBuIJulDV1EGUUaNGltk2ZaLpbZ1mT7v1eu5AGk9Y9Km9dDY2i7br75e6jRPmujKL2cOypnDumlDQU1LxAhNRPXpqAz095nsYSfKaNvyitMSIngWQeMIqYEayqju0PZJXzPSqOlgxg6yiHaLo4I+Tz3SoG2EUJtd/0hWntqr7YM2OFNoMYVVzq1qCktrQ8wcNzgB93ZOyI6j2m+y6KPKvWcMIqiQtt5dYmeQnQKMcrL1fzTVYvVajaBO6pNh2bLCc97Q3LDVkGWQAnPO6TX6Pf2U63wyfZqZFuh++hx1zOg39dmgdtny/v3SeGynlGbgBChp2cTSQ1I/3CmxfNrkwGLF7AibQsuiUNMkPVfcbgMflAzLA5i54c2GU1tAZaBvWyHPqav2pubBiy69dFGRtursQXMAOg1eSjocCo8mQqWiUP3pUih+prjQ0eh0VDh/s6EA3+mlTJtCOWII2KYFqkhpFsRJ3Ey1rDXvitehUQJ4qVHuGCl8YkihzPHgQ6TYBQ3PKiN/phy087+C1zZm0oVRyCLxVFOLhPW9PnFAAdt2utZYvQZrxpamGc8Q5A3CMa55YhONMbZBNhKiyksNfpNEs+1A5xuaV8rk5ADIe6GQM2MBBU3eM+Me6YJ8cQ2D1S+r6UB8ZtiOjtgUUs4WKZtx7HnMfQTrGpW84ZlTAaJtC8MY4Q2Zop4JswXR5wtl+enOEW3Hnmcfo562iWKnXWEomgGnBviFF14oF2/fbsZoNQLP8c+87W3WJlGIlNOwlitlTD/y+tyIjXZxDYNqKBuyUbZTgZKlLthlj3LOq3EyMJ6VQ/2j0jMyIXs6s/LDp7rkh0/3yuB4WQ3aRis7ypO58BjGNkKGs0b/sRAcEkefxaBiihpp4zdICMY3mxFhaCM77FBpvZdRJIx8DHhkBYocucI9kA88sxqF9Vm+4/kmDXgHIWbAdtPUZzH2cABAGPhOvjAQbNqcvh+5wegPBMDv4xh5tnhe2woyiFEW5B8jMYxGkQ8MfnNa4d2vyA5kIPLKI0g4bjzCCUmACPkEm+886426tVhbZHMD5Ki1TX2WXbzoA7RJAqSCOHr6+rSivClflDfEGPBe3ke5YrjyXowgCBOklmmzAILCcwTKBhKDLKWecJJhIJEG4qe8yDdkDCcHJAb5zNlpHKbOM8RD/iGo5If7mc6IXiCfVgeaDkga33GQkEaIt4nJcsDSx308x70mi7UxUg6UKcHqUPPNtHvqjjRQzpYPfYZ6hCCyhonrjZA8/WRdC/Eb4aasNF4cBLwjYPlXoxA9o22N+qWMqV/aLvXiOQ5V12l9l+JKSjpWSbJ9pZ0LykHVOCJ8WXlOYKoFQmzfZgVkLdME5wq0MzZDYaYEZcCmYDElsjVaPuFwVI51dUnNigts92EcqmcbiCei7whAylQGcv4q7Yz6pO8zcs50ZGwM+jZHAiGfaBu0L+6ddU1pviBpnf1pax/oITYygbSNZSrOxrmCtl+mPp4OJSWu+eyQ6U/SV43w5D+f3swB6gRZhT3BSLc50FRuk3pkEPfQD+njyDLWxrJMxHSc/o5eiKluLmn5FPSemQA3ZDI76o1CVa45KLQOygHVNXWt1rax69GB7a3t5mhBTmDvmWzVsrZ9E7T8kf/olMWGRUvamrQDAZStGQbamehcNj3IDBRvdI2/0ScYNUyPwiPtb9ONwUJDwBBnmhqKEyPAJ0UIVfMs6+90ZBQBAhcwdI5hyBQqpgExXQbl7Sv4mShO7uE28y4r2cppg002NNl0ERoq04Vs+lTaI5yvQeWaTQHS9GLgkS5IW3rMIyPVCi/vGrTT+QGYIqdeVBkZGVXjfwxCqsEjpt7n+Kh/TQ1svYcwDlnFuFNDYKri8sF7KSfizmqb0JdaWVLvttGCliVlSgjVqxGrhhcC3vPgeyNuGPFnKnl5DMOva3BCegfV2FbjkXVFTKlhgw2mTTFKwzoZ0kP7uuKyS731M1UGyuX1N90ka1ar8YiA1TJk2ht9EYNiXAk1hjcGNf2NfFLcWdXvrDeZDahTI3HaViA72l1kNJ2XgVFtL3mmZFY249B6pW+SBhvdU5mAEc/fGNT1tXXSoEY2U11wqiD4CYz40DaQGRjN1DNxUO9ssoA8YBQP49kOKFZA0Nh9lvt8QFpNFmk9GinTv/G8s+X8CQIx6hEI2j3v8/s3bRDDHbLrj1JSdkYETVZ5JB8SZTs1alqQSUzFQkZhHGLoA0bcGKnhGqNCEDM2CeFNlCOyj+doa8hQ5CWjZ6SP+9menrxjhJImysRLOzvVaTkqcarRcjUSp/GRH3Z5RYZCxkgro4woV+JhKiN1hLzlXfw+NDhodUY+kV/UCUQIUmtkW39DceMY4B28n2vkkUC6IHTE6znwmPrN+l1vvSIEj00geDflxEg25cBujaSTsuF50ke6IORGoPRdpgf0bwgzRzfgPMC555F0b9MXRidRMLyfNS/ExXN8QkIhl7Q/SDujIjgAzEuv8fBuHID8jlHpGyCQDwivP6UWWZXP0W44B7DSZmob7Kw1Dp5mqh/T5j2HnXfkwsmYLGdfFTDMNa+Tg/6v8tTpwf0sA8BBOTtoodH9ZycCpgVtEIcdTszJKEditotmfZsagFrOybbltkSAOo1G+TyboPJE42e2Bf2aqdO0IS1F02G+w5g+RVtniib9LK1ykfqmf84W1Az9ZXBc+6m2KWbi9I6JdA0xa4F26913dvAqBcLmrVM7NTjPrZRnSj/Tj6sPViSaJRwmeSVtjNwwA6ujo8P6InID3cuMAOQFfY5P6s7kFnWoMr5G6496LGh+AfJqQkJSjMRnNLJk6Zhl/1oKgMzmVYYcaNtkNsIJJ532FZxhpsdVn1AX6ED0JSOjOEAg1osNi5a04aedyGXNK8tuYBgZ7Uwj1M6DMBse1mvayRCsNAAq1zzmlUZBQ4DAIcjppLYuQ41LDC56F0YW03wYIaAYWRzP/fRNGk6u4iFkbQrvhv3TuVHoERWkeJ0glFPBV4w00BFN+7gqfwgWXscJfSReU2ebnBAnu1BG1MAgXzOC3mfTKFW5ayYqF88xNG9mAFQMAzPq1AgBECHzYmHQY0Sq0TMy0O+FoQFbz4fxATEzMgYRwyOuCjDDro2ZcTNiUIrkEZKHYWWB71ruth5Ev08Jyl2fJ14801ah1MckxLRNsKUv58A1tC2zhe8YkozCIjAQHqw3s2fPEDw5nuUcmmFVBN5hxLRJ2ip58qfSQIAwWtesWSPXXnPNCcOuGoDCe9Mb3yi33nKLlQlC1oxjVWycXYhhjqHiGYNB86DhKaO/ZTIYV2envHjajEYzcNVo075L3zbjTI1ZHDWQXqb6YVRDVMyLStnqwxhTjLb4U+P4Tj6oYyMqqqiRCUYSGLGj3Wlc7OLX0tyq93qbRvCMGd5aqaw7glhY3NpmUf5M8cAA53wxI2/2u0f6+Y3RQDbHYC0j7yBPxAmBwYNP/yEN+/bvt3tIs62J1evLl3VY20T2+A4FSAnyjjho2qyZQ5ZRX6whw2tM3ZAmPM70FcgDdYThQv1BEnkPbRJnASOT7CxJvEwhJw82Xa/Z27LfRgT1faQD+QjJ4nfIE2VDWZFe0kC6CPQCzj0zsgjx1WvIbOQm5BhZSlpwqEF+uE75M12JNWBsvOLldcIIHPLTq3u8s54zj3TyN3KHuuBvdiDz6ilr6aAvUl+knfqgDihT0uuVfcnWzw2qrvHSg7EwYd/JK20e5x3r10gnuoE2xLvZNMTSoO0QPYHDEGOdtkJauN6qZUi/hxRTD7yTZygf4iFQLtQB+bT1tSqXorX1Jl8B7YM6QI8gPyEwvs7g+nB/RcaeHIYHzPnFIdU4sBipMtlakavEYfFU4qI9+f2Zd0OQ7YgAa//ePecDtOOJCcrZ20RqMgKMuLWvlLjaAoy+WcebA0DOqCv6LxvQ+HWeVh3FJ+2L/ug7Lfidtk45IY8wPEnrrEpNk14slqVnEOckcisij76sOjOrZH6O8mXQdAXDSkyTp3cUlktK2nLo0ml0bpVAKa3mi3W63hR1+iyOFluOoP3d1g9rfUIGmLWBbYesQcZRjxmVHwwG4Ozh+R6t8+MZJXQ1jbaswuHMUQxFZWT5Fv2L8zOHpacH527JNoFBD5l+0+/sso6thNPDli1xiPkiw6IlbcsbE1LMF01geltMc0isZ4Sh8PH0Ihx942Pjhg12XpMpRxWcKB5IE/chTFHUKFzuRaHD7Nmdi2CjLipZiQuFvWLZMlm9arV5bJjmgyJF2XvemiEZ6e+WCZQmpGmSAuGdyA2UI0p0TElKFmND0+29QxulKu0RzcuYxsf7RvQzVt90QmnODChVL8w5KvF64RVS5ge+Mz0FUjQy2G8Hrw7298qQGqX8PVwxFpjKmR73pjNSBoQJDRgN7MxEmWCE+uVin1qekw2Ik0Ga+B1SYMr7JPB7QZU7ZPAEYTsJkIqokijbZVNDXA28BiVwmlvz/JMmFC/txirzLMB0v85BRnuzNqrGVDcO9cVQpuNCcniHTb1SJfHmN71J/u3v/76V8/kGxtqVV14ht936ZvNUYlRimOcn8kYsMGQxWjCqtdhN+UF2mGIyOq4KUO+bq9ZJNfIeRowYoaLcGAViVz12G2RUk3aBoq2rr7P6owwx7pkS2d/Xr/3YmwZIG4HcXbBmte3uiALvUJKDHOB38oZBRptkNMTWtmk/xVEAUUHRsD6sRRU9hhojfJ5TJ2Gjet4h/pzxxjQ/1tV5swTYHh5jgPSTNpQS7c2InMoprkNicBzwSR4IkAj6Ic9ASnyZxjv5e6iyacnmTZuMeHr9wzPIiQdCZvJP+wWjVKTp2PFjtiujv9EJ8XA/BITn2QnTd3ZZfvV3ZCHyk7PTkpo30sVaOzbQYUQKkko6SAMymDRCUi5Ys8bqkPbBNX4jX6NKIjj3jrbDCBNljtKmnvm9ra1VPyNWp/RZn7RCnHiv5VOvMUrJqBY93XYK1e8oe8oXIua1A+8IBwLvpy4xtCGB3O//Rnkgh4iXNKxascJGVwCbj7BxDOnA0OD8ONol8aB3KGvSxEgf6TQjXt8NCaWOaHd0CNLCRi04HpEH1D1TZWkbHvmNSj4Sl3B9s8ra1y5ZJ33IT5uVoAEnAcimlZRp3l4TtD5wiNlMBci91tWo6iWf1KGnCEMW+ipB24aGwd4eu582Ut/YYvmbNehvWg6TAzrEAvpFf58q6P8qEeifei+6Y9rz3vRasKZeajdun/r3MwTpoL/QZkg3bZR69RxuOHS98z0h5dQ57Y77UlrH7ER7+MhhE16zSRH3UszFctDaVL4UkuP9bGCj8cxd1hRaZmpIhxIzO2aozFllVQ7qi7qhnHBK9KjOpe3QZznQHxntrZ/ypqzTnhkUMGedyjrsO+oT0oecqU3GpeGiKyS3bD2ekcpbHGYLypklQKllK61/IO+YFYFupOyR8TY7TmUx9jk7Q6PDGEQp5hcfWV60G5Fcd9V19aVg8HWqMGwjEhQzXl2EKAYACs4fWqWi8SB7U6G8dRJ0VBX/J4Q4HRVPLw0I4wHih6GBwYdBg0GYVsOO7+aVV+OLhsOcdRSsCdIiBIPT2qOSalKjIlVrQgFw3abkKcFktIhpHDTKk+UsO39lRoakMDpkQ+4Tar7Xr1pnyng2sPxoPpgKclpUymAyUL/4AF+lUjQ9JRVeTA0kL4yWZTUvKP5XGQIVjy15xPBBmTJlEY+vjYJpvmebn9mAFIfxqmrdA8qeq9Q5o3scnj0VKDN22ISsITysXDAcckoyhgftLDZbbK8K6mjvuDy7f8RGec4cHsmsiRalNhEyUooRTToY6WEEiBEV7qEdr1QjERKwevVq212Pdn0+AEG76fob5JY3vkGNyQYjPzg6bCRNy41AmskDhhdCl0Cdp5VYjOdDsvvYuIxlz97Q4D31qbBcuLpGWhviSsIYbfKm1TGSREtmKgxKVy+dUAJ80h5o6Iyy2H1atpQza6E4l4cpiMgAiAbkBA8fRhkkBWDQQyIw1iDdNnWSNqIB0sgoDMrfNwBQNrREdrwkPbwLwgc5o9EidzDE/FEgZAf9hWcZcbPpkPpO0k8ayAMGI+nynFYTtlMl66iYYQDBY1SJd/Ec8fDJ+gDewXfqknJAnpGGQTVG8DpznXshVuSPd9pImOaRNOL4gpzyDISFtFG+kHWIAiPEtGPkBO9BHmPweO/ySCBytFnJKnGQD7brtzgVtBWrP42DeLmX/gF5Jl7IDJ5yNuYgrRhbgJkS1Bn3QHR5NwYz5d6k91B/lAfgGoQP8H6cb/4h5/xIeik/dpDrU2LPdUaOmR5KXXobkHgynzYE2afM0AuQPNIFsac/cN3PN+2BDaRwOJJW9AX5Iq/+lE/ux8HBzBDqFqLPs5jG8ZZ2Cdaeeqc+7kVWQzC9QJlUfjwZmn7ywLpeG2HTT8qMtveqQH5PBE+mM7MhrXKo6/BB6T1+1JObMwByobG1TbZecZW1Md95B0HPqXz29Qf5x9FmeqSSBt+Jx/pDCoH8sa6ZdE8HyG59xwor17mCGfz63rLq6nhY/9b3J812oK5oXewyGvOcCtq//NkmNlNH8zQ0VpCXO2dPdugPEP4rN9TKPz87KMcH6GPWfOYQRFaWfLpfsv17vUunQCiakkTLRglGWLbi5b2aQNmkYmHZuCwukUBlOrsWGrKMEUvalukplW/YkbQTHPH8hkxHp9C2sQX93GGfpdXEjvUfk/buPVIyfeMwO6jcCYZlpGGZvNS82WwzZDCzZih39BJ6EXmBjEa/hPRvZh3Qn1oaGwc3b9vmdo9cCLjsqqvqY9HI66LRyDbtbHGEOooHRctZbObJ1IrFqMKwRGGaQVaZR44BYDukqULkXr4zhQjFjNK0aUv6vbOr0xoNhimGAA2HLbdR/J6ix3uNUvA2OMBbjdKJNbZInE0s9Bm++6NKJ8iaXidMBRRMUYkCu0k2tC+TcN1sR9rUGFEBw2iRP6o4OQBT0hpQ7ihA+9tX1lqWpJPRKNaIQTK94wYyRtQw+uhcNiKGUsUo0GdMsWrwlKeXXt528vstDYR5APlASXIQrAlmBe8rqEHLOjjSPB1Qwrbbpz7rQ1NrSnak+5hwZLI5BrQs9h8fkpePsoHI2eUjV1ByESjI6lZ2sOIQT29am7fmImJ5QMED8sY6iWUdbdbWzFihTennuQBZ7Whvk5tfd5O87sbrzSOGUIUksKaDtJJGqhbjm+9smoHBAvGhz4ylJ6R7NKCkTdtTfi5Im8gaLbvt65qkNh7W+FWw6/soQ0bLMZypQ9aBcDNEGAIxwqiJPs8usBiqlCGKAeD4IWBc0z8gMbQE2jdT9TC0bdTFmjh5CHgGvCp47jfZE1SFQ5xaaOSb+Ckbc3bo33gJkU/8xv3ER1w4liBjeOXpizbFUNMBSTCjXa8xsul79fn0N/eAVEE8SRbtCCLFe7mH0SfkmE9oeDf1wyflBdEiftLMKBbPYXxSdjxHOpGtRM79TCnifq6RJpQpO0byToijkRn9hxzC4KE8ITAegaUqPALJzAQMdb4TF9Nqkcmsp+M7bR+jnjxCpqk75Avv5zppxKGGrGajGyNElmdvmiyjdcg32gHP05dJEySPOG2dmOUbEuwd7YJH1+pN9QNGHWknfsqN57mfuO1ezSsyn3bFgdrkqajp5zsEg+n1fELOvf6r5ETrg01HKFvSQh3zfn7zPfuMCPhGJM+RBq5F65sk0tJx2g0iTMYqfJI1I+gzPDfTAKztqS44fnC/HN2/x4ypmYB8t3Qsl0uuvdHavK9DzMHH3xYgrJA2/bQAqVdCVwlMh6RskOm2jk//ngqsuUvVaT/S8pxLIC8gbWNdxyStusVfm4keof7pK9QbOpjNzGiXkHLaC6S+b7QgO1SHzBbkMhAoy8a2svzouVGbsVGpjjmERqj5YQfJiaHD2odOrWMgbcmWLdVL2jSk4iG5cFWNxELI+4LVA32dH83BooVI/WAr4nhBbjB7ANlGPQJbR6j/PDtzSLJ63/LxHmk7/rJtSuIwOwS0jCdqGmXPJbdLt+AQp7/irPN2V/b6tKdD0XfIxKzKAWQz052bGuoH12/Z4naPXAi48sptSqSi5nHCcMYwQelhiCD8mVaEEKWiUeR4SAGdDuGJ5xZPLl5OFDNeTRQRhgDeWow67jOjRj/5jbVFCFuMD97FO33jg8aEcceneTi149v6gmFvfRbTN1BEwFd4UwFBEa2tkwjrFTR9cVXSeBbPBLyFc6g8ZecHNU60DGyTD6bQDA/adBiC7T5ZSS/TZWwHSp+sEdRQQlkWVZHiYSXv9h7Nz8nhvEJfPzkN5J88nYqw8QzK/TXbVnOdNRFqPNkaGSXzCJakkqZImGlsZwe1bWUoXZbRDDtSJc0oxBnA1Nhkkh3x9KYSo5MF6ezulYHhtBzqHJSW5evlyuveKNsuv1HqmlfoTfPc1SMpWbn2Irn2pltl6/arJRirVwWdrJAPkfbWZlWCIesX9A/6BEcZQCTofxitGGpM6+ke0P6VxnFRiftsoHF0NGpZabXh3KY/8y5ICKPgGOo4VjDu6eONTU1mgEPukAWkFVICTDFouiF7jIJQF8gTfmdaNEqE3+nHyATy1dDQaL/zXvLH+gfAhitsxMK91KeNbGnfNpJTMaJ9RxJyA5JAf2L3Su5h91BRw4z3IKd4F+lLaJtg91uPtLGmziNerKPBoQCZx2tMI2VNHXnl3DjSZoQCY0R/xbiGoOGc4t3ET58hThbs+3IN4oXRgoGCQYo85TeIBd8RARANiBnkg/qAxDE9kHUJEHrkJnFz3daENNTbdFDiwijnN0gWI46kw58pgYONsqCMcIpRV5Ab6CDXIF7UM2mDsFE39BumF2KEkX70A3nGqOf95NeXW6wrIg2eR71kTgg86ZQv8QPWGg4ODqhc94greYU8kS4C7Yr6s3P/NG+8o6Gy9rWQLxoJZcYHZBZSaMccaJqoe+LBoKdujhw5as+QbgLtCXlN27Fy1/RwlmcorqQ8MoPZE5Pg53c+AHFBZrIBzezeo21Nn+H8UvumbcAPHjynIn2G/NtaZW2vBOrSdJn2X/QTf0/3bmQ6h3Nz7I7eVLk6R6Cta9oI1B2yDmD8M/qNjWEOIU0v7Yw2AlHAUTCeVhIQ9A6Eny14Rl8pezuVvNJXvctzDI1V6zYUb1BbZBkVVLk+Hc4kJ+cQmjwVH1oP3kwQSBjEmtF9bDZkeFplEPKSvsmSBeQeQCb5ewx4O8rivMnSQm1HUOp+/uYNLW6wFrAQTcrwusskobqCY7awnZGrwHSj1huDL/4Mjpj2IRxf6DebpbLIsGhJ24YV65Vps5MbU7Hok7BxBGTe1hnQCW2xr1Y6HREjB284wEgxY0mNg1o1juiUjGpg5PEb4qdBjdG2tjZZuXKlGRDm8dNOjkFI3AS8MHRkvMEIAQwzptIQHzsq2ToCFdAzIWuTwbTGutZ2aVi5RuKNLeZ58ATzzMUzSozpJmOjHhF7JQyaVxDSRtogYyg/CwgqzQtKBuKJwiTFkxWq5cHyMbO8nGuQPtJdxKhURQ/RZMfJUxI2BbWOYWTbcJ8E22pb2xltC6MORRxV4W9TGs9SY1KU/WNl6RtjHUdYGutrJZWIqUBKy8FjQ7L76Ljs7S7IruM5eXb/mDy+Z0we2T0uj+/LyeHxJinUXyw1q2+QmhWXSzg197tLhhONEmtcJw0X3Cip1TfKUOgCeepQQe57vl8e3TUizx/KyEuHxuTJXb3ywoEB28kxp8ZqPOaNAtkIRaW/kVcz+iWkfXFu1BytsCamlVDyjGD6JQKf0RjzhGq79gw6jxTp/9WgYs0ba40a7Brp9KYzla3vIjOIh36Lwcj6Be5huh1GNErdHD2qsOkrxIHix9hmpItRJu4nDjJNnjEUMAIw0rmPcoH4QAwhZpzLB2kgLmQNz7IWyqbH6j+IDpmFHFGW/M7zbFcNUSPNvItpncCapX7HoMCIRJaRbt7Ns5QbBiTP8k7yiZzDKYXBAkHBGIYsMWpH+u2aptXSreUKCYEg0uf4jfInHgwb3kM6caBhLZE+GwXUdyFHyRMEn0xBFImDfNsImj5nG38MDtq7vKnpKqv0fZQbxIhP5C3XWVeIsmeEjxkT5AuSRd7JEyQO8ghRtQPPFZAvnod0IPepT0gY6YO088n0HN5FfDgAKTdbn6gBBw6jaGyIQp1Qtqxj9MsBMm1TVfXdyAvi8Uki5A5PP2lg637aCuXpEVSPPJshqHmhzVBWVo/RuBTjTLmsIrWuDYlyRW5qsmcOvZeyYGbDzKAP8AINlI8fjMjhpND6ORmkKaFECYcb9/qgbsHkeM4ExBPRdsWGVfQb6og6pA/Qd6h7P36cyNQj02D90XDuPROQXNrjS0crdoX9f+5BusPxOokmOUevcnFanPaGqkC56DnKkAPMWsEhRj3SfylX5D+/U5f0WUbe+J0+RztDniDbkPscuo88zwZCkgtz6P7CKINqAhZmLqz2sso25AjlizymDzFYwQCKpye8tdjIQ6bEs5svQHcuNiza6ZG3vvGN9dlc4XUSLG9TxWu0HKWPgYFxhfJnuqO3o5w3lQjBitCko1L5VDgBY4B7UNYsEs4ZYWG9h+eBQakODg6p8ekduogSxttCR2YaG+e0obi5FyOHvhtWwRxUBcto2UyVAsIBr2UiVSMxfT5aUy+xOtZhqCLX95EmGvNM40Po+NNjMGInB32Z3eMrlZOD/s9+X4gIUD95JWlqHGFUQUQtT6cACj6uhvNrSJs+V9K2Mtp1zNYa0l6o+9Fsyab4ZXJnPzVlolCW9oa4dNQFlMAVZV9XVnYdGZUXlQztPJaR/d05OdCTlSP9OekaKkrvqBKJMUJR0nltb1FVrDXt5hUNxbypfExrOXMENMrlEm9aJ6m2iyTZtlUSjWukFK6VwfGS9A7npG80L8f7s3K4Jy0HujOy6+iIHNTPIf19YCwvPUN5NVwykoqpQafC2Bwe+lkOROVw74Q9RzmeLYjh2q3N0qblR92hbDGAMYqpcwgXSphrGNQYTBAVGxlXeYBSwPDHQGc0hD5NYDo0/fEVw907WwkHCqM55IU+yTVGhHgXBIP+Tz/FYOcaigZFBFjjR/9FrmCwWf/UgJOBd+JJxIPrGw7+yA3xEqc3jdDbtAPDgWnaPEe8EFWTZ9pW2QwEL7+3i6I3pVd7tRkY5Jsyo5x4B6NgRX2vv3YA55XJIc0npIbnuYf7vXVr3m/kg4X5vJM4kXkjYyMmV/j+CglhNJDzj/Steg99hTLBQ2qjVhonxI5ptMTLc4xyjioh8g/ohjTxXv6GrHE/Mhi5zUgvZ7R5ZQcBViKp8duGQppfnkEX8Dz5wFPLJiv8ZvWu+WK6KSN43GMOP/1O26ANoS+0CKw+qQumK9p0TY2fsrfC1HdT7hA/8skxAKQjpfXMiC7tjrKwKbOqnwjcjwMIBwLTfRhZY+MKCB/6CdJJO6W9UcYcj5HgDM/mDiPh1QLKAIff0X175NCul628ZwLy0Lp8hVx585tNP80paKPaX+M1qkeN5L6SJtqtt0yhMqVfy9Z0quYDAk/6vcDftNfp88M95cKEFMeHpaz1zJRXnAO04+GRUXPq4EShHSD/qEdvjTL9bcJkKTLeXjRL8MT4BDRwfuHlUdvsWJfldTpwNECyZXNVTo8kNRRxXSIol61T+a/yEJsONKvxj8xB1iHTqTNkAkDu0qePd3aafICoQSi0eZmswNnEUoqazLDUDRyR2MS46rdFO04y52CUrRhNSE/rOtlXv1rikVBlZM2zre3oI+1XnJ9XX890doizt8ZwQusDOzYWCg9uu/xyt6ZtIeA2JW2hUPB1KmyVtEmcCkURM9cVsoZSMONCOxfKl7/5ZDt8vMV0VAQ1ypR7UcoIVvO46D9G5eiwGB0AQ40d34jHN9bo1BgdTDdkOpNvnPGecTVgArGkRFK1du200HTiaWAdGp5BNiTh0E7Sz9QOpnmgwGnQpuSQHPr3TPCKInolLF5o3lQYlDNjkh8blTzKV+v5dGDjEqbRvKZs9DsjdqPdx2R0oM/W+OExz+YDsr9zTEZU9s8B97A2ODg6Ic8fHDdFfrgvp+SsIINjBRlJa3vKanvTas9X+DaKiGBfRA3IsBrIiQaJ1i7TNtdi2zVD4EqqcPEung6BkBo5SszijWsl3rxBUu3bJNm6WcnbMgkn6rQMISMla4/eeJX2EU1LeqJoaUvrK8YyRU1vSYll3ojZ4HjBCF5bS720NSZkPJOVvpGcErxRuz4XxmdZo7hsfZ00JL2RSuoGheyvA4SUYYBDBDCEkRPIB6ZGYkx79e0dOg1pYfohBAmj2x8hxNgiTt/w5zmUPN9NfmicKBemHiN/kBEAGUOfZmQGmYCBSBqQU8gO4uTsH2qQZBCH5/hhswwlc5S1Bjvvjt/0XTxLWjHsMTpZ60ZefEPf33wDYsGUTj9vTB9kMxM2EkH+kQdIBMQQ8oA8IzAiQJ6QZeQLImTTqTWtxMMIE9cxbJhWSFlCZNjdi++M0hEPhIzpkpAkCCXxMJ0FEA/xMdoJ0ba0aHxmIGrakcHklbRxL7MZUOaQL8gldYazjNFvyJ4RIa0vPN+UJX9793gONhw3pJm+C4knf8yyoOxw8tFWaB/UNRujUK6aDGsHyH3yRb2y7pBy4RrlivHgywt0B3nGKQBIJ+2O/NBnOH/R+9ubWslUOYg3hiLl097RYYQUY4TnIM++3CJ9ZX0+0bZCIrUNlT5fHSCNrGPu7+myNW3M1niNDD0JkBb03IZtl8qFl19l7WWuQBljTCcgbGr0Ue+TYX1heEgNcG9NNg491s556+heWTtHG7ARPAXtkHySLwt6zfKo8qGgbTI70CsTo8P6cs8Z4rVHr49Rj/ztgef1HspM88w08ZePnb68pgItgLkKs39ydrD8huJK2ro1rwOVq69FKN6o+mKTkrYzGz2cb1DETXVRed3F7dr/vCnm9EP0hec48mw/+jF5ps6Qq+wcjKzHoW92ospX5ITJK61HniuNDUvt0HGpTw+cNWnzHc7FoNqdlH3lejWBDVhC2of1L69gzxBBjWNUbZa9666V0LK1thGSJ+M9B5ovF3CQIX+R1fQp9CRyHOdcY0P94LZLL3OkbSHgYx/+cH16Yvx1qui3qUGCq9uMFowDDKugKnA8tHhKOVOLToYRgzI1j7gqXpS65wUWNYqY/hSRgf5+/eYxfSQjQh5lSkfHY4Yip6P7Rg1tlk6NJwDvKQrWPLEYb4yS1dTPrONpXAmNkzNvbN2DRoyxyO6MTCHhXSgjbzTB22KctFncU3UcFPtZdKiFDUbHclIa6rPF56XwqQ5+VfqhShmiTHgNtAyZKjrW0ynDvd02pRSBkskVpWswZ1Mbz5a0Udfj2ZIcH1TjR4laNqekQWUiVeiN6GrQe6jOE4HnvMcrYCQC8ha1KS2xOjXwatqkODEihXRf5Z7XIpJqlVTHdgvJtoskoYo33rBKIslGCbF2xvoBJoIH/70W9H+kywt8D6hRr0ZmQYmGZoC1esf6c/aJsA0Hy7Zj5LP7hozk8fxZQ5N25cZGWdZcY44NGwHTiPkHkWEKszlatGyQDygCfidP9CkUArKBfkX/t5F1VQrkGOXsG308Qv/jXka4mLLnEywCzyJPbFt8ntW/fYMcwoRcYATKHyGy3SXVKMDw5z0eWfKmXHMdkkZaSTPxezLGO5CZ8Aq5w3uP8cBIT529e1jvBSg/CB+fxE8avXeN2NRD0oW3kjySLzNolbxY+SgYqSOfkAiIEOWJ4whDlDVgKFFGiCBmfjmRDl9WUQakk3cwKoeBY20EQqr3Mp2QdyLnIHvkh5E9I40qBzGKIFMoadoY5csUUvKAU418QYLoHxAjiCB5pE4ZsSQef60h5cwaM6Y04nbA+CJejHTSxGgp7/fJOUYb5U9ZI89tBFPj5l7eRQfw2wekDvAsdU49kDae90bOvCmq/uYsvIf2SL6Jhzon313d3TZSQ9qNKOgzGPiQiVJUifHGbZZfjBtr+Aq/rs4n0LUkp+vIQenv7jptmijT5WvWyq3v/ZDUqN6kvOcCxIOThJkqkEK/Tb4Keo9Hyrzp/+aI0oBDhbU0Ocicfto9+mkBMqd1wogi33Fc2Lu0jgoTGckP9UtIDe0ybUN/o/9CyH3HEPqafkwfo85pB7SBIW02Lx6ir55ZHZ6rmg8ogSgV1bZR4jadAzAUr5ek7R7prUWqKmjzQj8118Xkmi3NRswof78+cCLgoENe4CCir9J/IWqMujPib2uFtS6HlOzRrujX1gX13oDKhrqxXmkZOCIlbRNnAohQuFyUfE2jdF/yZgmNDkgklyH6KkNZJiIJGVT7IMxUU817eap+NgOEtK8Mp5pl14YbJKG2MsdGcHwX+ozZI5Q3dva46iA2eULf0LeoO87Qo0/VJZODWy6+2G1EsiCgHcoOSsRIVeVpC8jVmGIrZQyFejUkEI60eQiOrUvSTmoCV69hILH2gmmPCNehYW+hPRsVmDdZ7+W8HYwYFCnEjQaFQiJOGo63NXRZVixfbo0JAZDPsaahaMYC3ZdDtk/b8zQODBI8gxg7PmxUUONlQxPAu8kri7dRdiingKbzNUpPv/PskoUKkWAsoeWvhtyxQzDvaeuAoqNMUfLTGQ9cx3jirCQ7j0mNzabGBm1Ds118Pz0KarSpLWt17JG00zeb10LTUvGABYyoMqX21FOPMFrCyRZJtm+XaG27Grdxm9JrvxHXLPNHmkm7v6ummtTyzN5++c4jx20N3P4uFcBKUGedtSlAyniPmkqmaEkvHjn6eY32EUiOd10VYkSJj/ZhDHrkA0YVfRbjnHWtdfRlTRSjMiiM3ETeiA0GObKCTUww1unbKAv/TDUzvBUYAsgg5IKt39K+zGgK+fSJAcp+bCxtW9X7RkJfP1PpvJE8ZAwgff4ov0e8vN0sMeyJh007CLyHYyCYRsLIFOQARUf7sal1+t3zJodsJIwRMYx+lB+EygxXfR9TApE/5JkF99zP9ETIA/mAbNp1zRtOLuQqshKFiiOMMmEUjfcyXbG9rc3eh7GDTGaqGETV0lMhURA56qtbiQqGLsQFggthpgwpc4CTDCLIiCl1CYG00SrNH2vZkMnE5/dDk8+V4JWFd54VhJPt+zds2GAyllEx2gBn+VF25JEAkbMRSH2e8oF4Mb00qDVJXLQHX9ZTZ0zz5F2MsLW2tlrd4S322pc3mspzOBNpm0bK9DobnJAve6fWJWSf8gL8xhESjPZCtrNKkBtXrpH69mVSU1cvKZP9midmY1gLA+R/dn11LkC5Q4Ab29qltmFmm2Yhc1JqpK3dfJG1gzmBpsMcMxA2bRfo76lAXUW1H9gopv5toQIItVeM6M+Sjb6xJto/w8427uJT2w4HmI9rGNV6S7NJgt5PfeGcob2VVO7izKCPUCa0Gdo1/QxdQl/imYUAZBWjaJFUO18qV0+C6RkK75XyrBpUkgTRwp5DztJ/6d/IHYDcQf4wRZlceLMXgrahlD9yn9Zr9Dem1vIdnUGdpgNK/mIp/WX2/Q+yxjTBnMqnA1rGey5/u+y45G0yweyWM4hvvmHHUMVr5PC2W+TYputlIlVvo4P0mdmCUcmikvyi2ipjY94xN7QhnInITcoY+Ud5mzNG+y11RD2i1yj7V+Tf4sGiJW37XnzRKhNjjB26bIhbOyKKnE6JQKSCaUsoVoTk8eOdZpDhffYPfPVkdsCIFwYchgWNAQHMdCKUrC0mV+VCR0cAY0gxWsf8BIwRdjHzjSs8sjQ01sVJNi3KujT66RsWSi+o77Pt+ScRNg+e4cEujuRtMrifbYyTtXW2vT0N/AQ078EJvL+Lr0HPBJSF2npmYGUG+yR99ICUtH6mAvdi/GB4TAVK0LyxWv+12rY4Rw0vD7slrmhr1KKeG8HKe07RTGYHjQePaG70mG3XfCoUMv0yevQJyQ7sR14q9H9nIICnA3mKRUIyNlGWJ3YPyRM7+22a55zkVZMZi7BpA55Pb3MKzmPkk8AaK8gJgNCQL0Z0UAr034GBQeuzJIUNhDDkmCYNCYKEYFxDzDGu2QmR0S6UCQoDYwwjnDjpo8gBHEBF/c4oEXKAhe44fiB7TOdD2YSibL4Ql67OLolHNJ5owogB69xwLkEUkV2kl/eSD2QEW+AbwdbrkAyfOBgZ0Pvw5pNmyA0jQsgxDETIJfKsvb3d1t4ODw2rTItLoxr+XGMmAmST91KO/s6NkA4zKrVwyDPtHCPHMzpDlieIIYSEI1aMwKg8hmjSp7wpl4yGeZ9EhIy2ETJNL8SG8iAODCTKgN94lvIkXwRG9dqVEGBM8U7KlXvZtY20kR7yjDFGGSOH+Q4xS+s7evv7tZyKeisHIU+Y4mdKpU/0SG9E64QpoBNqNEDIY/GolQH6A/IGkRscHrTpkZAyZAUjob1Krqgfyoq0UIescWE0j8bJveySye+8i1keno4JWrmzmJ5RR/JMeuwYAPKkaaI8IZYjqqdi9U3SumGrpQWyhsPOghIf0wE17H6cUh3H2mdvGt+5BbMNlAxp3kNBz+EzHazMtZ5s10iSqd+nCtynf70a+g7y9kogr56JQ74ha5yxSdu3eKYA93F+54xKyH8PZVoJgOmgOFM5n46plpA32gN1htOHNoi8QMbg2DEnkF4jXYxeJ2sYBcShtnAcq2ElJTUdl0g43li5cjK89a5a8N7XKgOpQl4yUoaz3jsOxdu7gIaIjMxqHfl9F5uStoysaW/vsLoEbPxEPfI7jiXk8Hg2JyUlbl7+ZwaIGtvds4FJf9MqeXnDjfL8RbfK0U03yqjKiTlzZswDIFATKzfJsSt+Rg5feLOMNC630TYjbzME+Yf8jTevVPsV57fnwEDHMCsDW5jixKnHNXQeugK5TN9F7pre0fJfbFi0pO348ePWCc1jokYB3is8sHhtMaq8c5RoCGXbghnFSaWzpgPgNaGT0VnpIChKWgmdEA82ndWbDhQyg4aGw/10Xrom3/FY481nfi0Gg4p3M3RUznvxjg9LKcP5PtNXAwIARYz3TyV55WoFFc2CkmCaJHnzgQGHok+q8MD7ComzNW96La9kceDQXv17Rqpp8UErCEOWrd5Zh5g5flDSXUekrG3lRKEqrP7NaGPXuOm9nihuRu0w+JmuxUYDHObaUKNkHslSbdAk2RbZE6NK3qZfPO6D6ZPp7h3azk7tYDgbYNQVyyFJFzD4KxfPEkSTUNKW0H7N1DsMJ+QBfRDHzOjImBFt+gn9jFEiqos+jMJGJuCc6VPDHk8rI2Lca5sJaexMxYP08Cztg99Q+MgG2g51b/1cP81oVQLBJ8abKXP95D2kCQdRPBCW5TVK+JtabASrI1wrV9WtlpoA62q9ESG8jeZs0GcJxI2iYrczIy0aH95hG9HR35FNGITEz6gT77Lp01oelAEklvz29feZ8cgnfcOb7sj0IO855IZHRL21HYwsYtCQHt5FniGjyEZGJtnohPKmTFjPi+xhEyfkIu9BmRqZ0f5GuXAP8pf4kV0Y+DjTGJnjGRxd9Cu6J6QLzyuKm3VvxAMJI++80+pa+yHHbxAneYaQQa6Qyb4ewKlHXrIT3no8rjN6CHniPWwjjeIPqnHGu8gjdW3OQP2kL0DqaGhBNco8woaM9aYtcg9/+/QC4o4xwT2kibaBDuGTsoWskS/yy3faEM4GSCpp945BiBiZ42B05E6ttr/W1WskWttgRj7tkPLjt5gSzKS2BYibH3Di2Y6JWhfUiTX4OYfGqfGSfusH2k6Qo+0rVp3Ywn86kNfWZSvkoiuuMVEDgZoqmFwmqGxmN2X0I3liNgq6jjVrkNWYtg2mRbNxV1KvYVCSpumBlj5LGacJ98icNwWb/PvOFcocHUH7pg3gnKCuaTsmE3CsaF1Tho313qZRCwG0vWTbJkktu9iOejkZTJ8sZLC55qO9zQ1ob9hibLyEI55RbhxxOIZwvHtTkdnJN2lHtyALbAdQ7bdDwyM2yk99e7bfhNUlqGtolHBTm0wktc9q3KcCI1VBLctCSMl862rp3HitvLD1Ftm96XWSaVqpQkRlGn3AZEp1liUtNqL1Pa75Pbj2Gtm/7c0ysOYSKSRqJaDXZwLKIJuok8HWC2xJB+u+0XHY0dhsOMDo/3V6DRmPDKU46GvoyTqVcywxCAart72dKaaeI7AI8NZ3vrO+pbHxdao2tqkSj3teXe+AVH9qDZ0OQYnRgoJl8SlGFwIVDzpkjQ7oTyFC4SNc8caiHDGSkEEoUIChw/QeOi7GDGQRQojn3luX4O0uR/y8t6gdm3N1gkltzBr/yUCAoORYy3YysUMpYFyxbT+dhHUMjMgZMUP6TAJGGoe8MseeLpUZHpKBg3ulce3Gqhai8wYtHsqrODokSTWgUKLMF+ecI7UCVNl6dUHZYAig/KeHt9g8398lZTX4MDpRxowKdPWnZccRzod6dX1UA4oTY5IZPCj5se7KlVNBjcd8RoLRGonXr9Cvp1Y8ZwpPaVa+zAFo2W21AVnbpgZ9dlSNbnYu9LYOhgTRT6hjRmwgF+zAh5GM4MfTjWLwiJDnBUdp+1NoMKyYFud5Yr31S8gJiJKXD9acquxQhcLoiY2yadyMxNrZMfoY2/Tbe7WtBJQIro03y5ZAsxGeYJ0qqcGybMjXSX9QCWY5JwUp2bROS7e90zt37YQcs1ErRma8cvTTZO1YP5F/tH2IFQQ1r/KJfEAkISrLO5ZZXB6x86ZO8rfeoHn3d91kpoBnyDDTgPQTP+UFofDIMEebeGu2+B1iRXqYKkkckEDv+BTW2mmu9HkjOHoTZcx7I/YdY2jYppFRb5QnZQnBQp5669o8UkT6KXvqx/qffucYA59oAdKAbGa3MdJMPBgDgHRSPpQZzhcIGw45niVtGHCMshI3+oL76eMcTQEJwwEEiUeWaOQ2A4PyJR3UE4YE9czURn/XTuqC+NALBH9jFQgtv1NHPNfZ1WnvYkopux3b9E8to7jqmlRLu9SsWOttaDVVv9S0AMqavGH02MwBfRaw9fzJ+sJ/Brzy16lhMWhdUC7IT/oYuojyszLUd5K/fTuet6NlpgOOkYuuuk7e8bFfNXnMJlvRqAb+nhy4XvlEn/vf7RkLMfv06pDRa22rmo7X5LUCrhNYs1ZQG4F0zDz3U8MIQDYtE0N9ks+krZ1Tb5QR7Q6y5jmLvTP+6Iv0D4o/obKFszmf3D19WVUdtGgjySa1a9KST/dr8U1yImvbDKp8iDdeMG0dnDdoeavIlda6qFy9hXM0GfVXe0D7Nf2QtWveqLo3bdtmbeknsySYMo4cwkHEPZw9ikyiX3tn/2pc+n/6fExJa2LwuF7R/E9RBhCVvLbVdE2zHO/YJAc3XCdDG66SrlSrBLVRFFQuIeMj8aSs2fWQxDMjU8ZzPoE0LiTrZXDDlTJcDkuWsmpdKfnWVZIPRiU6NqjloOnWPsDdU8Prd0ONK+TYKiV7Gh8jaehd6xtaztjZ5J1/6CLPOeo5q+hT2O/o79p4YnD9hRe5NW0LAahiOo63YBuhUTZFj+JDKfvTaIC/NTad0Z8PCzGjUdEQfKJFw8DgwGhBION9RYnSiGD11lj0b/PYazwYAaQBoQxQ9vxGU8UbjCLNKXHIDvXb36+CJhqvIdM5TiZsU4G8QODYFGMqmOLCA0nQvLAxCh1gqQIFHueAci136iWg5VcY7JHCyKCWoecNMoMj7K2xmQ5lrcyJQU8pYxT5bSARi0ht0hu5qS5YZ5BSPi2FzMwNglJuVDI9L5lHdaEAu7ilTskHo23alyAK1Ls/Gmb9UvsZhjVKGOGPI4Q6rEnV6PeoKQebiqGR0Q+RDVxHFkBkGDVi5AvCggJBrjBtjXVpGGJGDjRuRud8w5Ap2xYgEBpXEMNS352SiCzLRKQ9540yhVQeRbWB1Ya9NXOrYo2yJtwgoULZRpQggRjftDdrd2qQY/Sj3EgLjiMcTdQ58ob04LzCMIRkkC7KgI0xaLu0d74TlxkemhdIJ2QDEsOzHCsAwSC/yEjKETmHwYlcRD7yTtLCIn1k6oQawjzf29evfc2bhkx6OIPMHxmizCB79EeepV5sCqSmlfeQLv98Te5BhtJvGUHjb+oJT6ytP9P3QkwhjpQ3U9AYyfPLGmOK+ykP0kE8GNTcC/FjRI9uS1xcAzjg2E2SvJJ3ZALedwwMb+SuZKM/tCVGMSELgDqCiNJ+aAuUs00DVb1AG6IdYBhCOj0CR3mUrawBhJTrpMJGP/V+yoRy52/O6YzWNzGUYfefCryfYG1Q84BeszfoNcB1ytacf7QHDbQvG82i3UOGtPynDlpHNspVYzNDGNFLqXz1R/fqm1tk5YaN3sYi9rbXgvZY19Qs6y7cJh2r1mhd+3FOETCCtU8YUSN9Wse2g7L2KSOOFZ3JJij+qKJfl5PhX6OMOZOUdWls+U+7nBNo/LRZRuQpS6ZH0p9o87zT7AG9h3bBp98OCDgorOIXCrQdhaI1UrvqKttdOKByywfHAUwMH5+7cp1jsPa5PsnaUs/ZhJwyZ7f242GV5ez8i3w0R73+w5HDUhuzFWmHWn/IQOoMOUOd80m82VxBjgficqBtsww2rrINaSBoNgVSg/2tgZGl/gsukwOX3Ca7Nr9eDjWvl+FQwjbziFUcRswyQH6ooNBUV51xYbASUhkGwYRoIk/GWtfIwa2vk64rf0ZG9e+JsvbRitx5NcoS1PLPJBtloG29FOog0WU5cvSoDapQB/U4O/UTouyNZrIEQuWolgsx+vWELV/S8l9sWLykrSlhUxxRmniBEYoof5Q5HcoXjFQwnRSjghEz865rZeN9xouN8Qa6urptMTmKPqMNkQ7pKTlvTQNGH0CpM7yOgMY7euz4ca9Ta6fjXSgU4sdzjGLJDPZLfgTj+dWNCyXIFI/XkDkf+u6TwY5WeLqJ/2SYskYh62OhohJJTROda8lCy6+MMBkbs7oZUaOxpAZpeGxISkrcChBsjBQVyr5RczLMMNAyn+g9LhPjaqyqUUX9E/DSNdTXTvvs+QT1XirmlIh5GxvMFIXskGQHD2vGF4bYwBhe01GrxjXOCiUi1Hml7+Hl5jsGMBtQ8Ik8YDQOA5/6A9Qffda8rihZvYZsoE/b6IvKFYxv5ALPQ/AwNvkNhW/XkD36nanSyBrz2oaCqoDT1g7rtJ+TroHMqKjEkki6KOW+MQlh6Ov7YkyIyBVla6FBto6rUZxnxK8oqVxQCV5UarKaL1VYjNyx5oyRB0gD6eT9yD/ei4HhyzMiJp2MaJF22ixTI1GMyEdzSGmZQHD5nbOLli9fLilNK6QOIwVyxm/ci/zjftaoUV6eXNVnjXx4IzCUkybJyh6CRhogZozYUTaQEL+8SUM47JEdb+2at46M0SwcbxjhkEp/SrJPTlmPRz4pc8DonN8vAUQM8B5vQ4iSlY1vaJFGjOqGujoje4B7IMHUYUrLj/bDu7w4PRLEO/kO6SNuyoc4IJqM1FKuTL30p64ic/wp9zYLRI3CUZVF/jo90qGvsHdDDnm239bfYRRqHvQ5iWg9peqUXM3eOWR5It3aBgiseYuTNw3JmjovKNlKVogX6+MgXLX1jVOGGk0jJI0piLbLsZIqI3MmQzXo3xwyvW7rNiNZUwH9tVZ////Z+7Ngza7rPvDcd56HvPfmvTkPGAiQIMFJHCSRFEnLkkKGZRZLLjvcLkeNHVH10BXth3rr547wW1W37YpyhB1d7Y4q22XJljWRFgVxFMURHDAnkPN4887z3Ou39j2JBJiZyExAVGYCO3Fwv+985+yz99pr/dew197nA5/45aBHTcVGy9s94n9Ry+sJQQb082bFWKezJmgwN5Pb/G/dZgrXm5VoVTpl+IgBqX1kxBizD/BcBl+C/9gQgj9wAX/hAXJQ+3T/FBtbdfSMlMHDnyh9+z+U2RlNkYpv1+Zk7Huo1HFqLfv2dGcAx5g4a+0UWTUOy6vLiTeK8dIFs6VsRGuf2YbsK7hT1z3XTYuqTggHY6elXJ14pJx68tfKqQPvLzMDE2W9o6dsdfWWxd7hcmX/4+WFRz9VXnz8V8r5ox8u8z3DoZ9XMw2SgwJfrLWVggnPg9DZlnux2DmY8wrD6CL6oZMM9g2VK+/5ZDnx0d8q5w8+Udbau0pr8IOd1G3v3xaf7Ri50j9SLhz5YLl08H1lOVwUEyNkhSgYC0FJh/pHRkZTH8FeTmKQK3UWu04QcWZ29v4SoNsoD6zTVlZCqELgbMFLcStGjzFBoCh/u7eJBlOqDXgqBI2SzPQXRkt8b2sLbz4Em7BinHnbYs/OpiN4ZXIynLpLAchroViny5kzZzICQNEDbcaeCJv1GYSa46gdhNwORB1hqAWsZ/sUSk1KXirumxRGnuN18BdcvRLP3Yr+pBL7mRLGG/CZnUrFeu2B91TRqN0j+vBGxfy2HZ7QFsZRgMG+ffvSQNgIZd2+Hc78lfNl7fLZAJDNNDZuqGTCcdkKkLn8wo/L3KULyROcBDzkc6bPUtT3WtEV/Y++bm/cmdO2vb5cli4/G6S6P2DDOB8e7CuHegZLj00Y5MCEwusMRQvoKVWzKqJyZs0YdzlmwRwZpYvxNBNj5oSDw+Bu+IeTQcHbIcwMnvVIlDVnaTB+I+vq49SY7RcdpXzItHPk36L13p32cmRnoBwvg/nc2db1MtzSXd7bMnotu6h3s7Uc3Ogp/eGkDWy1lZEwph8amigf6dhXnlzbUybWOkpLtllqpLVndWOLsb2j6TTAu7Gx0TI+bvfCnny2dmi/7f9FcQWs9M/mSel4Bi4OxnPIhfaiC96WCpSKc3kxMdBzOE2MYw4jTLPhyezsTEaFOSayEKQqcirRxM6THLXGSdJvDhm6KcaFs7YndxsUbKovJncPTNYGbckNYwJzKWgbRyXmxhCrS4qhMfD6Ar9T8pS4GT0vw52Pc/q3E4TDCxphnDlO6k7HL52nttQF2qRuumJ2ZjaDe1I3bUwg5VH/GeTe7wbjtS2afq2tgoJmg6RYcTTpDm3KsWhrT1qYYcy1G0EvdaCVe7XTmjl0V6T+5AYuYfC1DQwnFsWld1TUzZkaCKNncE8Yg+l0cdZqOr61YDI9zOIKXHEyzCTe7DDLlemH0UZ1v7HQVZzDT/7138znVCC6vnB+g8+PPVSOPPJYOlN/WUX7tMfmMnZ75Kyth16UpVLb/lrbGnm/1ZEMfJOSmT67NGErZLpm8DzZYFuwF9gb8IdhKhVYOjE5NZtz85rv3SIbo71nqAwe+oUycOjjpa3XbEnVHytXX7whf/yVliCyJQwjA2bWwj4L/ierAjAcMrLodSDk1ZiRSYWjwAEnlx1dHVHNTmIMO7BZWwvH+Fjkumt0vCw/9rHygyd+o3z/PZ8vzx/7ZHnx+CfLyx/49fLDDz5VXjryC2Wqe0/ZDF3hPWcCTHAGj7ElBW/yvZOBQVFxtuGeLNFfOkPfk7jRfjS0U/q5K1fLid595bnHP1d+cuRj5erDHytzY0ei38Nl+uB7y+mjHykvPvGr5eRjnypz/aMpiTDYxkwyFmCscUATNjw5ziBsQ6e4QYDVfcFnO209vX95QPJXVGoOxwNYxvfsGTp89Mhnunt73h8KsXs2lCRh2hNMb1MBSpLRZHAt1rf7GIaoaT9mwRgKoaAz/76lHD50OGfbGA/DAaoixa5Xj8XErhV1wTTVAZQu057bPDNczp0/X/bvm0ijg0HQCD6DoT++U3hbXQEWAdwimxThrcANs4pGNtuFXytxnhLnjDRKvikUyGooqJlXX6gOy8jeFKifa4m2Us7afO0IVMs1RpTbdYf2oktdl9Ac1knUtXtvPJqUn585Yhxef64uYqckt+enE1QZfPgDNRbDGNtcmMktnePmNFpeW3MIhILMoeQXL5wqZ374nfgSRn2AMpCX3gJkUN7LUb//ykIqhHum4JUA/I2lybI8+WKcuIPxj/u8ZLt//wfz871e1qON//nxg+UDPXvKSmc45a076fi0rW2XhTAgFpeX0mDOmZ9QtkTB6xoY+WQHP5B3DgsnXEqda7wE3A6PIuPuTQUV50VAOUhSBCcnvfuOE1jTI513nedxCCnk7RiLwfCb37syUB7vCJwIY3wjeGlkp6u0Bwdtx1ANtgbvRR3jrX2lp6U9Riucg4G2cqRtqBzZ6Ctr0acLnatlrtUMTEc4EFMZKII/lJq1FJw5hQNnkxApfGlchOHPadJnTijjkROEIwSa9DHbHNegB7po90zIh1RBhqZ0Uo6RZ1icj9MdAlMcFljHAPVMGMzoEYXlxJFtcq8wfmAaXNQHu7iJXuNXkWr0JLNwlzNl+3uOmTrIsedoP0fK6za0l+NkAxN0YIjZuZODSblrm3o4StoqOmuc/TUzp07YBHPUK9UUzWxMoj4OIceJcUfmGVRXJq9kINC9achFe9FFEI5uoC/gD5rhK7RQP5G0oJ6xnuskgx7q1p5McY1r8Uw61uHwZHuirt69E6V3bCKxEgOmHnDcZnkdBl935G+7x9tZjBVe+MYf/fuy7GXT1xVO2r4jx8rHP/fr5fh7n7jWjre7GHs6UwrkSvDzeujuLJ73hmdqb3VWHbv65ZruoZvib8iA+3IMkmJGrxY6Y2tlqSxcOlfWVpbD8Bytrw8JpzwDRsHnHonP4YigxmDwAOPfu9/mlrfKd1+c2a3t/imVjOGstIfD3z8eDtxw2d5YzZ2IN5aulsHDH7+n9AffwlKGX3x8pHS0bQcW2uTHmuPhDMbDJA4aXE3bMHC+O2eLZRC0pBNBRvGF69h78EmgjLNGVjkwgv+wYCGuWRwYL5f2PlRO9h8oHY88WWY3KvZNxD2Nc8I2FFAUHIMr7MzgtDIfuPaeV75VukOHvdWXdb/dpSXGfatvqJzb/95ycnapzE5PZz/Ij50eZ8IJzuy0tq5yYfR4WXz8k2VheF852z1WLr7/c+XUQ58IJ+5oae3pK51Bz66gpZRVgbEgRdLW62USJ4OHrCukW+hX8krfwl929k6o34njD594+OjRf/7uy7Xvg/L3/8v/cmjv2NhnYpDfH4qxm6ITRaX0DWizqYBdJodDAcuHFU0hlBSpaCbHieKl1AmUQ/RL5izjy+YeoikH9h9IuLbWw7X9IWD+ZnQhnsFI4ahQ5Iweyh8HEmbKiaE0s7hcBvcdKP3De3L9QOLerQrlE/V6qefrFFx8tri8iYC+9pu/YbRMXi4XT7xYtqL9o8ffk8rnzaKob+ehb3nEM5ujLhrfXTORx2vrJ2q0tyc+N0ecCxCQztPV7bfdI64LBz3XL7z+qNc26yCaw25iKHL22R+WxXnb+NbUKQBgfBnHU+fOlNXJS6UveEHKDId3cyn4Z362rJw/WWZffTGVtdQ7jn914rsy7Uou+6vnr5afnrUL35uO5s+v4IcAOwvFV6ZOxInXjIzbKa22dt7/ofh0Z/f9VZS1kOn/4dH3lEPBN5c6Q+mG7/L+tT1ldLu7nNmcLathPJPpsb1jmcZX16+15yxIptuFjHEGBHcY0GZVpMhQzFfDiTh+/HjO2gjYwAWYgh/sACiS3szoWxdmgTrHKB3CttasHw51hmc2HE7awFYYgNG+jnDWAoFKe0tbGWitjkPHduBRnGuLz1sxfKtLK2VgNfAk/p1pXSwvb02Xpc3VMDzqO59qwKMlHRjb2mfQ6Oy57BejFe7YVj8VXdR5+cpk9omz2aTywUDtNOumDZwbxiVnDTYyQJsUroMHD+bsEwMWvfLe+KwtZMIsk4AXpSs45nUCUkNFSDm0zpM4bUBn8qQOTs2hQwfL1VD86YSFk2y8YHU6g3FwigRLpGcKoLkPj8Pxyak6AwaLpel4FoW+f2IiN3RhOCuMrvaOuqug53DI8IJ7m3El06NjYzGGg9n3hRhjs3ZmWNHBLIqOcBQbnPeXMcdZpRs4zfiCc3v40KHsAwcOT3D80NlaQ9fTF+iC5zitjBQF/wk6Do6Nl+7R8bIeOOVe7/3SPzsJMw7RCC1VkuhTiVxLnGD8/byLZxrnC6deKWdefiHb1+gnOusjn/ps+dTf+Fu5/o3efLuKcW2ctdyKPxxGThuCoPMNS1wvPT7fexdOVuob+iR1TdVF9BJdlnot5MNfhnv+jcO1y1OTZerVl9JOECSxg2pH6F5jPzMznTKIBviIncA2WIzDWC6s7txfG5H8TAn6Bg509o2XrsED8VUWSkfpm3hv0vdeKZqyp7+j/PrHDsQ4tOdL7GEt+4oNZ3wErsz0wxtjBJvIvaBQprlH8YoUATDpsPQJ+YdLHC842tigeLuzPTA66jKj1hXyHQNe5TZ+E7ARXMKvOfM+MJiOjmfmeuyQo0df+fPSdY86bWtd/eXykSfL1sBoGervTcyFsXSBLBCbcZEDmUzwcLlvtKztPVqWQ/+xtQLEMk1Z9ohgusBV0iV0k4A4m1WQg14ZC0xOuz7wGL3hLN2WOnh5ZXNwaOiZx9/z2L8qD47P9uA6bf/wv/vvhta2Nj4TRsb7Y8C7RVYp4PkYTMrdIYqc0Y1gIms9bP1MURNMDh1jzBqxGtlcSQECvpR9LmiP7wyiXJgfwk6wGB7SX/z1PKk1lZl28kWMlIc6AIFnu07uNOEeCGU1NL4/r7lliXvrTNtapn82iq8pvjO+OESUSJ7ThujD3LmTZenq5XLwyOEy/PB700GyliGdo5/H0RU0i2e+5qBVJ43Su96Rc6SjF+2vkc3rjqBrzs7F39xpzxHgpd91Fu/6w7kbH8ZnYGslt/Bl5DDOu7vjuTGWgT3p3PWabViYLYvnT5XZc6fLxvRkmQ8aLk5fTcPb6xyALF4QWQMmjLnp+H12efsedtqmy8r0K/n5Tkp71+B947SZWfm/PHK4DHa3ldOrM6V7raUc2uorW53hkPeFax6K07ithlKQdpIGdoydNDnjqOCTxnHxj9FMputaJQvEw1gL/kPWuDoVOEVv11jYgE/hjA1L1G82xf2MNjK6HbzR3dZRerfbS18cuX5t97mO5nNUnWUrNNme1u687mLLUnlpe7qcW5xKY9RaJ22yjb/24WNGsgLvKH2YZg0V/OBowBrfyQonSluZARRtrumK2+EXhSkwwQDRL0YJTFUnmnEcKFPFDCVc49yRV4rZKwwQKbEt+iJdvKYc1o1H9JFizgXk0QZGq+gsQ4bj6Vkjw3tS9rVxYmI8FTgMhcuNA2DcjBPZTCc82qrv6TgFr+sTilRnsmZLmDHl1Kk3+xfGmOcwMMwAarBosfr1Gy30D+80GJ4zYMEb2uR5ib1Rh+c7p27RcvzheYth7DEC8yXscW2dEa19MONSjbe6RjLT+KNOzp3ncYa3OntK+9Bo6Yj7pKOlQxJ0tj5L2p+ZGrTjFG6lsVe/G+uoIGlkPJK3fm6lOsUHjz9S/uz3/m06mM3zte09H/xI+cDHfznTJ/Xx7SjprEXdZtSWQ/dz1tBWO64J1Y1KtMu9qX/og92ivY4mC8Tvjb6iy5q0UrrDqxXWZgNnJy9UeYxr6Qt859HGlEyZ8aX/jS8nwBhbQzq7tFGeORkOXBWZ+7fEWLZ1Bk32PFQ6+sZu+EqAv8oS7FCG+9rLp98/mnimwDgvsDfbBhvJUdoc8Tn5Kb7jIWM2FvYjvBLQyrTnwDWyXPFlLYM+FduqfBtfTgzcwgNm0pxPnYO3gq9gSxP44ZQI7MPzDBLF+WMvfaN0roUDGO25lwqnbbm9p5w/8L6y0b8nN1jRV8VkBqwUUEx+JgPRFzasqRA8D58E4dCYXQ0/ZUnYR0IAlAyFWCat0dR3uELnSZGH73RNBkE2N7bCzn3hfzv+//k37+4eeR+UycXFnaWVlW3rWAwu5euvae3hoeFUqATCQbAwUv1bScKxYlRR6u7Nt93HPSG19d4QFoKdCjSEkAGC0QibyG46iaGsAT/BJNSZQx8CyBgRQSXcjASAvTI/W+YvnQ8GDiMhBPdWxa/qvVU00vNWgrEpwyxRp4WtO8vxfE5O9NNjgIV6fm5H0Cvb/haPtLzy7+6RJ+6sJF+Ewc6g4pSnAReA0aRKAQ9/KeTl4I18TUCAtYi/66VGMeYcdXatLpJllDGgGejZ1nuw1G25b7whwINQUH00jKF2/B1fBjfby/7t3gC8lnJ1p77fbLC9uxwY2ZvOlI0gyC8F4W7nGGZVtq3ZqmvFGFgqFxXnCIi6wgfRQMY8DDEjRcGkExD8Q+bJGeeEsyZAQAF75tzqUjnfvlIud62XtVYx1FuXjp2Q3Z2WslQ2yoWt+TLbshbP6su6RR7NosEevIv3vOBXXyg3G6zU96F1x3PqLFCVJzvozpXJK5PJy9YxUa7q0F/9l56Ss1vxG5rkTVEEqHLn3MA99KNka7rl4K6CrUYzGcr37ITM6L/ncHTQzy6SjBKOh6AZfOXItAXNYSTHRT2eRcb0Dwomhkb/YByHSdvSiY7nwmNNVJf2WhtS16rUd9Q1u8FxnBhj+tq0FyYYr8TmdHTDwQvDqgnAeX0Dgwz9jC3nlzNm5pRTjD/ok6obbPISzhwHOr67RyDw8pXLOWMGc9RhEb31TA3fkE/XcyC1BY9ZZ+izAFfPwFDOBO2aP3meA5xHfNZn6fOrQdulhbmyGPrF4WXPK3EuHfW88+db0G//4aNl/9FjaZzmIMXBue/ssnlPGGFvY8PonLXgX7tCclyTTnHcTqFD0RFP/Gyp7a7yc90Rz7v+YKhzyM2u+r0GMezAup12AgNcnzl1dYfTGjDAkx1tLaW3C412H3kfl2bXYemS91qHgtR5wO+aIVCzEThRZuybrCkpj817LeGCz+SPvHL2YE7aE/EZjw3FeGagP3iI4y/1FYbiB3jYG3oCXgguCcwIHDWOGjwW6PMdXrA38A2nsDt4BE7eq3xBrjm6cB8dHXAb/tIrC41zmzi0nUuI0K/KZrXXM3shaKek/U0PxBgYj/GxsVw/LavJfepB1wP7D2Y2C/1SN0BpD79v++rtyvv9Uh5Yp21hYbJzfWW1d2F+oY0giWwux1/GAuMAE2R0OITJ1CoBMbjLy1WJmj0x8PKbM7oS94iS+Y1QU7ZAvTMMCsqUEKoLwylSonzn/F2RfhQMDKCtp6IIxveOl30T+5KRKWrTxatzZj8m8/43L6KlN5dafVnzjpjop4iFskbwo/1mEkW631bteD+W6L6ImHQI6QjAl0FnIwVGF17xu5cgA1JjDIiAaLBAggjHndLNXciCR9ThXuf9Hmp892H3SNEc4NgevNh1pxHPIFhLGBH3AQiS0YcHw5lpbyvt2y1lbCuc6J1wvtu3ynQ4Ot1rO+WR5d6yb60r1xORCbPtxtKak4zqhfIx3oxx48+RsCbHDJLzZpYEhdxjrYrfOQWU+fnzF6rMh5PCmXBNpoKE4s0gTXx2nmOyUNbLyY7FcraNK7adjuUtC6NiO5zGuM9uk9IS1Q/DYMv+/fuT9yg7Tk8aE4FXmcrTpO/1dGV7c+F99BW98DuHk4PB+FefVC2OUE0xjL9xjWdpO34XnJBFYAMO94tIV+OnvoMtd/6KtsAjz3A4rz6GyIDdCgMD0RStKOGkW7RNXzh0nCLPJovkifM0NT2V/WZYOS+AwvhhUKnX8xlEMHh1pQbj4LW1JRS/MWYkq8O4i8wywMxypbER7Yb12qo96Ke/jhqMq8E613Lo6isUatqmusgZUXONvgvUcVA5qgwTfOT3DBLFMziejROtwBiFAc/wr3wYjmnU3zO0p3QP7imt0edb4YvnvnZUZ45+4rDlJgHx/edd9I8++mtf/LtBq+7sG+dYCuJAOC7SCrNo25sdNy1oUnmtPq/OcDjupOT96KS6O7xXcT/Zca+ACB5yLmf34zMZ4qxpH0zAw3gx+TH4Mji2jA203mKE77diPN6eGdS3qxje7s7WcmDEbrnVOYgByzEjy8aKPMMrGyUZM3hlfangUW7etMtnGRiK68zOsQnhpHdTug77cAzhgUAYrLHGq3EK4R+HBpa63nMq70YDQ3bVVeuLaxOrKlvekyUaxgZKJytoSJda86/R9IU+wzHOK943OQIDOXf0J1x2nr1tljGomynrsJ4tlrZa6AnjZUdd2G6fCeOVs5GBzzAmMHzz6qVLp3db9cCUB9Zp29pqmQiD4X0dbW39Bt2LTjFEb1/NS2aQYRTK0FSrqC0HSuQVaKbBHQBjVkokeWJ8PBnFZ0xCcVPmImcMI0KUdcY5RcQGELuWsiWsDCLpdgwCAskxBN4Us8jJRjgLm/OzubPfm5W4Peu4VdGm1bVwTsN4WQ9GX5gM52R+JtpSjQC/v5ML4DR+BJ8TzWjMmdLgA8LPCGVUmMFgeBonYyilybobMy/StAAp451RAJSAESNpZa0uHL63SlUCUlTaekZ2z91eEf1v6x66L/iGZBwf6C1dZDUczfH2gdLf2lk2W3fKYFtXef/OaHmoDJfW2ZDBkEMpeOmABUaIipNt48mQss6N4jazxpDfMzISfNJdRvaMlKGBgXTm8U6muIVs4RfOh5c4pxMR8m4mzqZGnuVdZ2ZvOCYUzcricrm8PFtOtC+UU22LZT3k/zW+8TeOGLPm2Ilx2Ir27MShndolaHD08OGyd2ws24uPvcqgpvdI6wv8CQOCg8oo4OBwDOCSqCUsaRwMPN0bTgXFyvHhwOFxEc3FwLqKaYGd6xuJZxSk3xkaFKlNQy5dvpJOosCYczBY1JlMSGe2ayf89XqU7GUoefKVhlLUw0Ahe3AU/fRJhgT8dQ3MhmFmuMmu3cU4qQJwzqk7upIYC+/h+/TuC86dY5zpK/w1lgwCgTZjIvKrz/qYDkX85rlmTqSkp+EWNHSdv4wtbea8GVtjwnFFT/2nEzhp6uFQut6zGSZwfyTa7jnupaPSUQs+yg5EgUUwiZ7B2F194Wz29FEyVRHcYfFM/bvzssuLyY93ceS9tcm//Ot/M3etdI4zPbbvQB6i9AKkNoF6syNnWONahzE1NmYXZbQ0hyDCWynZ7LdQ8LoiWIPX8B35oScQgq3BkYcT5As+kBVGbl9PZ9nTwyHIKt4tfwmFUzTc11E+9thI6Y9xIM+whLxzqMmigyyTfzjEIWMHsBEFXTjYx44ezZnysdGRGFtBqpLBO7qgsTNdDyeVDOx2dybuqcMGR7CLA5N2JecjDnXAFphnAkAd974bXzcDQQN9h+VoKGCof2gBy6Sak2H6S4EDMBE94SG6wEr6qslAQAtylDZ3PADOcpwtR1DUTV+gZ+DczuTlybp49QEqdRHCA1h+9bOfeXRjffM/XVtfH2V4NIMJMBk0a6FMKXdAT5Ck7mAswMmIMZ2bs2oiHVFEWDGTKICIAIYh4CLVDB7nKUJ15I6RwbRXwxmQAsOoYwh6v5DrMKEIgjSbTKOI+jGiSMxQOJXevdPaffNZEM+W6rG6uhwO3mvK/WdKnPd7OhCzU2Xm1EtlfW4m29YdfR4+/li0/d6KfP3cStDGyx23lhbKlbNnE6gZtgxVhrqouLU6KGs2wE56xhnv7N07lmsRvIMPXwEWs7kAnYYFUmNje8r8ainfetZufndjIP3llXQI9H11Nvjh3O7ZNy9tnX2l/9AvlM7cwvnexkFi+xuHxsuHxoZLd8ikki2O/w1ud5TRne6ytL1e/mz+RFkLJ6l/J5yzrbrroZ1XjS+HvqZhdCdvSBGED/vGxzPahxfIknPkXmrG5mbFGtiieB1IMlHQW9Dn0KFDqXzMTAkE4DGKHYfsdLWVua3VGJeNMtG1m1q7w1jYDO0XzOTYWCrbawtlvSWclt6t0rlnoHR2BZ6Eg0Spa4+XWKdjGM4SR0GfvAvO5+pw1c08YJu1ApqXa5+ijyKa6nGd9F64ZeaZIZGf4zmMksmgBYODMwEb0cvMCWzS/2Z2nxLmiJAZqYw5Mxf9cr06OY8CYLCZQ4XeDFk0st02GqC/9aIWl3OCqtFbX2aL9l7hwJipNNhIJ0ggRpqyWSW/eQ5yGic80BjRxlW7jBdDzIu5tctsnnOMq8bocG3NptjJF+4OhVHnvW3GFa+on5Msuq7faOwZNkTZiXHUd7S5Xg9kinXwUXUqZ1IvYRh99lxjZMbTuIg878RgdQ2NlLaBodISuuduCp1lQycOEgfhmmBEB9A7D3op/horOiIP537mwJ+3dzDKjM+mMYxnX714vlw89WroyKVy5JHHy2Mf/GjpDxlatflAjKv1Z2964PPXHWHocYwd8Vm/tLPhxzstzXrru3Fy7S45c/FcmTt/OjdfIJs55kF/LwjeirHNMY324XeOG2w29vSQGM2lyZly4grnfrfSd8vbWjZCRo9ODJYvfOqhcjmwGlYEy4ec1uwKgRvnOBZzcxyw+t7LxP3gP6njGSDr7SmXrlxJWw9GTc9MJz7lel84HNgCV+fCmahOWVs5dPBQ2hlsBzgmSAVzEqN2+cDrWEwYaBQe4cj0RnsOPP/10r62GJfda7ZF6JSuvnJm/LEyHXp2eXE+MHAt2w3je3q70/HK/oZMymww2cFGTTyOPsp2olfYZMZCgNNf4+F396LhvomJdNikWnqyCZa5hXkfc3yWV1fXw8Z7+stf+cpf1NY9GOWBddr+2//6vz02OjryN0KpjlE+FGk1sES6pEEupdMlykpYGGEUJ0XJKSNgdYtfC8ulvNQ0FQyWBnoITmUi23lXRY+ZMic6Fe1cMiHljQE923R43dWmbuPs+dqlftEbUfp03gLsO4f3hDxi5p9Fa+fquoy6zooDctPit/hva3mxrM1erbsVhUKYD4Nm/xMfToXxjixBF3yxFUCyMTeVMwboaiymp6fS0PJdeixj1hoUY2t87K7HEAYklDAj2Pgz6oy3WRWzLKVjoHzl++dzp6h7qiTQhxJY8bLsU/n5dopF5CPv+Y3gmXv/1Sc2IfnCsQPlPUP9pSPkVA+3W8KhDveoJ/5PJq6W5XKizJRP7n20/OLWvvLo9lCZb1nPWa++MKo5G4xscm3cySt5aRZBU0aUrkJxu8aMG77icIgkejfaxPhEGGhmjYLn4q/fKamMNkb9tjBm9M+HUbDdHe3ray1jk1OlZXmqbM+dLlvTL5atS98tm5d+UDbP/lnZOP2npZz4Ulk591yZ3A68GgrlFfzIkcGrFKSUQqKfkcgwBOAPB5KRmFH9eLZgA0VKEQo0UYIwLddbRV8U29hvb25n5JmjY9beDF5PT103Z8Zs/7592d+LFy/GHXVmSmSUA0OpCmagTZO+iY57pCHGc0fDGUFLdDMDdOHCxUx9ZLDoj4Db4cOH8n7OEkdoIYz63KzEGERfyBus5gxpD0eNkwOztRtGex7DiVGB/mhAZhnTxo7jjG6e++Of/PgaDQXqOL+uhbJohl5ohUYnT53MMfZMz+HE4Qtr3tShjxxG9Ob00wXooj+CehxfekHRZkWwEN/RK4x7DlNugBLPHhoeKR0j46W1t74T724Kx9P67O1sc52xem2WSnR7NRwi63PiSOeo/l0JHWKNHCfLph7eCbrib7T3to64fnXF+sWVrG94bLz89DvfKnOBtQ898YHy3o98rAyG3sMjFZPe7HjzYqYr+SZoeDflrThtPK2d6HPr8nzKPp5j1BtL8sIgZ3fgJfLJpmAD2FUSbxib4RjrP39eKjDue7e83SVYo4wNdpaPPToQeEm/15l0/EW+YdzJk6dybB55+KHMsoA7eJSdJzNjZHQ0nWzySR80mQfWqWXadWB9g83sT/h3+PDh8swzPyr79++L37zyqTVxGoYIGDUbNZn91yY44bn7Qpd0bG+Uiee/Fk7b0q4uv3cKfLXl/8wjv1B6DhwtewJ/2UhpG4UM2jkYDtIRdE6jR0dG6zs50ZANLjsNztogjGxwmDl49JOMFvfAyNNnzpSxkdHEerT3F51zJrS9fb1/qP/pf/97v/+u03Y/lM9/9rPHNre3nwpGGRPJxQgisaIjhCN37QpBFI0VUT64f38w1U4OukgJoeVQYYzzYYyIiNqumiGf/0KIckOTYCJK1n3OM87cq17GwCMPP5xR6eDIvEYUmRInpOoXWZH37j5Cuh6KsmV9pbQPRPv6bPX6s0JZnbZQ4iIQFBzr7KYlhD0EYGtxtmzNz2Y0QgSjp3+w9B4+nu16x5bouohs29JMGn5AwvpDUTbR78ZJQ17GFjDwm+syChZADUSADVCXpmOxss/9/T3lwuRi+c6LM0nze6tUp6G1rbtsbYTjsOydYrcuLa0duftXXzg4Zg3u9cJp+y/ec6wc6gvnZffcruTmrNZcOGcXW1fKR7bGykPbA2WjZbtc2FkqC8Nt5fL8dM6ECdBY78hpa2apFE7LSCgKuII3UkbjebCiWRsLK/BB5uTHb1Lc/MZA5+Qw6DNIEDwEkxj9lH9X4Er7s39Wjn71/1nWz/xJ2Tr71bJ96TtlZ+r5sjP3SilLlwIfZkvnWhgH/cNleuLhMtcVOLE7k8ApNCNGGXoubDKrYTYM5sEbbUrnK5QpjHI9Z877cBgqHCPRUNcxPvTLLJCZRP1InIr6bMrD2eQYIQTnxY6v5ABNGKmyCfAaYwTfCTZxZMgVGkmjJE/V6anbaGdqctBYW+24K0imcKLVr422106HKp4lTZmhpF3S281kbK5vpkFFxsm2tESz5cYk1/G5J+hD0XMWnWdgGQtOlb5qv9IXNCD7DG/ppxxF7eBQorPrPYPeqJvC1PV1jA3FOLsehhgT/ORVEWno7dKWfkFnUWN/tUX/GThoJ9rO+W0Ng6VtdF9p7QrDMuq606ItZrzeODNli23jxoFzcOiSh5KPKi+hZVPU81aOqCHpeeql58vVS+fL/sPHyiNPPFkGwmnz3Ler1BnQOlt4+4VQxxH35UYhMXbaXOt541Fp1KR24RNygZ/x1/biXFmdvJgvlKfjyZbxFUbKHZODR2VscPIrXUJGog78OL53LM61l6d/NBky4bd3y9tZYnjCBmwro32BmZ3zMR41o+LylStpL5JNMgH72UzsN9iVej6cKg6VwA7H7tLlSynHxteYcr7xA4fFdXiBTcHm8woPuEvW4cbVqauJeWyKalfUADI8hJPwAk/6jgs6SzhvL3wjnLblOH1v2RactvXuwO2jHyoboZ/soaDd5IQ+QUPBKf0jBzDRX6/O2BOYOzY6ltdsbm8GLle9gTbukYXg1SdzYcfCVvIn64WOEkhvHD5jI8MtbOz1GOKn/+AP/+hdp+1+KH/3P/visZCUpwIAIV969YSJkk4lyxgPw0J0ltBRwNKAMNPw0GA6V5jCdznnhA1zMIJErylUQsj4YiQQSkZDo9yrIWKNSBUqwidC4D7MR2C1x7NtLcv50y6OQjJ0tKVvfH9pC2B/Y/E7xVCdtlBG8f1mRR/XlxfL1JlTZWVmaldI1suVMNL2vfeDu1e9Mws6MvxWLp5OpQnFpYsZ12rctV8z4PCCMQQkjHe8wKgDzK71V5qUCFG1bXbKpanF8uzZapzfcyX60NpmS/ftsr5wOfioGqg3K12Dh8rww5+/65Ssn3fhtP3X4bSN9XTtjsdrhfnWGWbTgdJbetu7yvzOWjnZMleeL1NlKpzY1fW6DTw8oFAoCIrbKIqMk2m7e+EDOGIreovLKQ3nzI6kcxMOvO/4SIQd/1BIDHryDy8Y7qKC8EbdFM5DPa1l9JUflJ2OnhincDzyCKjOTWACT+KQ2rsxMFqWDzxW5ntHyuzMdPIepc/QVy+eFahiWJg5ZpDg2zQcA5/MKnM08C+laF0Q54ZzCYcYHh6nHvfAKJ/NuOH9dD6jDzIUOIBSEjcCR+sajLp217Wje0YSPxmt+h+mbs6WkTeDw1FDJ8ErgRARWdfBZE5ezkLENbBW+2ArZe4+B9kLVyAdOLswciJhL7k1fmb7tN9aO9/XYnytb+MEmRlTfPa+TuNGXo13Y0Tph2eiHV6qz6+7ncF0mOqzmbH4kPjezGRqm3MChWgG/9XDUVR3s7ba77AISUSXGYnug0s1jbIadR39A6Wlb8h0Wbb7bov23uqI/+1e+ZdXOC2jE/vLK8/9JNMiH/nAh952py1TQIOojixv6Oe1I/gPz7cFnW0WRma9VNt5OtYYCZS+fk3deupgs5Q5QxlHTe2sM5LOt2+ulo4wrmEB+TOGggBNQJjdEI9PmwPPm8HG755HD80vb5RvPT8TbbsHdch9XtDeerb3He4r44M1uAM3FfglqGQc8AIgJL+wgDPH5svZnMBOgR7r32AGJQH/jBc5Vq7NtnP04Fvwt8DRfDga7AvBJBjiOcbc/YCm8oMdVXc3XNoNBHRtrpcDL3/7nnXaVkJvndz7aJlt6aybpgSDs430U/9hLTscR+sz/UG34Hu4LbMhMT3uI5OZ6RbXTU9NB/3rLu3oDUMzmyG+p1yhf9DNTDa6xViuLy2uPv2lP/nyu07b/VA+/9nPHwsofqqrq3MMI9CGBIwhYurZpgOEaWtTauRiMo5oAEVr6jVTISnKEF5wz7tPBgtjbTgUi6nxxUVb9m+nQK4FgIu4SXnATAwUQs4YwVAMNsYDYHBdgnBUzFBzTt2YllOgbIl+mvEZG0/Fc32pQhDGRzDs7ZT1xXBIFmdLt53poi5R6c6evjJ09JFUSu/kshVjtHTu1TSKGIbGoQJlXbtSje7gFfQOIxLgoL2ZUlP2DU8xCsy++i7dQXrk7NJm+dHpumD2XizSQdp7hoMGC2V9aTL48cbGUltnf+nd/4HSM/rITa+51wqn7e8d319Gu812oP9rh3/239oKAZzcXio/3rpSXg6nbWk7HO64zws7KRfKw3hyAvwlK9JpbDjB+ObokGtKAp8wxskwhdOcVw/8WVkm4zayqbNbrqOU8ZVZFRjh+rWQ+eG1+XLg1e+W7XAgblYox9W2rrI6driU/cfCr+ssvVFHrlELfsO/Tf0cFiyYMwJxxM3ZJges4uzpIyyiPDmQ2qRw+HI9b3yHXxwzBgeHSJ/JCCMj1+cG7Rg9+sFZ8yxpm4wXxk+tpy0NHrLm1QCUsUhytjN4S52e6V7GEZBEm0YmOWldHXWHRs9uUtc5j5S2tclw10YOk1euZOqpuq2XkxaIEOjDQTSmzc5lq9G2+cB27eZgu8YYopH26BuHURvUxymD35kaH/eqi6OvruZ1ANrlelzH2MvgXvRrM9qiT+pmtCk+o6/2e9am69Y3LQpMXcLRXaI7wmFr7bN++v5X3VWPrZezr7xcesMZPfae9+bmJMmjb1PBT81hZ0q8a3xF9nMWDVY7Yjwc+KY7jHEv0OZAmVWRCmpWMtfJpZP22uH3reiD8TPblnpgl8fw9vrCXLl6+tUM9tp1sOr4GO/oo89xQ/IP/jCjp+94x+92Xl1d2ypnpjbK4uqbvw7k3XJnZXNrpxwe6ymf++DeMjayi/ExbuSwvtZjLsfDmBonAR0yTcZhgGvZhhcvXgpstXlMnSFLjIu6HDOzc7m+zVjLCGDrcb7YeX7PTIjgTXXDF/Wl/Acmw0PPNwvvnHVzytbCbDl08nulcz2uvwedNjNtlw+/v0xtBy5H/+gEgUw0lKWg3+iXgUMyBp93ZYccuCbIeA3vycP58+cDM2v2AnkxBo7EzQGvkqmy075rw9F1Ua93yDz9x1/60rtO2/1Q/sHf//vHNtbXngpDe4xRgCFSAOOg3HnwjZPGyDhw4EAo3aVgiu6MnjIqXG/KO1+KHUIpmsyQyM1LwrChuAmptCMRU9djJMYJQcRg0o4yYhZOISPQ7lCEkGBjRs4ig0SkTVTcfYQXaC9OXQpDMBjSonPR9t0i0o8f39Rpi7Ztb26V1ZmrpWV5ociwIBBrq+tleGS09B08+kAo/7dSREznTr5Yxy1owxC8Fs3xguQYQ7MiDFpGnEgXZ5qBdmD/vjQajXeTEiHtbCfoPDjQX1o6+sr3XpyOscyhuCdLzgQHb63NnS07mzeebesZe7QMHPpYOKr3xyybshWD8HcGp8pIexA+5NxGCGUnDB+pnfHdeMxtrZWvr50us/0WO6+lHHNAKBPa01gbX8YdfjCrZlG09Vq+C+6YneKYNTPqxj9TAOP3xqmoaXSv7dJYZ+TxymsvY9Yg9S3FMzpmLpaHL/ykbF8n8z9TtC9kd3V4vMwN7y8LwZP6yCG1yQdcUsyktXfU2fu1bHPdMKd5h6CZKY6k3bbgm0AEhwg++Z0CNAMkSOEcx5XxAf/MyMHFWZHSqN+aA+94y+viu/ooVLIF8zhKzqPXSsgPZxH+2pRDZJsCbgxs7URvdNQO59TbFfisa9YEuZ6jjH65tXoUaTHGj4HDubbDZfYjeDff87brjIr0IiKHrG4RvZ07ZkqvtFkAZ6qOYTWctIfMO6df6vRc7bLZQDr5Mc6ceda188Y+nbZoMB2U6aXxXR3udei/72ikLcYiDbc4cufL6KMjM0KiL60j+0p7OBXqN8LqfuMR/4tf7ofSEg5Sb+oxwcTxg4fLUOgl9H67inp7gl4csc6gL/6sf3vSSfOuuzyCfzh0HPukbcgzXqeHM12UbL2Bzs0R/9t92utLBltXl0pZnI/PLanfXcpoNd6CfNLpzUKwSdQFM+icak/gAti1Vl65XHdDfbe8fcVGMAdHu8ovPDyY48O5qE5CxWu8QD4VPGlcHPDbYXzZdpyyJmvKbNpq2Ffup1N8NotmIyYYyBmr5+t74Mg4bIAF6oYF6jH0+MF3GC2Fsq7X3S4HWtbK/lM/LG3htAUTZfvulYJFl9p7ysvDx8tCW3fpD0cWvsL7gMxrmAXr8L90c7qFPAiCojO73GQJEGSbK7AX/rOV0ST1wa5eQjtymnTb1SFkrLO9fX1lbf3pL3353Zm2+6L8/X/w944tzC88FcI1ZgAB8lXTq+EQMTo4bd6NYZtVhgrmERmzyUBGW0PAGFSEUFTk8KGDGb3nhDHmwKmoqJJbbgfTiNBQygwCjJUpUiHcInsE1HQ6MJaXy+DJmZtom3oYLdXAak8DwPMZX1MXz9X38oTxky/3joLpMzUjBP+WJa7bievKwkzp3qlrPLQr865DaIYOP1R2gsFvVVJPPMDawtqNk9//8xxTQs+gTcM0xopxnuse47xxN7bGsabOboeRP1zOnTubQMpYYxACeWM6Gkbf4tpO+fbzk/e006ZhbZ29ZeXqS2VrvW6qcX3pGjpcBg5+tHT27909c3+Utpbt8ttzf1SGJv+ibF74dtk6/62yFX9t5rEz+0pZ2lgqL7fH2HdtlI7AAnJKcWSJsWKUU6ZktJ6y+2N1emzfTlGcOXMm+KG/HDiwP5WxOszokO3AnpRTuGD2Ck8shBNB+ShkXH0Uupl6/OcpDIHB5Zly+MwPoxO3mmmLErw73x4O1+iR0rlnbzpOZsy8Twgvcy44NZ7DkbFeAJaZCWJkUG767Jidn8t1YvjXei/t8loLASzKUr/SgMjAhl0Ad9dXBE5ZT4D3yQxgFD3WHfKhXwwOn9HDBaLY6qRwBb6Go83a6lfBMsaTay9cuJBKnNyhN9pT4rn9c7RFX7Lt4TSpl3MzG1hORhnI4xPjKZucJ6lpFvhLq+zp6Uunzpg1wTl9I8PqgP8+a4PznqsNxszMCuMqDYM4Z1y1nWNPrxhf2Riuq05+TReVduez9qOxNqrbX2OFbp4jIMTImQm8QSO/o5P2zETfJt73oTIwMpZORzogYcTkZ45HfLfzKb2Vm41E+/Gxv81xrxU619E3OFT2jI2XruA3bX67iqCkOs2mJc/FuN0JHegCupaeuNNi3Dq8vmdpLnnPTKs2pMEfvIvXtIfd4DM+8FfQJ/EonmkL+ZWVxfLjM2Z2dit+t7zlwinq7W4tB4ZLOTTSnrP+5JaM1tmv9sCZ3jIf9iH5hj9QF1YI/hgn49bwknHkZMMJ6ZKCRWbVOjrC3utsT5vLTKvLvS8YHrkGHh0+dKjY8TacjKxfgQNwWnB+sL++wgTvwOSeqXNl//nnSvtW6KZ7jClST/aF/nniU6XsGQ8Ho84ky2ZDV/SiZwQq8DeMRycFLfS3ud4kB9pz1AQVnefYsdHRgy1Pv/mdvATC5XeKJOVrZ3u9p6vr6X//++9uRHJflL/7hS8eCw55KgZxrEZ4CVWdgiUYlLnRxUQHDuwLQQuDPRQwY8ab7PPl2AH4uWg7GImiPnPmbBoUoqF2esMoGIdhwhkDugw9hlej0DEaw41scZoIOqPO7xQx4eQ0aleNxLalEwgAtHPvyJ5y/uQrpX90bzpuwY7Z5tt12mxQsD0/XTaW6kLoKvytZe/e8TK3Howf7ctdwHaPuoXyawvTry2qrqGf3Yp/tuQvt/j9nizaGzS58NMfprADhCbixXAzjsbFODvHaDP2aMGYNfZ2n2NkGXezmIw3Rr20qZXNtvK1Z85lCsO9TBmysbkRYz53MYzHuqGF0jGwv/Qf/njpGTme19xP5fFypfz69k/LwNqVsrM2U3ZWpsrOcnxeuhhO28myffmZsr58sVx55OO5+c9oODT43I5fNgawpqgZczuLUtKNKZlrFoI3jh09lk4H45/ioSjwD/5gkHMI8BXMgD2UlgijOtFTOhSZzFS7KNJrrKMZWJ4uB0/9gNWX529YgncZhCvhcJ8bOFAWw3lrXiEAi2AEJ8AmI5S9NjEsXON9bfomSJRKdHw8+b1J3YFRftdHGMT5cG+mi8GDOCfCrFy5XBft6zfsEtiSYoZGFWdrCiZc5Rg6p/9wkYPJ6ROFzfenBaYtBI3IkawHDotzBw8ezJkv91r/K/tBYEyfyKM+ZgQ26rRWSFv1uXEoPa9Jc/c/Tpz09AzSxDUcnPagtVm23I1sbCydXC8ST6yNz8ZNEM55s176ZI0cfEiMj37anVPd2qA9+sfB9HyzrP7CEvdUXVNnXNyvb7V5df0V+jNY9EN2B50hlW/s0feVrnCOnbfLcOP0ZOqfOuM+s0Zmk8wu9fSFUbN7SAnkfFibpV/3QtHXvpC5PWOh36R/NUL2NhXBWTNpaHRXfTb+62sZJLjTwohcn58psxfPpn7Aq00KHR427mb3FTKEhwRwzDwLKsANMtzS1lmeeSX4/W2mzTu5wKm9g23lsX3tZbg38CKwiywaA7hDvmwe469xlFEgUMuhrpsp1dlx40ZXcMLYBGw4GTpwHy6Re+MsAG9GbmGe81J3OcQLfofXsnnIufv8ht/IRvyHBbMIfA0EbwxOnip7L71Y2jfvTadttaOvXDzwvrLY0Vu2ou8NlrGJ7L5JB+XERdAXrQVUyAe6kFcTLNUJrjs1w3q6CS3QHG6qExabrZOhAo/j4aH/ZEWZdOmgo9Z7u7uf/te/8zvvOm33Q/nVX/3VY2EkPbW8sjJGaJIJQrB49waUUYUpMAjBEyG11TTh3AyHDpM020C7N2dTQmCOHj6SBkYT5VVETBhlFDXDn3LOCGsw6cMPP1SuXLmSkRz1pXBGe9Loj7pNx2ekIIwmgopBCa17tdGzNjmGcfTY8KCnRmtc+2ZOGwOga2W+rE5PlqtTk2VqKpy3uI8yWI+2t/YPldZO09AhDbtHXfcCmDbjGV5cupbPkdOfjl0Ilhz/esyXpfjrdxGS6tzVdKIEuWhDKsrr6r9R+SszIOK5nty/Oh/AWcfTzCsAAZDGkdI09saKwUXJOk6fPZszFwBCFMjYpnEavIRfbDM/Pb9anj0TRuh6ddrv2RKN8w62lckXrm1I0tE7VgaP/mLpHXs0o80xeHn+fim/XE6XT7acLb0tnNAgvgHYHYTWcExXW9vLubHjZenI+zOwcf7C+ZxdkorCQDcbJKDSKAcyyzHh0HC+8AYZdd6sDnlnNOMXtGqMMHKAN2DOQ8ePlwuXLqVhhp+ytISBHo5Ds5CdYzRRVsvAT76+S/ebF6/vWOgbKVfGHynrvcMpr5lyElhD2TEGOBYUpmLGCw3sUql9sMALtmGi4IPrOBzkQL/zBcVRZ663iPZO2v6fYRl9Z1BwSgS33EfmM4006IE+ivsSY8Nhg2ltgZmix+gCVwU3pIVb78ApMUzSNl0r8lxfkBo0iGdpK7nkMHIKD+w/kHKYWB4G1NTVqZRFz8xXLESfrFHjkOnH5Wi7GU878lmrYldQM+ZmDjlw/kIDci/ijt1hgYAf4wuNrOdDG8bViVdeyY0KpH8271my9pUTiAfQoKGjNWwXY9zTaN91ZtGMLnB+NnhN4M9sDH6CIcbHtaLPUuil3YY3VkYfeiydNzSBm296RJ8dGYAKXpTajzZ+u1dKtk87/xLaJDjCWUXPu6k/13wGzfDf3ZSdlcXStraSs9ecsQHpwlEXewM/0Pt1xqW+f8pz8L8037mQCbzXG3x6cXqlXJ2/9WZR75bbLxubO+WR/QPlsx8+WIb6uxOX0TyYJP/KrOrvH8ggGDltnDKBHbLEqTY2NZtqJZ0+ONDgifNegdKkxDqfWVaBVwIrcIjjnnZW1E1/KPQO7HY9DIETe/eOJh/DhsnJqXJ0/nwZnXy1tJnF/UuQmbdSOG22/L94+APlwqp3YC6UkXBizTKfO38+eZ8c2iyLTFYbuDN+r04zTK+vfwm5jfN+O3DgYC5FEbijN+AYerCbD8VvdBja0M2w00wosoSTvd7W0fH0v/3d333Xabsfyn/1X/z9Y51d3U+FkIyJslpvgUHkBTNMGOCmqzERw0b0GYh6szoHxBS39MmJ8TBmAnBFfB99+OFkBtHgM+fO5jkvfWXAiJAwuoAugcNEDBS/7Qlni/DLbxatIWaMlD2h9N1HsAF2U08aLeH8AQJGyUL8Fp5RWZufLa3xvbNvIKM9t3TaoqHb0b4rLz9XWtaWE4BEvzE241SUdjGURc+esd0b7qaEURD/5+iZkaPczNKtBW3zvT7h5L3m4NUj14sFbVzPMsp/cX/j7OURNEqnLz4HUdhP18rbqtjVFc+wEQn6Mxw41wqDzYMZ8Ywp4wFAGJwnT51OWjLkonllNMYRj/isffowNzdbTl+4Wl6d3L73nbYsbWXp4o/CaVst7b2jZejYr+TGI5mSq2P3Wfliea483jJVOlrqjPr1pTWM6IXB8fLy458ry21daRAfP3Y0nSkO2r6J8TSWzbj7biaM8jT2eAKWUOSXLl5KRYI8uHT/vol0BMhs8kAY23ikccjMWEmFId+MffW7zndthE8XLl8p0y/+uLx3+pXa2FsUzubq0HiZ2vdoWesdKhOh3NVFIZoJ83zPsHMuw4Azks5iPJPhYfZBkfrLQYBNly5dTmzMl8kGRjVr3PSL0aLd0lakt8A0Qadar1Sguq09haoNdogkM5zWzCaIZ9mUxH2wVlq4mbCdHcEOG3l4l9lUzmCnrMUY2KESLo7sGYk21xlryn062idKjf6MJdeYzfOOOY7QcsgzrDNmDCURXPLNWeN0uQ9Ga4NIufth/rGjR9PJExVPLE4MrmtbOJF0AuNLX7VV3XSGegTsGBWMEfeKuic/xHfp9+ikX41RxtjwGwcVbkivNA5T016yXbevNnunz/TM3sefDJnc+6bO/I1K4lLQIlP9Ypw5I84lnvq7e43PD1SJ7oQdkAGV7N9tFvyQein+0unb2xzd6gC/7kC7XbqpvT5j93vcP3XuTLl8+pUcSwEHMoaXzMjiLWul8QQeEAQht363AylZUd2pkyfLyFBvefbMUu586wnvlrsvcKi9daccn+gt4wPbZXZ6MmV3fHw8bTYEJt8CUmhdZ+kF4moGAxzHC7DPwRmhHzh0roM1ihl7ToigkvvoAM8WPMJXAmX5jPjNjrZsHnKZjkzgzLFjx/IebaJz8I5nD5x/oYzPni/tgf/JIPdQ4bRt9AyWq8c+FIpyb9kXuFXtzbbsA2cW1tOJgn9opV+wVMByKLA0A+WB8TCfPhNQZZ/RubmMKfQA+bFRD3wdHamZFvTYSugm+1OQo6Dd+ssvvPj0n371q+86bfdD+Y3P/+qxnRa7R3bn7pEEwawVoATCTfqOCIeoCWVLUE21Zspj/IZhGueLcObnULyZEhVGizUchJWgMu4zhZDQhiC53nMBsYg9ZW8Gyz3AXnsodcypPcnEHZ0prJjW74wORgZGxZQLwZRzk5dT4Ns6o/3xNzi+dvgNxTPWpy6X7q06U8ZQkVedW68Gw+uLtL3usYndO35OJdq7HX3epJiij/XlrW88mvcH2Z0rDMTN+v4gRkdNT6gpPnmEUaxfxouSpWyvp0lVojcp8dtO3H/iL75RhgakpOxuMBC0Voyr8RIlNYbAV6SUsw5Mm4XKxosh6X4gZCZTWtTV2eXy0oVwYu+9gNjPFO1euPC94KuBcNg+Hcbh8XDYwqi/CX/d6+Wvt5woD7XMlvYW7X898VvDAFvec6Cc+sCvJb/VjYPaMoUl5SLluNSoKjkKAzv5gpIJhQEXpE7jLeNOnip/1nctNgEAToX1COSYona9WXfyjoc4RYy5jLQHb+MfgaShtYUycfpHAc63NtFs+7/W3lXWJo6V1oPH8/1CnC04JlKZM/7RHzikPWaxGIfWQiXfhoy5TttcZ1YJbukTJSuSLFjhe6b+xm/aLuDkM6UqM8BzOLwyFDg++uGl9CKm+tfgIUNHW2AvQ1XwiwNkxpITUwNX24l1nB5pk+qXRmQzKG2WSqN/mW4Y9avPWHAoGVfaMhZ9HAiaq5NTpQ2cZ9eRy9y5N+jK0TJe3p2HzTlnjICkW+gF48Wp0ueailONLXxgvLRTv8h/0jmugUOKdonAw/HG2WSUuNbz0YnTrP+MQfUzZjxboS84cOiU2BbtG3r4vRmwu1so0R9r3upGHL251qsraGsmqr4zzAueORM11fJ16ZdvcuS10Rd8g9fyb/Q7iFadm+hzYnEc/mYffP9LLp51u04b3qv62O50G2Utxm8p12u2lb7A/Z6QZSmndryrtLOZSdAyPicNk45oGHwff3cCZ7q2N0p36P3csTpogd/MCNMd5KiRBfiDRznynHq8ji/IJ7uirb2znLzsdSSVv97ppbMj8C0OcrEVx51wEhGdGCzlvQdby5F9gxmIYuORf2MPr8iiGXCyPhi4Ca9phTq+IafxFzY5BMVgp2tcz84U2CL7nCxOBkyssl7XxZsMOHX6dNYpqAWbzRA5kevWQi5hCEcEjplsgNMCRMfOPFOG5i9l8PHnIUN3Ujhttvw/sed42egbLn2hG60zPn/+XPI0OtEn9JR+CfY12QdkD+7Sp/pFV8r0kDnhPnRHq8TzsMcSd+NYDCw1a0lvw+SlpcXE46AjaXn6D/7o3fe03Rfls5/97LEwSp4KhTFmEEVerVdhQBl4QmQtByPJrmv79u1LJiIoCsBkOABawucz4E1ADuGmtKkeQpovXgxGYgRxKjAX4abg1clRZIAAbEyFaTlwwJozgGEZC5gRY7te+zz3yOHDGaH1bhfPXA4lsrU4Jz+ytASQt0R7biS2ovCzJ54vyzNT2RaRZamg2kA5EBC0aBkeuyPA+3kVRnIKcrSVQXwtTTOU2uuPcOwC7PxuBs/6A8DL0BJVrimerx2E/Zpzp8TnxbMn0lgy41mNqmqYAwHjYcbCGKQxHL8ZFw639TWiOsbToaiWc2dXqOX1Uk5NbpWF1XsrHemGJYyqrY2VMnDoI6V7+EgYWXaK3KXRfVd2yt9oebEcbgmn6AZkl1Y43ztcnt37WPIPI9/4kHnGVCOjdQY4+DAGtVn7ZOwN8tWpqVQ8ZssFefCF6J5h5uw1gREHTGDA1kh7SYcDHnmm+8xIwQMqL9/lszxXDky9Wjpyd7Cb842f+JdroRznRo+UlY06O8hhkVqDR/XFMM7MzeY9DAdGBeyCJ20x7uQsNwQJR8usI3wTHSVD+k9WtIKxkQZmPFjbHem0hdJNByPkA7bAMQYQYyUNz+gjXPWXTHHCyNmeIbPXNRiGrgJnPjeGzfje8ZRDBotZB+0wLgJbuQ4u6hRYSXxfqe+Oc05d+m0rbufV12ArwwqWM4o4VdoEL8i2/qifg2r89KGu89tOTFY4hjI16jPq7pGc9UwFDb6CI3QBJyzxJtqDx/SXI9YEf3JWN+irbkYhOtFDnoOWqQ/i+fpOx3jmwPHH0xm421L5rfL4aw4XB806uDjiOVJcjafNTTgnt3vULfPrpig+++tlxerLesPoSod79xm57m73mZ59rQ23eWh7pt3G33QKOYd4Mj7HhwrEu332vBs5baljgv4Z1JSaGuMuiLMSh3WuOSsZsuEudNdWvG/Mc6basUtH9afTq1+CB0GT1uCHjdmpENC6y7TAgxkdz52aupr1ShGmK2ZmpvM8PkzMiOfiYTKhDaMjw2VpZa2cm/LbLWHhgS8wb+9Aa5kYaivrmzvhyEqX2/3xTQqusGHTvqHWcnS0rQz1VX5yP8yDg2TYOVjKibg6PVUxPMbdWBkn8p6BIHYCXov7E79CpgWfBP8FfNhYxjSDejGOsnbIs2fI8PKZTIbwZ/0aAhPVC2M8X/3wUNCavO4985MyOH/5nnXa1rv7y9TxD5fW0X2lM3SAPuN/fYB5+iYgCBfRBq/DR30R3OmMPoaEheNV39cmcEF2qr1cd++FlzZ0gVVkr86Kb6ezJggK40NW15eXFp7+wz9+sLb8v/M8i/ukdMeg2U6YABhks0rWFqSjEsxBQCh5AElJMiYImmtM43LwXGe7bKlvlD5jQxGxdR8GwjAXLl7MbaLTcGFQBJMyZogTeWbcMdqAMCEVvQbWGJWgUzgUuUi/UhdiyvHdymiD310LOCj4gTAKV65cKPOvvlA6VqXxAY3XhJfi2pq6WFYWatRd4awxTrQ7070olWjhZiin+7pE32vaj/TM6tSl4pWOuTCfkdLXH7NlMf4uWrDqCIfMltCNwhRhc+TGAzHmAAWvMKaAMZ6RQglMOMKARMSU8WVjB9c6x9DvCt7p74qx2bm3gPWGJdo7dOQXS/fgoeAfaXPU219twdZ3U3pKgHaLd+HcuIKdkK2NVu++aSnjNkBgfMcQ5ZqFkFEpvPrPwGbEc8ZyRiX4iyPS7ETXEbLOme/u6slUGO11Tz7DEZjCkBsJh0OKNP6yrsWMlHVljGd8x9kRkc0t6kNGp8I4Wxrc+6YE4Ep1ba2V1pkrZWZyMs7UF0wzPps0K3zKuDVjjC85bJSavggywQ3t4UTU9Wk9aZhyfvR9e6cGoZq1nBRo4xg50MHsFexbDtnTZ88UNRYl5tx6rn7CMJ85RWfPnYvPUmXCmYo+Z3ArZMez0nGKa6Wgc4jNgLgfNShrhrZNXnyuGF1nAK0H0WffjaOodBo70SaYaiyMT9N2i9aNX2Pw17HuzT4lXsZ3hhm6wANYnWseo24yD3KTFtFGxhoDS9+XrGeL7/rGmFBvQyszbO5R/MVXHGn6AG4LHMF9TiPH3r0wqDoE4bB56D1YEiOjH9WBqU5YdQB3nT8zVOGINpuieC9b78BgzmDZObJ/aPi2j7w+jr7B+Dzg8xt+y7+7R9SvLcbXgY8yOn9NB8yUpYWqG+gMwb8YxN1eIXd9j6Eg551QHq9a19waz2MLSIPEN43dgS/37d+fMtUWeOs55EJarkCBmQU2AN7FT/09HeWxQ/3l4J4w6MNquzUyPPilZWezPHG4L2gyUHq6BExujyKGdqivtTy0v6fsG2PjVduK3OZ7KgOTzbyZDSeHbD0yyAmATfS8sri8mOMppbIJ+MJGuwanHRGY6/VO5D2dj8SvlsQnxVgTZfwgRXxhsQbxnNOmvCbsUe2CDXRBOpNRd9fqfAbld+5NKEieRQuYi4banbsHxz8YkZgX2A2nZX6QBxzNxiKfGdTq6Sp7x/emvc4ZE/yCl8bH3yobdWdgNvXgwEBmfpAraeYw9eKli6U9dPODVh7Ymba/+4UvHAuj+6kwUsYMriiKQ2HUMDIwEOOCcuZsSYnAWAQpwT2uY+BQvupQRKwJF0YRMc+1TWEIeOcH5sQ00oKqQu5MA59BBhikORI6TqTrPCNn7AIgOAiMNwYM8CDcZgTt8liVfjgkydx1m20phlvrq6U7jKqV6cmyMjudm4q0R3vmzp0uC2dfLdthOJhJ1B+g0UQJtZ8RIlq4Gv3zHrhEi3dIyahMggAarpfVcIAXAjjxBSQ0joxzGw8YA2Ml0o1GZiLca+YTMOcLmAOcFAtu8USz5qe3t0bif3raS4vvffqmsvgr5oM0zINWYwPtZWywvcwvk61dZVYvuWmhFAP2y98tPym/0nK69Ibj9sYipXCjvatcGDxQLk48Wvbt3ZuORTrZoQBsyy96Z+zJOFlhlPtrh0HBHErFmiyGuAXl1sMyzBjtjPdsa/xPoKavtz/5TaRQ+iIMqpHCOvsDV+AQpyllNJTSWH9v6bpyuozOXchg001LPKMl8GJreG9ZefwTZb0ljL84zTGENwxozox+MFRzzUU8w5oybazb69vBbCCND06WNBPXxmX5m756xxk+blIUjRFjBL7prz7pi8JQ8Wyj5Xfn9Q/2MFv6Qz68BJxRiq7kK439OBpcdY/nqFdd1cmBzJT+7su/Q8Fbd0rWKHD3ktPNrbrJQxPpzk2VQhY55tXtizYGlqo3DbG4xvP0l3F15crlrAvtXON3hgM6qNd45SwmYyJUAufYjFvOoAUtNnYj4xzlAPZ8nvGW1WEWhlFOJ9Q+1bUzjD9OtGcx4qND8UtN9eFsw/3ewOjeQ8eTP97pxfhwcPHk9TNeualY0NPRzMg56ObVFeurFzOg5yXZ1l+bSaMDjNctSwy02TPH7RavGliZuVrmz58p26GnOwNbtJMxaWzpGHw8MzuTtgc5qEEhfFONebKQaXLBw8a9s227LK9vl0sz0nVvf3bpQStGa6CntTx+qLs8NNFdFlc3y5VZa+SrnrhVEch75EBvefLYQNnTX9ORzfrAkExZDnxBe4WtBzdGhvekbAvmcThgl2e5DubAT5hA9zunTvaV8TaWcMw51wj4wfmLFy9kgMw+B3AZHghOsUtrVlRNK7eWVZ1sPngpgHP85W+VHo5btvLeKtq01N5dzu97b2kd21+8GzhTgsPJpS9NPOiv1HgyOxC60zpkWJwBrpBHY8EWJhfGGsbvCVxkR5NVqaTsZOVatkTYw/O7tjm8FUAP53H96uTk00+/u6bt/ii/9Vu/dWx1be2p5eWlMZFZhlgVuAByipJzE0Ap0uqvGS1C5rc6vb1rqKUyqC/CNhNm0SMmJGQH9u/PBfdSdyb2TaSBcOXKZF1XEs9RX+7eFsrX/c6lAxefGR2MGnXhzLrAskZ4gTVmVe+eYeveahqQZ2JQ9TAalYsXz5f1pcXSE9KxtTBdZs+cLCtXL5blMCLVJcIhGuHebHcIhqiEHG4bLgCmnrF9IW33IgT8JZfoszE79cx3y9FDh8u5c+dSiQIPzq4oUJMGAZgBdE/Q0m9AnKEO6PGLNYnqq+sR1jISfzWM3MWVtXJiUorNO5C+d1FQKcgfdG8pn3tyT/mlxwfKw2Ot5cLUella2065SKMtr36toHBH2Sq/Wk6Uf9Dy4zLWunpDirfGlSsdvWX+6JNl55EPlkuXLuYsmYAN+QP4FKzZ6MaYI69wQGoTZ9zYUyhki2HN2eEIkTGKmGHfHPgpZ1LiOgUfvfDii2m4cwxFbilp9Xi+Z81PTZaDretl9NLLb/oeRSkya4NjZeGxj5e+0fF4pvfXVONP8/WFM1nTFWt6JzwTTU6HJtoMC5uZAM5Jf99AflbgYXWeVnKxOKIyPvC81O10sgKP2qOd07nj5kbeW9eNlcQ4z6gR053MStBPY8gQQU/v5EEH2EbeZDqYpbGe972PPZZ1wD/4JT1IH2Axp9KzfFesURsLfHa9czB31lqHeC4dkLgbz2iMKzNnnud3hgKcdi5lvcda5ZIzLAB6c8OOl8t5n7RTDh0jrgbh+nLWTp/Gx/dGm6yB3bhmvHEG1eV6xgqDRLsrvtADXal/OMyCeHavQ2PfBfQmJvaVrf3HwlDZLKtBK7NBwV3xPLkSVWZqiiCjtTnzbskS9FhZWgi6LYXzXtdFw/c7KsEfmf55B04bg3QmHLYLLz9X5gIfMi03nDRyhP/TODfLFp9zw5owWvuDj2CGsSRz+FKwVuqktdRm4ieGO8vGTke5Os9xwwPvvLGGIwfG+stHH9tfjh8cKYdHwj4L+p6aFHQ35DemCeedo/b5D02UI3vrrDtsJMvWpbHljAXbKOUwsMBvZNh4qZdcGxd2JCcbtsGWE6++Epg+luPILtAQmyjRGbDSObgiwGtZRbUr20N3TGXgQb3wQJDGNe2t9R2/HDUOC+yp7/HtKEdf/U7pXqmZXPdaEZorA6Nl9tGPlXNL68UO47S1yQ805ITOLyymzdtgHxoLGgpy0oVs7GZSRens8Bql7tTJ9A2ac+RgqDRj+itT+4MHBPvgrc2oQr+sb62vv7sRyf1SfjucttGx0acCpMfSIAgFR2lT5KJaDJA0WERgQwi94NW0LqOFAc7IqFOu1VDzkkUzXowzDpcX2Lrf+52k+jiPoYCtSAJlC1wYSJQ34OccWgMlgvLKiRNxartshEMggs3RAxIYViqMfGpMaoc608ParB7tYZwwdCh16+n64nkE4PKFC6nU9+0dT+HQRm0iSu53YH4gxCgg9X6fnp0rPYPDGR18R5UYBwp84fQrARCtmQbLWHRQnggELI1Nd4A0g14aRKZGxa9m3y4HANsRUJSc4Ws7cfdw8HJsujvLscP7y49OXL1myN5pYfD53ztFPzPQO9pbyy88MlSOHxgqY8M95cnj/eWzT46X/u6WMjlXHbgcv7jeQvT+slb+RstL5f/e+udl9CYOmyJdabZrsLwy/nhZHzmQG+IYazMhFAvlybgyfpQ0RyfXH8Vv1RninMyk4Z/OQzhlDHnH3rG9afRbeI03jD+nQKAEVnAm4M/Dx4+Xc+fO18BLPMO6JbsEJl8Fj0id3NvZVkZe/otM5bxVMbN4uaW7PNd/qOw9dCQMhMVU9vrEgdQf7Wac4GcBiDobKGCxU439eObLgUf4m+HBaMDnUiNhI6yAXZQqZxNttF3fKMmJ3dlKBs/42HjWv7wUzk8YMLbF9+zc0ZJ8hdGhferUFudEutWZs5WhcLXD+mHvzvTyegoZLqOf9FEziWjl2RwkjhMFD5+lhzJ8MIDvfoeFaRjHeYaWQJ3vdgNOp5YTtDs+cPyhY8cqvu7OwNIF0qQYCmY9GNJHjxxJGnsnk6CY+gToOKVmczmA0p6Mq3rxkH65B128MoBOsGGLjVBgjtcYMORcwyBxMOzxT8vYgRwLvzU79XqnZvN+zdydN/DHBk70Sm4EEmP7ji/B5+tBE7Nqd1vQvTptAhmJxq8rfn+jo4D+K9NX83U7vcEfTZDY+DLe4QGsOH/+fOpjr+PIV1bE7zlbG7IpsFKDAyuBOdO7xulgeXR/6O+VjTI5b2a/Kgat0o78G8xfP9c2vaFpD0BpKT3tYad1rZSRwZraPtS5Vh7ZH051R185N2kjqHpdU9AlILX80qPd4eS1pHxmSnJcEqTKABqslM5Hxg8dPFgOhq3GwUp8D/sRzhg7MjgZeCZgS+d796HA37XZn5BLOC+ALxjTpFQ6J02+2mBdeS+8tfs0/cK5ke0BN06eOpX2n4yerVBwsHFiIvRfPH/i+W+UzpW5uFqv7q3B1ZrF1s7yk579Zamjt3QFP5vN5myinX7izXPnz6U9bt0x+4l9LYvJxAo8hqOnzpxODBYghcEvvvRSbv/Ppt7Z7fahQ4czfXgqZA1WS0uHm4eiztmZmfW5hYWnv/Gtb73rtN0P5Td/8zePhQH91OLi0hjW7h/oS8VJqeeWy8EYousGGHh6Ua7fGsNKRLQBYsLlnMhwOnJhjHnxousJs6lZ8sMoZ0hwjij4xkDBjIy4nagPMMxMz6RhxmAw1U6Qh8MZY+T5XZoegwNQMwak+tigQDsBB6OBwZXGTDyvazfinJHkUBbN2pCpAJZJC57judKSMD4AAi7SLkV0l0Phm4XsGBgqbSEwPzuH8WAXBtbQDiW5++LxoA+QYWQaxzS4uqxnqmlP/lG+jEfG1LWIaChXY00ZMN7xCkoODQ9kWsvGVilX5uSoxzNvQWK8GtVVOI7rOkJCuztbwvmLD4FUxv1BL4yNzvaWME5C3nrNfvWEYtzI3cL2DraXo3s2yocfHkjj5fhEZ/nrHxovf3vkYvlPz/9h6Qta30qRtYTMbx18tCx85FfL5OpGAqD3hBk/ypXxLlqqkGXGFZkw7hmsCflvCgxJeY3rjDvZS6Ue9VDoZrLIpMLgMmuDV/ANXhEMqukg9aXXjDQOTILypTPl4Lkfv6nTFg0srSMTZfWhD5Yz8ytpwHCI0jjosStjjT7iZY5m44xKjdRXis7vjzz0UM5swQj4gr/nFubzd0YGrMq1AqGEyYo+6K/6pX36HW+iiUKxwiCBIFHrlJyGsaPop+CY+tAYxvrdDAU8RU9/JwKn9AMdOSPO210NFsJOTrTXCeRYBb274xynDsbb9VUk1/spEzvDGTU7l+lQcZ8XabuvztjpY30v0JmzZ9NYZoiZVTdzng5ltAEtGBFewE6fcLgFddAEf4zuqS+P1WffpYIKwum/NqAnOnsOXuKwiezD5CRP/A894DmacsSMR/f+Iz8LHPWGvKcelX/NxK0F/60EH1intRJ1VMOppqq+o0rQzEYjjLk7L5i1JdfjMcwX5mbSQb6WYonndmXayFwbh5ADRuX2UuiJ2XDcQtaNDfnmFJA/PIJ3MsgQfGr7dzwBT/AYDML/bAF8acZG+ife4Ei8/+G95aOP7CmDXSH/ZauMDnSW4/v6yrHx7nJoz3b5yHv2lr39cf92e1kW4HqAilEZ6msvjxzoK0P9Hfld0HpksKu87+hgeeLYUHW+YizaWndKT6fAW2v51GNd5cOPjJThwb7AERkVld5wWKBuYmIi0/VisDKYTeY50mSHowbXZT0J6Eijh6XssybgxP6jQ4wv/ITrFTvr0hs2JTlnG6o/syHin2u0w2yqGcOaqdWRASGdW16BZf3JLyvBD0df/W7pXr13Z9rWuwfKwmOfKDvDwdOBgfhb/9i9nDI4rO9s52a/iEx/XF7JYFxmpoTzSheQCWPpHcpoLaOBLOs7OtN1nG+YDC+rjNlMKpcHrB87duzd97TdL+W3nnrqWEdn51OhoMcMJtBkaOQi5ABdzCDCxWjCVMCXolcAL0bKXSGDgWzzbwMQirlGiZdSoAiyqEp6/lG/OkXYCCcm5UyJNItIi8woBJwx4y8mBdqKKXRHPDoLowFDqw9QA3nrKDK6L20muHYwgF0EEBBgVAYTAzfBKL/XnXYocv3Tf/eLrjMoGUoiH6uh2C+FEUIZWDtBSTVK6EEvaYBOXbxmhDKWFHQCwOgHVAGwCHmjWJspfUYkAy3X0MQYgS3jb61kY+BurC2XiZG6CY38++XVaiy71l8f47IEod6uMGhDb+wd6i7vObynPLqvvXzoSFv56x/ZV1Y3WzK6urGrGB7k0tayU8b6NsvRA3vSODcWoo6ckr6erjDOW3OTl32jPWWgbaP0XHq5PHb1hbKVm6jcvNg5crZ/tJwYebisBM1zXWIoQmNq/ChNY2pczMYbW7Mgxh9/cNiVjH6HEs0x5EjHeHCKyBTFwnDjMOTutHEV5ULmr0zWIIqDg2fwpUwpAjvS9OZmpkvn1Ply7NLzb+60KUGb7a7Ak6NPZIpvOlDRTzyq3b3hkHi24BG+ZEAI2GhX8nL0n9K8FM6XoAXcMtOFLvvDkNFvtJCe41hds46g7q7LceHkSAXiNMFHs85wq15fHd9qpNRzHGT9ljIqpTK+5Mxd8zuDhxls3GdnZ3L2C85aT5gzFrNz2W3XM7hyo5XASjNsZJUsWtgPP8mzNlDiRIYjJZqtnwwgNICXWeICEXcpOg48AFe1yW8CX/lqkKgTjdFWP9SvHvIOz/FD1Qd1Bq4rDBUFvsMTdXIUGS+AVkrlQBhl6KbvnDsGOh7JhOBw+rrHD2YbbrdccyDigPV42+6H78Rsirty2uI+RqMNU2xmQtevB1/tmH2O8cXTdGruahy81bybtB5hnMd5a9raAvsHYsxjGFIe2Qqp++MzZx1/DgZfpUEeOCDYJ20PznAS2CiCEniDLaHgPcGA7c3VMhBOmw1K3n9ssBzd2172DbaUQ2Nd5b3H9pb+jvXyzRe9kB53PjhFb4Z7W8rD+3rKUG/YRSFjxssYjY8MlbbttfL4kaHy6Sf3l/29S+VXPnSg/PITY2WkN+4bqq/0IHfwTTCLUzA4NFj1ddRtnEga7OeMcQoS6wI3FBsusakazKKbyLMxVmfddK5ij6AuOeeEDYcNCa9kIuSOwXEfp9yaLrLOfvM8fMXWMPbq85u2KeyUY6e+V3pWF7ON91rhtG30DJTLR54sq+G8tQQOIiqe37t3LGWKjkAjmIRGmSYfY8AWhZFkC43oWOOKDvv37y9LoQNcbwMtGJoB0iB66ougC1qZ3DBufo961uPvu1v+3y/lM5/81LEA2KfCeBjD9B3hOFGowFKEEwgysnxO4QkmwUyERfQWQ4kGYASM00Rl6mJVCyUtcK6MQqkzhAgvJckgwJxAhGL3V3oPxiJoznmWdnECkkmjbeqn7N2bRzwHwGTUKK4RfXAPpnStz6bZpWthds8BYF7O6ru1ITVneyUNGn3VN0CRux3FZ/2NhpU///rXyh/8zr8p0+FcSrXpC2U1uKduhf6gOm/Gon17s5x99scJKugNKIwPkPY9rwsaKHgijaAYZ5FPBl78mGNh/DjVjMbZeS9SX02AMW457jvr6YRRMv09bWW4r710t22ViT095dDe3jIx3F4OjXaU9x/tKR9/JJTw0f7y5MN7yp7ujbi2oxyYCEfjwnI5f3UlnLYwaXfb9KAW9vDYQFvOrO0dHU1gVjgY+JzS7Oi0eU9nad9YK0fWp8vouefe3MkJXp8bHC9XDn2gdA8Ox5i2p0NlXClGY2/NKPnMtQ2hZFHaODpHGaRRHm2w3T/c4EgIlnDuVkJpmBnBO9Kg1W9GKeU7Dga51A08Az88szoANZ0tZ8Dit46pc+Whyy+WbYS4VWkJrNlYyX5ffvQTYcjBobrOgoMAi0gvo1C6jXQ8Mp9b5sOL4FnRzalwylyP/xNfRIbjvHvRhsOHEPhOX7RZ8AcdtJsj468Cu+Bi3Q1zI7dwdq92YVvXgRTjmPgSf7XFc1xvbNGFc+Z6z1EfY5lcpnMTmOi3Zmcx9aBvU2B7pirGZ2NW5aXKjTHTB9jrmf3R70x7DtyDtdLPtbFuTMT5Dh6L8WxoiV9ggcBY7sAZpQnsKHih9qtG0T2DcyotkyPqO91Cl+AvmO1evMHp9xnPoI+2dvQPlc6RvYif9d9NsR0//kTLd1Qx3oHFt+20xdi0xFjbUdh72QRFjZXZFimWePVnxiHuMaZvPDYW58v67Ew6chwyzFh5v25yhi+tpaKHzeYn70f9FQ9ac1aH3WHtIoO3PqryVF1LzYjtKiOyOdpbg/9r+vae4F/OpXZ/47lw/m7Q5Pu5oMHIQGfox7HS2bqZneMYsZ3IdWbIBD16u2UTrJfu0BO9dpjcrsY8eU68CHp7GTNbCX3IdOJD1IF2gu1kHJZLO7fxkd/pdQ6bcTJefodX4SHkbzCfo81B51hw6FwDq9QpoGUDDRlb6nevWTYYw4bUDvsZ4AEYpr3sE8/2bs9HzjxTetejzbv0uJdKOm29g2X24Y+Vtd7hfMG89HtBMzYRuukP2sWAJV2kg8LMK1NXY0zqe0/9RtaMK6dN0E8gxCZSxiadvdCVsjx8r/Z23VVSnTJGQk+s9/T1Pf27/+7fveu03Q/l137tV4919/Y+FYM9xtiS3kY4CARhMuhVOOvmAwQSMNsJjgHBkFmMc4SK8Chm5Rol7H7MiEkIrqhqYwQ4l5/jvDUgFD1hZXD4vRovcW+AMaXtHEMRs0prSschfsfkjCd/CbPpd4CgDZiY8GuDeoF+pt8E4/qNUBCGjBKFwCvqSicinhfVp7FQQac117T89Mc/Li8995Py8k9+XM6fOlkunz+Timp070S+SFR/3PtAFPSPce2YnyoLU5NJV2/cR2vnM/86QN2BvujEiMU/fqd0M1UiDDi0bBQC+uIzY6Uu/IVmZiTKzmYZ7G4p+4fbysMH+sOJGywHR+LzRFd5z4GecmS0vTx0YLiMjw5G3VJgvUKgOvb44bkz8+XidCj7B0wJ36jo91B/d3lkf08YJUOhvC6kjJFdNDYGQ+F0xYeyMnmhHJ49U4YnT4XzcnOjVCrseltnubznSJk58Hjp6LMurb7ywvimQg8n0DhzQhhLjSInk8ZhMJQrJ80uie6pM6apY67JF9mzk6iZs0zRCR7g9OTsSVxbUyLr+8fizrwe/yUexG9haZTRtfly4OyPbmumrTWeuRaK8tyjn8y1l9rEAMCT88GfHLgmXUdb0gCNvuasF+cNxgVdzS7hVc6JvlKwrhMBZVhqp5Rs9aML2dBf9ECzmuJXZ6dSjqI/ZpDwqhmu6emZxCzYqX1w13PgLfrCsCo7dec87Ze67bvzVYl79YpdMOvrFZwnWzvRRwUeco60Tx0ZXIv2mI2TYoS+xo0R5F7t0CZtDTMhjSmpktrvukbWG2NN39CwwXe/+czJgh/uyXbE9VJ2mnoZ34kj0U7PRSvGhlkWY0MXcT7xPXxHNGuVbXKy2d1XOgbqRkd3V0JfxbNtGPOAw8bPlqCZVMbbcdoSp2OMvZJAtgmeMX7IbqzVQXaM7ZuW4M9tsynLc2Urxtc9dDF+gjnkhv7FO3jNLC5+8Fk74ANeo/dTFvt70xbxO1xyv+sU8iBlWBou3qy2zE6ZX20p3zsxrykP1LibOBwd7CiPHgi5aJEKV+lL9vyVamrTHgEPNJ8NJw5uoJ20SBgB+5CPvMGhkZHRkOUYh17yWJ1n1wnGc+rIpoALnFbQswaLAhdjfHyGV4mfMQYyA+hs4y2d0rN9bnQE3SB7Kl83E2MND/zWG+2FM1Fxtgcu5MTCLtasxPdHz/3onnbaNnuHypWjHywbfXtKZ5t+1IwGeNys66RPBLzwLBuK7XotCBi/9YUMyqyou67ahbluvKcutjSa+8zZM6aNrQY7jWedrFhbDxo9/Xt/8AfvOm33Q/nN3/iN3D0yBGWMcgeAGfWIQb1w/kKmLTWzU4wFi9UNdN3JrDpVjZHiPgJISHj0jEeOIFBn6IhcV0cpFHn8SyEPBpLO4PcLly7F7xbMVuPDM5soOwMJGIvKMkgbI4CA+/3c+fOp7EVlCL5ILADi3KUREUpE3WmASa+IexkP6mJIiOQBEoIBFPwOaHw/fPhwrpubjutfeOHFTHMSXV5aCOfg7KnyynPPlhPP/rQ8/8PvlXMnXyn7jx4vw9bc7PYhUe8+KmlsSUtiEAbNZ069Uq6+UnfyA7iiY9a7MDSNA2BgNJrJRBe0ZHSJcqbSHRzK6zEGB25gcCAXCqM3wy+vDzrhters19S+gf4wOrfWS29XGK5d1Tnp6w2nvbM96hxIg7MZI1sCMzq7uzrKiUur5eIM46463Q9q0TeK2bbWj+3vKPsnxnJRN+BO+ocMkA8AL7q5d2u5HH71+6V7KZygoNvNSqvXYwyOl4VHP17WDjwS926UfRMT1YAPmpMzytO4wwz1kzHKoHHYpciY7aMYyM6+8Ylr8kWWGUzGXlvNbCnWMLjP/aKteEIfPJs8muVhDEpLNIM0PTlZ2q+cLo9OnSjbt+hPU6SgrPbvKWePfzzaUXeF1X4zfpQ+Wpl50uZuGQNBM9Fo5zmh1vTpOwNRRBRWwh6ZCfouFdy21zCNXIh+4k8YmVgZ/6aCFvAtHSUYE//8ph4zPNqTDtcuHWytr30MLPTjwMLETDPSp6gb3hEa/A/fmlcZcPCsV4PPnqEfZBBtbeSE1qnY43f4qL+itcZWvxVtyH7GdYxl9ajbKxy0X1tQ3jg6j47OV9nuyVlYn9EBTRhpnrdv3768R1/1AeYmr8a1V2NchwKTjYNOGnO0kRkhtdRY+I3Ros3S8PFaz75DpbW7Gi13W3r7veS3vudNu/Lw79r3SvM7Oe6PUscgNyKJMbhRyXEMw3kgdH2+25WujjGLXu5egTgwPupZrw78LUv8vhVytDJ9pfQGE5EJyyPITc44BP/CHDhg8xq6Gh/CEDxMRgR48ANnjuOAL8yseTL9Sy5tetXwlrrIsCCEAJGdJZ8/t1ROXvb6jQerGEYzbY8eCtwu6ynb5AgdbSiVuBDyk0Z8jKUlMbDJspLqrNmVM7A5iCljxjVsJ/T3nt7GocrgfeCFWRvpjmZ22turboDtaYvFdQJSxhj9M1Mhnk3fw1NybczoLdcZL+nebA74CjtsLiPQ5LxZfjYjFoM7qevii/GHUXtD39g9smtFingiJZLcM4XTttrVW14cPFKubIYOjz7AzWY/BTY2R5U8wFQzZ7lcKego9RzG65Yxqg5ta9Cu7j6MtnCXE4eWKbeB0u6hm9CvzmbWgMfK8vL6/oP7n/7X/+e/fddpux/KU7/5m8fCc3+qNfwxgCZCAvSskWDAZLpCFAJOweZLrONiESuRq8bwwCgiHhQ1w606bZ3JNH4j/BgFQDggCoHbiYNCZzSIdnfE9QwYgk3giRqBx2DOU6gY1FoSxgyAsFMkxnQPZucoWmjPGcTw5y6cT7DWH5zu/ozohkFjYxPAwZjgUHhGU0QnvErAug/XAzU789jRDjAoBMWLqr209/zpk+Xki8+XH3/nz8uff+U/lounXi3H3/u+MhjPQA/lNfj4qweRxqjQtpzBBLgxzqdPvFz+8F/9y/I7/+Kflb/4j39cBlq2ypGD+5J+UrnQy3oY6aR4Bc2btWnW7FDmImoUrPxzhv6lMD45eQkuMRaUcmtbPDuMAIC8b2Jf0leUH58YW04goMY7xhdvVYO5bkmeC84D7PEH5YOh+vp6yssXVupM2wPutClBluSpT79/LJixRtBaAqwFJIytGWqy1RJj0Xf5VHn05a/vst7NCdMS12/uPVxmjn+oTHXUmVRbLovwkSfjrO4aDAn+j3NL4QSZWXKO088g99lT5uYWUqH67n6KQvQc78AXTlk6gHE+xzL4g0LWMXxiNj/rDAPOc5sg0tieoTLRul5GTv4o63+zwmnb6Bsu0w99tGzsvqjXujrGGxwRyVUN409EU1u1GU8ySgSq0Bvfe74+CFThRRFP+AMntVN/pAqhXdPnTPELpap/6WxEP/Cy67X/8uSVXfyps3jaNzMzlzIlpYmMkiWY436BL+2DRRyqNGrjfsYS40UqUUMrdWmHdvm+GDRlQK2vbVzLNPDC20wLjza7X6AF/S9dupTPkEbezJQz6sgug0k/3KNf+o9POFKCdvoBx9O4CN5ER7ugpWMXPYUHir+cf5sL0AN2i6M3tMlfRrt2W7Mhog6HPFvALTcx8ay9+5PP77agUTrcq9evu4ojvsN4563XsjZLKiG8yu/x1zb5+MYuq3UJwFbZDn1S9QQhjdHCPKE78Vnyaxye+ZYP//Jz7cPtHPE/Pd496n0ctkxt1M7riu/Gh37wou9MhdzFgOuLa6xZswnJ7RR8shrjWJYXyvLsVO6smo586HgOWZ19LXne5hfGW1o03CcHeNl1lj7gSe2ZnZ1L3iKr7BR6BH+6FoaQR9el/ojvSytr5QevLperC6E/HrQSxBsZ6ChHxzrKnoHudLxgBhlkI9nRGd5yeukLm4uwg4aH92QASkn5DnmEh9b3Xg09YBMhO3mjOewi12juOzyHHXDJzDg88loQdbALned4LcR3QVpjQK5dxyEx88fh0Hj44x7yX2flapaBz/Q9bMKBMMf9+FR/tBkWPfTS10vP/GTZ2QzHZStwhig6TPI3n5vvu0cLhrvuezLg9Yfyxu9vLK8XixuWzGbp6S8Lj32y7AztLVthJ9VZ442klckG8pS2chS6lZ41W0Zvms2U7dY4qY2OPHn6dNqx7qMTNIaemgs91+wngOZkDN2MWdS9fvrM2ae/+rWvveu03Q/lt37jqWPdPZ1PjUUx6ISJ0cxo8p1AYR6MgZk4a96VZs2btRGMDkxEGM2giAxYy5JT4nEfxS5yxnhvACCFKhgLAGM6BgkmpfCk4GTUN4yJpnDqMG0upAxBadrjugToqLNhbnU5GCSYfGGJwRjtcMR9GJUxAbiAgvvMHCmA3bXaL9qs2NShbqSgHS3lxCuvljNnz2T/FGBBEBgzaEWBT12+VC6eOVVOPPfT8u0//Y/l63/0H8rZcOAou8Gga5PKpL56xOf8Xs+9HaWpV1rD9XX77Nne48Spsl35hVMny7e/8uXyf/wv/3P5t//ify1f+8PfKz/5zrfKmRMvldkA533je8vxo0fTYSf4xowBmmkKPd0ZDUMn9alfTnXSJZ4h7Ypx47vxQ2/ATpkCFAaxCJ4t4avBvpXpYUDo8MGDOQ7GHkhrP97ES/DSzlRAh+FMEdjFbqe0l+fPLpZLM9IjH3ynTfFC8k8+LhJK1trLxYsXk5fRqzoevTlzMTR/uRx6+c/Ldlvd8OFmpTVoPNM7Wl7q218uhhjYkRIhG2fExhTG8WoY0hS2gIbnNDJoHMlxTSk0MzKQxgClaty1i9xKR2YwtLW3Zrodg4uBTMZpRNt7e6bNP8glRWwtlWeRbYpvbGetDJ98Jkb9Zhr0tcI9WGrpKC93j5XuicPxrW6OAaPIiTbqj2doK/zDo9qgb6LT+FWQAU21n5NDnvCvvjI6cwv7kBWOTDp1UQ+aWNtX6zdbWNd/Oe/58EOQCD7BUkaxdCWOksiodnJqYCd5YKxibdiXRm7ch26cQt/X1uvsG6owhih7z2L4kC39ElH3WVCETNsIxFoQCl4b9Mvv6jDrASf1V13nL5zP2ToGgVe3oA9M5LgaF4bW/n37s5/4QH/QAeYyyrRbewV7XKvoo/PHAmtgi/bCFPTnuOaGU9Em7UBbtHYvPFlD070HSks8560U4wBrbnakQ6avcdS/1dFx2ILeeqncdCPGqR7Rtmgjh28t6Nw4grm74t0ecX9Tl7o31lbyOZxJ7crnx9G0F1abrcSf2Y/4jJdgv/4aYDqT/qLT/daUlIMYB5uMSIcUOCC/NyrwXb/Msik3u64pft9cWSpbC7OlO/hK4IT94ZkOM8EMWbMvMivwGNlzXc40xzWCB7BAICXXTkfBR/AFXuBX+qmZ2eUo5CY9IVtm+1dWN8s3Xlgq6w+kzxbY1WEDFrtHdqWdxm5DPzJN1tDTOBg7up281hnMKkfsLDJnBseBRzjD8AZGCNjiOefVib/U5z5/4QrMgTd1DWxNA5Re63fY59nskxoEcq006e7AnvldXKt4QrfJ2vIX9mpXbooXbAaLNCAsnMRXAeIzvXvL0sd/u0w88Wrpf2y6tD/eFkdLaX+opXQcr3/bjoUNtz+Og3Ecivv3hp7YE8dYPVric8tAHPZwib+lJ857DaHMTHuxYXFqIsi14zPReYMjeKOjdXu9rHf1lbP731eWuvrLUugMPIuvvf7EsgKV04voZDyyz8HPxocOMPuG/wWyjUnOWIZsC96xCQQrFLQzPmZGzbbSCmSEnnNtVL8+OND79B/80R8/UE7brdHnPi7/9J/+08/ubK7/05E9I48bXLMbmMd7b7zXgcAZcArXugEpTcAznbsQTOcpaw6RNDi7ynmnCuODATExPpEOknoxHiZJJiPQIbgUMgYSjWWgY8z0/uOZAFuk2O92PeMQYFTMN5yRoJY0HM2YDcSzzIAB6YzSR/1pGITh7neAYnaucQIG+wcSwNTLiGAUMD4AG8OIMYGp1acwfCiHL3/lK+XL//FPrhkajz32mBeUlyeffDLP/eD73y9/+vTTGcnSDxHa3MwkaDq0ZyR32UKbR574QPnIL32mjB88tJuyUB0ef6UltofhVY3GOy+UrmdT3gCR0qs7eW2GUl0qk5cvlh9+42vl1IkXE2Qp/4UwOmd2d+68vjA6//YXv1g+86lfzi24jRf+EOGm+BhWuUlL0LuJ4OEDhiseETGXMpk0D8XLuWo2HgDA2ccYHDMHxpkjxvnCH3K1ndcHY4knGGsMOsZ+riEKcHIfo/DQwQNlcWWr/O43z5WfnAxDdwOf7XbkAS1B1tzi///2hYfLnr62jExm/nooS3ShIPt36dj63S+VX//Jvyvr7XV3r5uV1s31MnnkA+XVX/hCudS9J/hiMt/zYvYdfxozShkfGyfKk8wYG4qXjBlzRhLly3haDh7DN/CEElaPFzxrpzaSc7OxnLPR0T1hZO1PHmZwMq4EANTjOvgj8DESvDkxfbI8/JV/UTrX3jy6zxmd7+wvPzz2i+Xqk58va1EXp6jpixkqzJgGeTwLTnm+4BIcYOAePXqsLC4shWK9knSGcbBFWipaMHrwKpnuiUMEm3EDG9CQMrX7rIX96JYzaGQo+pIlaAMHyAcs8kx8ztCycY82wmYbJglepAEUNEYjTqXg1EL0y29ozunJd8rFM9DOzmJ4RKSWDJ+/eCGNIFir3jQIQj7JMaNZ0KVGcauBRIbT+Iv+mCFlZNl919iSRTKPDtpinM2ckWMBNnwDK86cPZfX4gHPQjPXap92wgrpoGfjOv02NrDXb8nPgUEcR0YJOuUGKdbYPfZkact3hN0LBVfslvh43be3XCqmvQZs6H2tXPf5defj+td9/ZnvWK+uI8eDyYcxXjZmsdmIma3X1/f6kuMX2O31CTkbFvxgC3+YfdO7gs+35qbK0tlXy044b80ssqADe0EAL9O9YmwZq2TRDqLGH7YllgT/eADehDe2fReUTQcvZEygxJIJ/EyO4A0+lB4t0LK+3Vb+5/9wIXhut00PULEb5vuODJYv/PLBsm+PWZXtxAnjwUaSag23yRD9wB5DVwf6NfYZrEpMizGVbVPldjvwoq5PlUpuyQgSwgRjyDaAb+7HN2brH37o4axHcS2eIdPGRh0wEzbhPfgOe6S9/uQnPwkMrWmX2oo94Qh2hDfwgSN+4eKlrE872TVt3XFP+3r53ND/u4y1nypbOx35YPen86Q0n/31p3Gsdr/Xhu4e/lz/m8JBu+7arPv6399Q0D7cq/Js+R/K6alSlgbHynLU2RH8PRJjArsvXLiQu3TSpTCObWqsBLxqoLRuuoe+nDWZIjLaciOS+I0dRpYGgvacvkw1jnFGG+8/RkN0zokTMreztRBj9v/4z/+r/+Z/qq18MMoDO9P227/9hWOtOy1PxaDm7pEGlNLsDMEkDJRqslmCaUc6OKIZoucEhTNDuOoMVRg56em3ZxqLv5Qzo6WJnHLwROtFZN0HQEVKMRpDg5D7zflGqEWCzeiJQnje6nrNvWYwiSRi0DTw4nCdCHZKNAmKQw9EaQG2/mVfGGLRNgYLQwDTY2LPVCcgYahwgETnKIx4aDl1+lS+8LUaeKU88cQTCXJf/vKXy49//OMwNM7mGq0vhqPz+c9/vrzvfU8kHdujPYNRT2soopkw+F5+7tny/W9+vXz76T8p3/qTL5XvfvVPyw+/+bVy4vlny1Q4VYvh6C2GUpmOa6fDWZoOg/Z2DnVfPHO6vPSTZ8pffPUr5at/8Hvla3/0H8o3v/QH5et//Aflz7/ypfK9rz5dnvvhd8uls2dyVnAOeEd/b1SM1SMPP1wOxHjiBeMqQm9RszECkIATUFOwaIt21rMBCgYlsFXwi9Ew7sYZmFDOGWULWlMUEE/0vqYK2PCiIx09PMFRU7dnUNz4DW2vzWaEYX91bqn89ORsmZqvC6ixwYNeArvLvpGuMtQV/Bs0wdsMYLNaaNQaNOxbD/C/8GwZyU1I3gTOjOHIgTJ3+Imy0RtjEfJODpuZIYUBJIAjdYmDZjxgAplnTBl7ziJHjoJguJM9M1XuI2fVaakOgr9+5wg166o8j5Eh6MGRwR9pBMagkuehwf4ye+rlMnH1ZOncwL9vPtjixwzRU/ufKNvxDMpP3dIFpWZTmtohlUjalf7gIU5CpuZGvxSpj67zzESY+A/d9QOewCoOk3UIghBKpnoGzukfLGqu1/+GBrAEjSlpwRb8b9ZkMz4PBf8LQHHMPANGKGnMhKFKQZsthE0pa1GfutTjPIxj7MC8zEiIe2GzfhgLhVwKZBlDxjJaM5gFRVzjeueyn9HWBsMr6etsJfkkwzABD8J1n7WZIel6tJSKr50ZPY925rM5YDEWiZnxTOnpZnbd67vgIJq4Bz/kOzTjEOjqHNv3ltIj396CILtH0AvN3q6j1nuTEuPSHMbo2hF6Bza8dtTUTePSHDVLJeSSnAeum1nrDX5pXqtwq+IF5t55Zw20sRCclM3BqcJ/Nypwf2t5sSxdvZKvGKFnM7gUYyyjwjiTFcHVOmO7nJhQZbK+QoQ94R58N7JnJIME+AiNzNJw/FxPZ8ng0Gd9JHvku7Wts3ztJ1MpCw9aiW7mrsuPHuwrHa0yY0IXBM05AmRMkKauU63rz8fH9qbcCxTBRDIIG9AcjcmgsSG/Ajnoa2YWJnHeyDwbAOa7Vh3G0DPTGQsWko0FL9lYgrHkOWfa4q9xUjxD0MwYsT/YCGwqcg4f2Ryem1gZ1+Aj7atthWM7maXQstNaDrU9XQ73vlw62zbz/b/SLeLywIndIx7ZYtNey1gd3nJgf6Pm2J1Ra+mtR2v/G46BOAavO4bf/Ggf3i7f2/5CWeiur3/xjja8j8/xp4BXR3tnztyxn9CbDOXMefze4KvAG8bt6g6HFyYG/eAz3SG7iRywW9GHjWRMYKb7PYudzz6Pa9a3tjaf/ve//+5GJPdF+bu//cVjoZafCmdnDHCnIRFgCKIJB2Bs0gwwRCrUADvAlwwUvymNIIqSMeAIOjBIJy+EBcNwziiMquRF6GtuuVk2BocFlVJq1MbodI/nWm9BSXftKva21rr4X10AIirL+xkvts3WFoypfQAAM2N6ffNZlJjAAwQd5YDELfFbdRTkw2eEPZ6nnwoloq/PPfd8voXfdcrHPvaxNMS+/vWv57ufRJQ4GWYbn3vuufLSSy9lGx4Ox+dDH/5wpmmMBQDt2zdeDkxMlH3jo2U7jLnTr75STr9yorwaTtvJF18oz/7gO+nEfe/rfxbH07d9fPdrT5fvf+Or5Uff/mZ54ZkflNMvvVgunztbroZzNhPKcXbqalmcn0sAuFm5XkGjF4dNypJNaABnAnccgIai13/0dp7TjP6cLjOijDAkRFvFZ+PuGqkVxkV0CLAbA4re86tjaN3IWo4xUHIPXql8UR0I/Km5jD9jcml6qbx0brHMrYRyjsF9rScPaIkOopetm584OlR2YhwESPB2Q5utGJfuq2fLkZPfK73Ls6EMqoF+oyK1bTPGYHbsWLk8erzMBZssLy3EuIczE0oa3dMIjEMkMLdjF7GLe8g72TJT1Sh9MzFkmHFPQaVCjuuNeZP6Ytyc02bXmE0nzxw0cmpdY/KHEY0O4TVGZVdgQsvUhXL48gv5OoM3LXFv23Yo72jDy8c/XrYo/eDvXEcZz8ogQyhCdfue6WTxt+JUWzou8KzZACONwmiLPuB7ffUZbhoYn83ec2ZFmMkOnmeActryuuB540WBVvyRJtkbTa1p2mhnjZc2NLvqpVyEI1TTkWFfTU8nh1FNfjfu+kY5M2jJCuObgaTN6OqvOgVE0N3Ycsa9Gwl+MwyaNcnNawJyV7jsb92plxMIi2Gmaz0zg37xPIffYIX2oVFf/MUXNjLwDO0yptWpCyd6q9mcIHglfrf2K7qUxWf1OK9ke4PXjE179KNjdPwectrusYIh3nCg+/VHnMwAaN3Gvz/XJje0vllxH72/Gvp6M3gHb5hls/4ts0WCHxRZHj9T4t5WgZPFubIW/ENe4AY5JDP4kh6G+QIVqY/jNnyC/zgYAhp4jnFLxsgm3pHqR1aaIA++di+eIUuKNNtL0yvlmZNL13jsQSqwQPbF8fFwftp39W1iSl27a7x9QJ/Uz3G9NGhjRq7JN5oKoLkmMwsCE9CNY8e+Svwmy3GPa2APzEF7OtnYGA/PDQFO+41t57eU38DRaEHaAYJzngc/1IUPYIYCM7QPxtAXxl5RB7tS0E1bmplUpaOjt3xw6MtlpOuKnkap/79hwQBvx8EcfpNDxsczk5+Iy23+UjMa0CvXocc/Diqaw046EVZzjMkDeTSDRi+gEblKBzk/150zU46iq3CbjjI2cJK+wRNSKrPEF+dCx62vra0+cOmRt0au+7j8F//g7x8LgHsqHLV8ubaCSaRCEjZMYMEjhqT8pcckGAbj+Q13UPh+F43m4UthMD2OaThb6uHIMMYYRE29FIS6MFQ1KuLaMFoY7ASY8mYIcTAwm/bZdESdhBSjpnEVzApMgLvUCOk7TdTQNabWyRMG92xFFLkaGjXaqx8MS2CkDdUhqHVLpUgHNj5zwk6fOZPAofz6r/96/vbMM8/kd0W/L1++nNPcnDhr4q5evVpOnz5dXn755XR8pWx4D5X3QWmDaPznPve5nLn70Q9/EM7VVJmbvrtjfma6LMUzNnYF+EYF3Y8cOVI++MEPll/5lV8pn/nMZ8ov/dIvJaBqe1OMybG47skPvD/rapQhkGdANU63PlO4lW67abNBIylY+MMsWeafx0j45zfjy7Az/tI1jEknfklD2cL37jwYcurlwFHW0jY81+wDfgN6jEoAdWlmtbxycbksrMT4x9NuAdMPRGn6h16fenJfyNlsKkrpwnjfOLV195XByZPl4IvfyJkmvH6zQqGsDIyVK0c+UC717yvLa7vrsoxt8Lm1p2Tfdw4Ap9yW7Z5lXPFHE62lcChRypfc4SX8pZA548NJaaKursVLWDYdhl3la1ytv+nsNGvbmbwAC1q3Nsr40mSZePnbed3tlJZo12ZXX7nw5K+WnXiuaDNDT321jZV/tTMdiDgvksm4kE5lBo0CbZwRqSl43+xhGiHByxwhzg15QX98funS5XzJPycLHQQ16oxA4G3c4zpYI/KNFq7RDvKTsiBwFddk2mM8j2HEaEpcCoPIbHcGrQL/ODd1jUN1Ops0J2NkFk7qt3GCb7IV4CCaNs++Nl4Zha+zZeTUuGsL/KL4R0ZHcozRBk6jVY12t+cz0Yihgd30x2+Dg0PXnEztT6MwrmOc5eYmcS9s8MxK17gu2szRxTMNNuwaG0kH97cEdveMv7WNSN7pBb++to3/m8+uKQKnsjSs36NzFfd2Bb9KrzRWxl5d1qynodCgVty7tTRf1ueny/TVyeThdMrjHjyAjxjp1rrmDE20Dx/iZfLV3hH1R114By9MT02nfVB1c10TB096QmbpJo/NIEDUAyOvzsyVF84tl9NXd43YB6zo56Gx3vL4ocHA9Y0yebWu+bNBW8opjIlr4ACMF4Bjp0lxZJ+RU7Nyfq9BQK9JqsGXtMPiflgBP6OaxAXyjG0ajIbpxsMMHGyELwpc8Htdd1XXoWX9u+2S/k2f4Bu4Wse+plGnDtD2uF7Axl/rGWGHfuiT9g4MjZVHu75Uelpno6abByp/3kW/np375bKxHbpld6aQzTofzrD+4nG6Rr99pxc40xuBl9YFSlflgAt6uQatXYeWq8urpS1kAxbX5Qmc3ZoVUZ0+shX2duJkndyIa9bb2jqe/ne/93vvOm33Q/nMpz5zbHpm+qnW1pYxgEkBGkj5yo0zxeCmQBndR48eSaHKtBhAGAXTAVJpNSIENitRALpZN3UQNgKMYQkchgLOzmM4i4Vda1ciRkAD9O71biQKndNEMNXLkQPE2swZpNQZgP5qV2X2mp9fDcw6Ze8aIMQ4Y2j5rF0ZCQzgkXYFOBgU+oweQIJj5f5nn38+Z9Sy7ihPPfVU9uHb37654agOUXDAIn2jceLOhPN34sSJnJUDWvKN/+bf/Jvly1/+j/nsOy1oxRHj+H3yk58sn/rUp9Ih41j+2q/9Wvnwhz9cHnrooYzkSP8y68c41j9947hpoxnCpqhTeuQHP/CBBEh0QEt9Ahpo14BqM2ZABg0VEXR9N9YWFuun36huY8NgtdFCBaoA17g3eSS+4xO7sykMNtcy4ICPmR3ONCN6/76JMje/kM+/MBVO26XlsrS2fc2heScU7xt6X05Sb6VM4M86y8Vp6ylDk6fK4RPfLjtBt1uV1pCHuYHxcn7/+zJFcmB3fdzszMzrnDBjsBhKXf2exbhKg4usbtd3/8AQDgXlT75iuJMP3BuMkhFbdRk3yoXzJz3RuAv84BX3uga/kW28AztC+5TNc6+Ux098s3TPXIj6bk8pcy1XO3vLTw9+uLRFgwQU8C6jQtsEjDwzd6iDNa4JzGBQwhFrrRrDgyyL8sIkRgb50Ga8mUZm9F0aUeJI3KPfaASDPEOf0CmBJwpHRUAKr5NJ/SZPZBTmcSLRDb0FK/C38eDEZVpp1C3TAR3JszaTI8+lxOGle8it5/rN/eQz64k2ceiMhX6rw5ihO3zXN85eNGF3HGtgzxhzGJ1T6AE0sDMnfM1370W/8ArHzzkzH/omcuxZdIjZV8/SbzTwTDznu2NsbG987yrLQXP9gBnoApM69H3PePTRjEE0+mZHFA5tU3xCl6bt7/TC2bIT5/U0ulURLLP5yDbe3C3XnLYY32aMjZG/0ieNWRC8bK0slYVL58rGwlzIW+BInMdPgr94Ea/gUXxXAwM13Rv/pS6K+oyb3/GwAB/dQ97MvCUO5r2CAXV2KWfcgg0YrzYf+cmZ1XJlLnhxt+0PVImO7h/tKU8cDyetk3NrUyobR9U1f2hrVl3ffW7OJc7s1HfdsuVgG4jilMEUARlj7GRIbupg8g8PnYPnJE12BH3t9SzGxrhywOElnEkHOrDDrJ7xwCsNzsAe9RjfXBcbzph2cyzxUQZwYqzVL4U2dUIUDhs+oUM6AkuOtf9J6Wyx8dK9I9+bWy3lpcVPBWbtif7XAGHapEFv75zU79nQjfDVeX01YaJfW5vVgaY7OGLkVF/hJzsYvfzOMdskZ0FTeC+V3tgKrLDj1ZV2dpxr2dlZHxsdefp//1f/+l2n7X4on/3MZ451tLU9FYIz1qStATvCLaKSijsMwrWNmpJmlx6CwtBm8BD0BjwZ/CIAnBIM0iwgJogAJJV7CJKNKjCWa0VKATWhZNiohxASXMrcNLC/GJrBxuxIYycO7/oi6NbUiEJkVBrzxndtS4Mh6vRXwfgMMc/gQES1OcOlv6alRbG1yfMAFpAw4wiIloLR9fnFF18sFy9fvlbnpz/96RS673znO/n9dor6KRaKxiE6BRDRUnu++c1vJt1vt6DB3/t7f6984hOfSIcs+xf1ipppm8/GxKyfXe0a57FxHF944YXy/e9/v3wgHDPnnn322d2aa4T8aDiCH/rgk/kd2DpnfUHjfNngRUHDVLYxzvrnL5C2w6TxYbwBjRz/VBx1RsHYGww84zyDFdhoJ+eZAchw9gS/m6UwPoxRin4p+IzStw7z6uJ2OclpW2VEPJCq+IbF6w2+8OmHgox1hgSPkSt/FzfCkbv0Sjl+/idl6013jgwne3CiTB9+opTxg6U76BpVhLzWwAu5Y+QaNzyK/sYtI9mhRMe2u8ujLSNlrLO/bHe2lnPTV0p/KGsGOWOe8xZDmw4QZY2HEkNiPKU2h9bNCDnGwouwg3LB48be8/H1fDjsvZdOlidefLpsW5xwm8VM4npHd3n50V8uQ6EUKbycNQsM4zTpo+CR7AJypI8wRB+1NZ20uMf1nAafM+ATDRZUggt+S1rFfY0DSAHjWzNhrhEdbhxZMmFGgHx4jnFDXxhY21XXCDoHqxg9PmsPHle3Z0hhVRda+U19jFZ1MnJhW8pn1M8Q46ipz8YoZEmbjZFzZJc+qGtLX+Mpbdc+AZYGkzmKTZ/TkIh/UtGlknq+urW/2QXTeBpLB0z2LEE7DhsnVxkdG8177SDKIGGowTL6yXPwTHzIg4Het2es9B84Wrr7+tNhuOkRfbv+u/WNnd298bmuAUSbd3LhsLVf54DfquCDZYG4GNPrC0PQTsnGrSnqky6ZM9nBoxy35dnpMn/hbKYs29J/dGQk+ciBTxTYn/wYz2r4jEHKOMd7eEhRPzyZmZnNgCSez7XwwXfG1X10CHuDPG2GPdPZ3V9+8OpSmVt6MJ02cjg20Fr2dIfe3fIOTGNS34fZ4Ld+wwvOrK3+pZu6SFZABuVDxFxD7tlWSfdd2WVnoSWn2HXJM3EvXJHB4K+1WRwta5+96oNO92xj1QRLGkxQjJXfOXPqtRu5YI3ncww9j+1o7GEAPDDeMAY+cCidF9xZW54tj/R+s3S3LcdVb87PP68S3Fh+cPnDpW9gIvpanVX6MXVMOsCy0TajXyM5RhvxeSxkA++y32Ae2qIVjEQ/fC6lmN6iB+q68HDCg5Y1I6PKnTGtkxB1PwJjEDRdb+3ofPp3fvd333Xa7ofyf/1v/ptjIyN7nhoZGRmjGDMKbKo2DH0glxGpXaGSSsMQ8N3uaQRJ6iED2rVSIqXa7J/Yl+DJ+CJQq2FUY0yzWMlEURdjT0QnNxmI3/Jda/GvOi91K387u4kiA2lvwCfIWF5qobVP2a44AL7di0RbMD6GBQZzC3MJRmkIhZEk8i81QITHOYa+tmR7grE5MnVtXJ1R0C6ODsAHgK57IZw2W7Lqu/K+970v77PD0VspgMq6N5uZmHlr6r+dop3/8B/+w/LKK69kmibH0mEWj0OmbT/60Y/y86lTpzL9UZuNMaAj8J5nlg4ovPrqq7s116i8dIn9+/elo8vB4rQDEDtExnCkUmXAAXF8MjDYn2OY/BLjYyMB7yzirDUzdRzV5vk1x5qBWGkMkIG6qD7aMzQBNWD2QNdQHoxi94v+iUYxWGdXWsuJC4tlcaUa+u+k8gsPyV+v70ijVMmkLdA7wkAZPfd8OXj1lXDa3jx9jOPW0j9ctvYeKpuhdO2ASg4tkFaMIYUhSEKJAv7ejq6yb62zvGdtoBwpg2Wira8MboYS2g78GGzP3V7xC0Mer5MvCom8d3fXl4qKFKbzEoaDFBCbkBw8cCCdI3KZM7uBIXYIHFicKo+8+u0yPH3uzTdW2S3W6220dZYLI8fK6X2Pl41dBwzv40V93Lt3rOzbN5H4gPe0y/PxnPY2ASiGSzBYykOdBdtK3ncNx4UzkoZk/M5hSkcz5MfvduHkQDGC4E6mtYQ86Z86o/o8yJCNODivZERAh9Jl+OB5SpksGXOYZHwEyoxNM1unDZkqE+1myHgeuTF26agEppql4wjKnlDIGznTdrxEjMhSGmrRTo6rF7zSF81aEr9rYwZmdmVUPeQY1je0M44CgvSC58EH+iN3mAych0vqQp9mUxobRvkuyINWue4lncpqJJoNaO0bLIMHj5SucEY5Hjc/vOvujUdHtKEzeHkpjaB3crEeDY2StrcoxtzrBlaXbYZDL++WON8Rhqc1bW8sxpXeFqBR/+L0ZNlZnCs98Z38sD3oEjhRnbOqCwbz/aA2p2n0cjV06Qs8hif3hmGPt1NnkOkt74StAVh1MmZTh4e8kAsyMTW3VJ55dbGsblzX/geooM++PR1l31ApnQH7GRQK+nunJNyuyxVqIevo3uwNgG6CWDCNfKChIDmZZBOR39QvMQ4COCnr8bv1wcZOIF0d6Exm4aj3wJ0L22ZwiKxbMjOfumB6pmYewdzE2xgf98K26oxVnQBDBf1hhuJemIRPLl66nDgA4wTE8Mlw12w50vWd0tESmHhPOW0t5TvnP1BWQz/WgFt93yVMx4nwMW2koBuMpBcF2QTXqqhVfIXD7KAMHgbN0Y0ug+XGjf3d2Ov2I8gshRh3eic3BgvaVaxdW19bWn76D7/0pQfKabt3RvwvoXDMMIloFifIjFMaffGdssUnBMR3kU9Kn7LHABiCgDHcCC2hw4Q1ataerw2w+4+XJjLQCJ6IKyFXp5c4isowmhhVCuPbDBsAYayn4g6mZBwBG8/HuKIRgMRLvj1PW/2eBk0YAKJ6VVG05wsh5QOrQwSHA6eP6aiFcDRrTRgQ+tO0dT2YXx22YKVYGJXXO1TSqdTxVgvl5LUBZsTQ+U4L+nHYzJIBQEJ9pyUN1+jf9YXB1ezgZxYPsHqtg3Ez3jZa0F5Outk3RSTPbAXnrYmIAV9KpEbY6jqEIGs60ABZKh+jjyKpm5DUaOBW8I3iWQlCwW8NMLmeY5i7iMZ1zjH2KYR3Yjl3/mIa/viUIiUP1vqML14pB6dPlq3WN3fYOEB9S9Ol99SPy+a5EzF2ddE33kD3HJPgLYpkhzEfYymi3Rl+9+HWcNZ2QlZDjHu22srh7b7yC92HSvtWS9laDXyJcRkKJ4TMVqNgpfJ6XA8nyLU1i0tL1fFgAJBD2FFTQOr6r9X4PjB3qRy78OybzhxeX1rKdr4T59mx9+QMAZ7EQ9rAiLSeEq9evnIlMUtAQAALz8MNf63pgwGcCLt0zUzPBH7WtGB4Ul83Ev2Ja9RrPChkCtX7Lc1Uqzfrjv4r+mk7Z8Eo1zOaMlUwDoEwbdJ3smkMyJCDjLnWrngwFB05i/CsCXxl2hF5izYwyvST8+Qv2jKiKH7ypwLP1xedIIv64frE0fiNovcOJLvI+q49+ulwG4MDnbTZS3Xxi+hxzpLgrXC6BXwE06R4wiljrW+MFAY5epjZXd2VdboFz2mD+uxKKsgnYOj+q9H/1bdB5l+bZdP/ny20UzQ12+vY/XJ7x31S6N7baS7dy2FLOryhGKebO31SafF2T26owAkwhnhtanoqZS9nUoJnjLtk+YuXLyWf43mYtrYmCFyfY8w4CPiejrIlPawgr3SPTbTM4nJWcgY4ZNx5OoPhug3EHtDS1rpTxoZ6yr69Yxmk4ayxe/QfzeEfusItsucF9jU1ss6s1cyjtRxrszQKfEC7lO9wODhHZnjgArsP83AUOA0wh7MNy+x8m05ikLtJsYYVnlMxqe7ubdxgnnY08s5ZJ+sVo+smT2wu9VesqcGydFqinbBoZWWtjHc8X9paBJHurTHe3G4vI8GT+m8cOMfoBi/ZMey3vG4X942XMaA/7ClBTxgzGQZkRX/Job8c4Uw9DczXa/KMfoJ9HETOtzoNMpoZCzSemn/rNuy9Vh5Ypw2DeMfQVCg+EUwzUskQwSgZlQyDBDMYdMxDyDAYg4HnjukYPpiG0BIqMI4hMQsji9FgfQMhYxwQePU4KH7Mw5HzYld5yoSXYFLk9d1wdfGr2ZzciY3BE78RYkLrN/eIcFPupocZ9+5zHogTaIs5vWsMeHBEGF5N6o32u74xOPSZchG9robpSoDalTR0GkXF0PKcRsjeSvHcRx99NI0+YHWnRbsUAni3RV+M5/XFGBk3UaxcQxJ9Rx/0pBC1O8c2FCnnGYi4Hvhw5JrUMzzlXmOGd0bC6bNWx/gaH9dw+PdNjNcIfvCibdU9x3MZnJzxJn2Ao2c2AU8ypI2IvnMyc0L2HViWtuysF45H0JxRjNYbQYzOmYtlaOZC2Y7vt1XCuO6fv1wGzz5X1gPMkZMccWQSJ0L+VtZXy8LV2bKnvbc83LO3HNvsL0Mb7fEMKdbBN/H/UCWla6e1PLm+pxxf6i6PdoyVQ13DpWenypu0D7zEKYMTxhNv1LQ7abL1Zbve3QdPyMVCKLjtiydL7ys/LK3r4Wjcgay0BG9sdnSVpYPvyTQaWMOIgzX4ihEnqguLqnFYg0BK5f/OdLZgBmNENJ8DYoYI/+YRtLN2gxyTDfK0FYoTtpixHg88GR+fSN6nRAUj8DAVa7x81p6cTYh/AldmJxhYAmVwiQOUchD1p9xEHZ5H1oyTlyFLSRL8wAeCGGY4p6bqe5nQkWGkL+4h9woF7jsDV7QaxnLIOYGcdJFebYR7DGljx4DQNzhhTPUX3egGMo9+7qEL0Ko+ZzV4aDHp7HdBBnqHXFv7Am/dI1CQLy2P3z0THnPoBIyCNGmso7cizZGR/1aK2aG6EUdv6XJEv6T52UXRNvb0YepEBycU/W/zgGlSTbWxmSmK/+0+OVXq7lEdwrs94n9qq5XeYdGaRr/fuoSTHXLJqLzbsrMVMhNHd9CmkUP4D9cZo54hCEevcSYaPY93+A9oacYgS9ARDzPk6QCyzXh3jo7nzM2GLiIT1v4yZG1itR3Y9KAWI9jd0VrGh8gMW6wa+ALWNSjfmfJJ5trbataS79bsGgcYgP7oiScqLeuOnTVtr74uxUEuBW9hkdmf6nC1JqbDRs/ILIsYSzjFNkjMCgcSz/pdQBj2w4gGE+ArWw0mGlPtqnZCXd+WPB9t4zDKtuJQJv8GP1j3Orj1o9JWYM7t64ifR9kO/Tfg9S2B/7BNP8xmZmA72n7Vvg4bdTxgNBqajRTgSBmPglac57SPgz7kQ9/t5MkJdK+AnToF3WZgbchPYyPBbiVt3agTbR+08sBKNyVrQGtEm2dft+en8M12pcMUgsQxIzDJDAGYol6YYSfMM0zFYcM4wVUZ1SF8vjMiCCWAx0AiJqJjmNWzCShmE1VuFL42YFCpjKbUMRpBx7CMp2Za1zNEmTG60qQ9YmRGDZAiGNoNNESUARFjhBGjHeom1NrT3O/6asR5l1xHvoib8UQYgFYCQxSpkcrFixfz71spno/O6m4E806Ke9HvrRRKr3H+Xl9qlP38hQsp5FKmOPOeabyAKgDGKz4zSBkpDGC84Dz6U8zAyGjhHUYysGK0ux6/AXV0N76uUR/j3gzvnEXMwWd4MPkn7qM8KHp95+SJutVybwH1z6O8cCmM86Wq8Cpo25J/uayH09OxWdcq3E7ZDoU7uLFcDky+Unouv5oGqplsY78SituebXt2usrhle7yvvXh8sGdcNq2wvnYCqV5A4PxkTJcHtsZKU9sj5T3rgyUY+HA7VsLGV7ZLHOLdiKsa1mNodlx/OLgtOC1XFcVfRK9ZVgf35ovR6+eKJt3MMvGjNkOnl333rnegVwjIBXYsxPjgo/1jyFI9mEV/oQHcMbvZgLTyAkehHkMCcoTj5JZuEImnM+X9cdf98MYcmJdh/s5oBxSKS/kiANDPvQ/I9Yxbq5XzBwYNdeRK/VR5K6HRRxJjh/DlCEGb9N4ifbIFCAnnCD0g2+ugWlN/eRTf8kbB9nXyyv5AAD/9ElEQVQaVMaZ+7SRQeCzQ/8Yww4zkJymdFx3MVEdaQTEuTCndvGhGtP6lvdFHQ1tZEOgh1TLxsnLWfO4dto9u1jDMWt+48yrgzHXOIMyMeoaqruX+apb+vP9Yr1hUPX1x+HvwFDpGwwH+40Hp/tG529wuF+9PY5wCnuCZ7qCj6tTGDwS9O8UpIg+XnMQrz+CNtend15/pAPpCD5oHEmBG7JfHcRKE1Kpj7c84poNYxljfSusMEO6tvJaat2dl9C3gdnzVy6VlZB/bcVHGkAm0rkSbIq+4CuOOj0vOCoggt/xI5nUVw4JucEb6aQFH+sPXSA4gV84K6/NqtvldbPML67kcx7IEt3qaG8tHS3rZWmxbgCGXmTRa2HgRCPn9CfMMttlSYrAOrxosEtxP7lmB7CDBFXVlUGdOMyuwSO/1ywY6cyvOQYwwrO88kNdvksX50DUAJZMnJqtJbgFD1rZfXEtW5QjyB5Q1KP9sEk7cS7bAS6mLRm8sBj4ZAOSlhZYdPe48JdRsLp+wbB0UOMz25seqLq7O8ampr6jJxxdXFxOvhbght0+k1M2LpnhZNtsxOTK6OhIyu9QYBe6KjYSWwibl5MNt42fz+xuAZhq0T5Y5cENySgBXAQ1oyQBZimUBCC4q64rquk/jAACgWmqQghsiHsxnXMYimA1KYTOEWQCLAc6cDSuYbTUqEzWG//UCXSzjs72ZEDK3MH4IHLAxHdMjlEJuO+iZrb6Jchp4KfRXtN8CL5UGgKejY1DlAYYAXUgxjBpCYEHTpSg9muf3wFKzgDE/a6rAPfaomu7NKLL9Vvk323RppMnT97EaXrzUp3sJrXp7kqmqMb96NqUqvzqrA1lix/QmeHaOJj1++6MbIyp9SboJdUt01GiPsZ4OhBRF0WKlxhx3sEFZIyr3x2epW40Mf6VP7wAOJ4fvJmvdNCaGDfOfU2jreOzForZ89+J5dWLy9H/zZBh6whrGp6Z5x1jE+OSRLvNAsQHZi+WQxeejXGoBiI5H+0bLA93jqYD9p6d4bJ/tav0LYfS3IrKb8J61KqUyeGW7nKgZSCduMfXB8sHu/aXowPjiTOisPlCaTP9Kdd1QxK8ZYzJ4kr0rX3mchmZfLX0rS3c8n1zbyytcf9y755yYfw9qTVrqkh38h3C4J3mM4dMX/UHD+PVfLFv8KPopfbiSTzOoeDoJb8GjdVJNihPWAHTmhkxfF8NHQGglaybIwjv8tUDcQ9Fiu8T3+IvvhfooMwZLobQTGTi1S5OJvZFe9CMMk4ZjnthmTZsbdRZrDT04zyZQlcY7jnu1x9GECcITvpd3+w4l6mN8UxYCq/hBEML1jLY0Mr9zWG84AD6pYMaz2TwoRGDuQm60TXOaY8ZPjTxvRrhxr2mTCmewzDTVjRi3Dnch47quCkD3mbJGT56KWjL+eEENc4Rh4lDxTm8tpFJOl5vfgg02Eafs5ZO2xsdw3BG+xlYuw5e/+Dw6w9GbRx+u3bE9VnHG47eqLM6iNU59M41z9aGN27CcqMDX22HEb+T/P+z9IQtS2Fs3wmW/GwJMzvqt6Z0PmQL/xhXRjx+TWM1+LLZFMeyBrigbTXwy/Cvszj4i45Rx8GDB7N2dZEnAQn8rh+CHgJ+itmZ1fWtMr0YWPkA64rW1rCDWi1xYfQvZdAGJuBxARH0JP8cWrhGpomRGXDnOMGwDD2NCbqh/9Z28EbKmz/1r4ADZ1B9xNB5n9kL7En4TYb9WB0RaZe7KdXXZLymxWsXzHDAvgYPM4AU4wx/2G7wC17AADg7E469vzJNOttqECkbc6+Vls50whpeTwcqPsNDfbeLuJmvxhnTfwcsNn5sW7RLnIrxoevZQOiRafOOlP2eHHP6Cv7Pz9eAHDyDl4mZcaDT7HR9HcSDVB5Yp21xtXrvBtsAmjpvpl5FtkvLThrWDCn5sgRHZIODh5FEaAgU4cE0DArrsjCkCAEljzcoWItIGQXqbnZRAxbSGTmJGLGrszuf4V7fGTmZ4xyKmkAS2EyziTqb9Ijp2ZlMxaPgMWAaS3H46zogz4HLdTgJPHVNh/bnOpL43HynLHL6OEDLGhcGhh2MCJFrrocAG4e4R7veSmEgeWebyD8DsQHCOyk2JyDQAPFui37oJ5o0xRhVY7a+38V4c6zQRDSrGWcOArDkREuXRH9tYYhDZmlhNe2lRplEimyeYNxzDUvQGX3TmUP/ADN1c9QYx8AsDb0wXAGP6KDnob+d6jzD59ZWaxIN+53T8H4vq+t1fYB3tJEhstXT2V7mRg6VM0OHc5e22y0coq7NtXLg6qtl/NxPy9zyaunp6CoHS395ZGOgHC5heIby2QmB2I7jzajtdzHPMNNLmAplT+ku7+8YLx/rPFAOdQzl+Bp3Mo+XjL2oOh6icEQVVzZD+Zx/ufSffSHH+05KS/Cl9WwXx46nImNI4EP08iy84zlkER5qg+g+ZUgeYQj5stsqRalt8A4goDN8gX343npCTqhOU4wwBw7CMinEZvDcT0mbHcarcIZjw2DiPLhHFFvbPF90VJukivpOTrUJRsNswajGGEJreJltDsVPtmCu9teMATN09ZUaCixPeoeSd0/iT9BIWidZa2QRfdDM/bCWMZ3OXTzXOTT1rBoY8+qCnpw5d18Gx6JORqAsB33xLAREL8Eq2A4DDa0ZxgbL0LDJBPF8v29srpcrVyejP/Wdb+1Bf7z4thT9jwMd3q5D3x34zcHgyg1Qkja7M2px1Nm2Nx41RfN1R9D9dQ5X0KA50kF0XO8gxsEB7Nt1AG92DI6Nl6VL58rq/Ezw4et1SeqCMP7fuFvknZbMtFlZLEMxxnUmIGgU/4wt3RLkSp6znAHf4ancKCb0TLPWqWI9Jz7wJBwyOpsNIwBIxtAcD+JpRjE5tQ6S/eFZW8Esp68Icj2Icwy1kB+ZSpzXJuWYHYZ+8MnvcELwpWJCfVUI2RawQUO0b3Qz2k/v7v4If9iJmQoefMPhU2/ajDF+MNJ3eM6xhhXEU9aM9hgHzodn5D4K8VyzpJxLM6oCMXR/6v34By/YHAK9GRCKZ+BHPONekwdkCo/A2fHBzdx85e2ChLe12O04GpY8HDRCA440HLPpToPZ7GU0h3/owOlyo3ddylhDX/KR+nIj7Pbg/xpMC4c7MAI2eoUO/QT7BbNhtN8zRThsXLYbnhjsezc98r4pq4shHCFgGEgeMiVszUAaSiEUzjuqkdAdDFJnQwgY4cYMwJKhzwjAKJwsDhKFLVoGLBnjzjVMqHCQMKrvmMezMWtGDuI5GPSa4xb3E06g4BwFL8/XZ/XbHceW4YAaIFHyHIbLVy4nIAEd/XAu69nwPrmeBCcpOPqqb1KYbIrQRDMIAsFgMLimtrwWjkgTCX4rBQ0eeeSRVC53O9PGaSOwhPtui/4CcnS6vuSMYxiGxkSESwEAwAZfMDiVaoQuJU3m5xaSXvrmMNYA1Djn7GxcaxyaZx4+eDDHQfsbh13Kpe+cvboIt24Goz0UNQPUuDJUPVd6gfbhJ0D/TixkkMGPfni4OxTf0r6Hy9TRJ1lLu1fdXtmO+/sXr5ZHnv/TEmZQObZnXzmy3F361wMOQxAYP3dT3GX2rbO0lSMtg+UDbXvL4e49pScUlhlZ8kaJcWB8xl+M8oHN5TI2d6H0Ls9EDXc4viHna60dZSEcP+unKCz8RNHjR3Sj3AR0GNF4Egaa3WEkpBINuRC84qD5noGo+C5qLQiBp7VKqiLHhNL1u9/UYzF+R2Atnmawo0M1nLy4ezblycyb673SgDkpqOF6v+FpfO9vGitwKY7ErpAFaw6zvl0jTDQXPpuxzBnv+CujwvUMNBjK4PJdoE1RP2yXvRAPzTW9+mBzoc6wgtCIfJHxamQMuizv8QzY4bPrGRV0gDRI1/qN7tB29wsC0TUCQegpqkx+c7yjz7IH1M14c4/6tAVvX7k8mQ4eXOmNPsKB+0rio2PG9E6OKjm3LmhUD85hW8rRazOH9ONrqZQ3OjrCAdxenCnbnLagc1SUh+evrYTeX13O+t9KMVsyd+Fs1C/dWQYFDK+Bv9rXkvqWwYlvMrU++kD+8LZ1juQF7rsYT7iO3meQ4gm/kUO8mI5a8HizBs/zV9c3ipm2LRGnB7TACUtFOFfGfn7Ru2Kta62vRCJHZNJ4opW/nAh4h95+V4yPcYETs4EZjT0En6WywiHXk2Hj4XqOh3VrORkQBY5lZkA8L2Udbkb9xo7e9yxBKjjpnGcorqHX0/GOkrbA3rGcSGA/sNka/DXObEF6r33zdGnZsZ7tzWXm515a6+Yq6E022cjszNwZM/qiv/gVHU0eWFOcKcPBt9c2GItq2NqcMBhvLWJXV0fu7KnL1h+zCQU+0E4QV8CMfYlmsKHOZNo9faus7crGg1QeWKeNo4Tpc31EZxUo6xpEmRkAZrMAoWgsRcpgxjwYjiCLNhNATERwOFipYOIEo0YdnCOgkJ5/XIOJ4vY0JjyfAgcIGMkGITZGSSURzhswpvgzJSiYDAAlgMQhZdK9nsH4wNAebP2Nup13nedGa/M7JqXQ0rgIRXH67Jnsu9IYP+lYXOvPXIIPhVJn/F6brbAFN4F5qwVINbuxNUB5JwU9rKvTHnXdbQEGTbTm+lJn0KSTWttTd8KT7joaRpeduYbjM6fdWNpyPGd5wtDCE/jJvWfOnc2x5SxbJAyM0HV8rxm46vThKZuKZCQtSqY9xZhY89IX7UoFE+fV19Nt3FtTcQA1fEqh49V0KLOGd17ZCKdEgAMwM1jwk+j7zt7DZW7kcGm9A8etPcZjOep79uLVcvmZ75b2qdUy0VoXSzeH8bibkvfF/e0h8/tKbzm21lsWL1wt3/ned8szP/5R8d5Do2isjXtPOAf7Fi+X8anTpXMz+DHG+3aLWbbVzr6yOLwv6hlKmeUcNY5EPieuw0OMC44FrOFU4GvKDR3hggXv2qSQV46KQBKMgY34FCZlECHwQ6AKP9pp7aGHjuemCn6jQM0mMVg4KdpBNnznTJHFdO7iGRSyFCKKG/54LqeMU8MJc53glN84nTnzHD3KSGrIkOj1QhyKWW33L8G8GARtdX+lQ8UiGOAcuRTRdR1aWRPkC/ppoxfAaof2m+FQF4OwzlAupxFCNnN3v8AF1zHi0F7/rLGwUQon2XPNEO+b2JftRGv1eRZHw/P1jzEHH9CTgcZpJPdmXOD6u+UGBb/GgW/f/NjOGbrWcNy2FmRJCNAELwXdV2Is4fFbKiHz6tsOA301eKTq410scYTeaAx3MmdHPWt1/LZv3758Ph7znVzizcVducBz7I8MKq/XNahS8mxywQ6gz80M4aflkEup9BWIHsBCZrssQWlJR4DNtrEuw8W6JqmPdddndGf3mf0yO8aWmwsa0qOKtNQcn7Dz4AaZJIPu4/jBS44CrFOn3+l+9IdzZr5ghM9w0riaJTdeMAemsL/S5ooxghFpM+hCPAMeCt7mK0LcG2OqPhvJwAE4hSeMcxNIHhoaKCNdl0O33G0GlABZ4Mm1w0z59ecq/t9t2dppD9uzrvWtmUTV/slsg8BU1QuO6X9XR1c8z7KQmtlmXExWmHHUd/JqbGwcmAG3GBu0nAyHDUarw+G8e9Gd7YXt1ceu9qwmRfVBKnefc3aPl9/+4hePrayuPRUCOUYxpjEwO5PClzNfwVDpzITQiWRRupiFAGckYFcBAwAATHm6l5ClIbPFk6/pbpmXviv4GEa9GE20wTM9S31AhrKu6RDe7zWYKRWcSzNjgEKEdu/oWBolZscYXKK03uPE6RD5EVnWRs/RN8YLgKLsQ7bTYFA/gfDScKDAUST4nqNP7kladHWX02dOlxdfeinPK15ozVnyMuy3Uji3H/nIR9IIeynqv9vy0Y9+NN/FZqzuphhTL9hGs+vf1eb7L37yk+XQoYNp0AFa0XHCDyAoSQUANGsYGVUcaeOuXmCUzneMCx7g2KGpsTeLJyok4oP2EAVPcZI9z0zIhQsXkx/wHyBXp7Exu2CWlcNvPeS5qfVyYTaAaTdI/I4q0d/37Gsto8P96RBTwnh/cWG+rLZ2lIHenjJy5idlZ9cpvlUJXV8ubbSU353rKP/fK9vl+ROnysLcWhnu7itj/cO5S5UjZ37ukNAUPtNvLZT32tZGWVhbLs+eern8zle/VJ7+7rfKyVOnyqmQtQ8GL1LgXsy+s7JUJi48XyauvFw6N1buyGlr29kqkz0j5ezRj5b+xz+YhiDMEEjKNHA8Ci/iWYI0+FFBO7wvO8A1+Br2MD4oW+nilCCsgGdm4ZrNNpw3a+g6eMEYEvyoRmp1nuBrs4strPK71BfGh9+6Aw8zlTt4PZ8d/M5g9SxRazjpc3Wo1suhAwdSOTMpYBZZ8jz90AYKXoTXTMTk1NWUQdkT6oF9rifXAmPk1znOFkxMZ9LGAYHv5NrnuOEanuMBRocIsbbXWcv+3ch+3bgApgvywI/GiGjeXed6/CtCn5tGRT2uV1wLN+ozqwPpN+99RO8luDBxsHQN1l0l86I7PuDFnfHxg1jw+/zk5bJ0+Xy+7samPS0h46vhGG3sysUtS/CENM8MFMHyN5ag8eKl82Vj+lLZCl1PllxnTPELvhbQwEP0OR5kF6gJr9EJeH4s9TV7QRpldQy0PdeAhl6iA+kKvI533ctZS10esra22VJePLdc5pbruqoHrQTslMOj7eXIqBQ8OGbn7Zo2T5ZsCGIDMDQWoIKzZA4ukkd0hynOud53Otf6KH/JXrXLZOG8tns4bHc/nHTgB7bVxPjebJe6YJgDFgkwsivN/AvCw+GlwLl0FuOf5+INzvzFcA4FaNSPH5q9DeggeBUuW2IQ1fDEyE/TcQvrL597+yUwczv4YyuwvNCT7WUznKzN7bbQOWGzFsEt/bzz4HpTFtZ6yktzHwg+ZUNXeuHjxdAFcHDPyJ66vjsw25iREfJgLCYmxpP/0cu5et9iYiz+PnrkcLmSG/bUrf3RU+DxQtip9BvbmEwoOVkRF42Ojq4HPzz9O//u3737cu37oTz1m795LITtqXCuxgipmbMEW9FhUdZgKsYf4MM0UlIwGUEigISmeu4tuxHhutukdRsNZKtPJMTufxhtbO9Y/k2vn8Gwa3iIANnaWU66emlgYNwWjJXRhhTWmg7hXsZOAxhj4cC5XxsBdhMdJ8Su9zwAgcFzPUrUaTYuIzhxLefNVDMFQCAAikiF+jhVBIeD9uxzz19z2vSfI6K/NiNJut1FAZiiiOo/e/bs7tk7K+j42c9+Nl+krc93U/SH06Z/Xs7dFI7uh558MsC65sSjSwxHAq9oUY5R/Aa0nWd0euceujuMJSfbeWOkAB6ROmsRzZahfzUs5abXfHiGmbEB6s7Li7dGwZhT3jthjOMbQJRKJ+4/NblWLkxz2kTH8lHvqPKBowPhnJHXnqQ9Ogt2bHR0lb7g6cGTPyqdQbdbEYfDthiX/MF8W/mnU53l0lZ7md0Mx+3SybIeTtb+gZHynbMvlBeunMlqhsKR6wzeuR3+91RrpV6ePFf+9OUflK+f/HH5zpnnyx+/8BflL868UHrD6MKH5O7EK6/WF3qHwTE2d7EcvfCTMjh7sT7nDga3NZ431T9ezux/X9mKtncGr3JmyHjFmd20UrwXv6WDFQYl/oaD2kL5uQY+kndOV6ZZhUMzF84EGdkbhgmj4vLklTQOGSH4ktPlJdQLgT2cMPjkPvwPczl55NdMk9kpWGvsFNelERWYxPCk1LXH7FVmHnDqok0CUZxIfehyLRmKf5lqE+e8owldyZgZQe20cyc5Iz+MMDN0SCs44nkCYO3kOp7LmOE8MabIJdw0y9g/UHd9QxPPwW/VCKxGHyMc9rpWvxgKZJh+0Edyz7lVp/f41e3IBdsqBmTgL54pe8JsIYfRc8zgqcfvq4EpveP7S0vweHWM4/D3do/QI5YIeOY7vaD5WvDM0tSVMnvpQtluaSudYTiaFbPRxJvKHR6I8buZ02ad3LnvfqPMhWOIr/Nc1Emf47mqX8J4DbsDT0qfFFwVSGicedfKJFheFSzcSXuhcdx8pxMYqP66XqqutDrtqYZxS+iHtvLT0wvhtNUgyoNWOG3HRlvLgZHQwR01syjpHGMoRZvskWdyCbvZRegjgM2xMzMpICIIwzFL2Y7rOLz0NbzyG5yhj8mv9XN0NZobL/RPO3CXD2BEM3NXP9dguhmzZuYO3iUmxy2cQ/YeHGFnGCbnPEsb8QD5HQ7bAsbYLKqvtz+unSnH+35QRrpnkw53UtY2O0LffbS8PP1QubxysMxtP1TOL+zPY648WmY2Hynzm/vKSPvpu+abuY3xMlk+XgaGxkMGbPpXl+Ogi+IvfK9jZKlIndzguHLGGnpargL/XEd20Jb8CM6hf6iupCt7DSajER3A2Wa3xpOi7lzXvX7q/Nmnn376z9512u6H8quf/8yxzq7up0IQxij0jGKEMFG2BCqVYoCe1BzK1GfePwHDTM7ZNc3kcSrnYIrLk5MpkJhJtEtqJUYDnICCRKYxGeBL+BkimMkzPZ/jxqioW9AOp7FjsxIAQ6DNyBBY7RUppvQZGO71XO1KJyKeT8jT6AjmVY+USLsOZvQtnlmBxyLPGkUmMBhZe8lGMnr0z70vvvhSefnEiXyu8qMf/Sjb+olPfCJBiOPm+XdSPI+gacOpU6eqQ3QXRZv+1t/6W+X73/9+AtzdFG3/pV/6paSZvjXFuH36l385jb3x0b0B2rPZTjTCHzkGQSP0lx4G5PUL/xhjn42tPro+08UCVIwBQKYoGJ11LZH3uFVDEI9xtH3OqFpLaypmTqlnUNZNMMHze3q6yrmpzXJ2cqWsb9Q2vJMKfn38UH/p6yC/NW0vwTrGLwF6I4ykhZkyPn8xt/W/WekMsr2y3lL+eL69vLrRlkETB/qvh2y8On2x/N5z3yrfOv1seXXqYtk/OFIODI5lBK8trnGdttyowIrnL58u//sPvlL+t+9/uXz5pe+VH114pVxdmitdwSNNMXYw56Mf/kgZjHE9fOXlcuDcs6VzOfjuDoxrwYP19q4yt/dYWTgcTltXX25xTJ45WngLn+JDOOR7xSEz/nWDkgbLyAVlyDDhlDknJY8cZLpKXOu8iKd7YCPnGY/Ghcm36vCMVLRxuI6MkAcpSj6bbdN30VHXclS0wznGLNp4nmfBPmtB/M6YIos+X49fFZ9rUEZ9sEI7OIi59i7okFgYF1nPm4vVox2e5TzaoBdns9e2+NEn/ADL1afN5NozyTBM9ZsZSL/Dcb/BB4G3DOroQ8g3vkwnLb6b4dR2dDSrBhPSuIu+Kp4Di+gBOoSOEDDs7RsobUOhM6L9G2HkbMQz7vTozHTr1wynd0a5QV/hAnovzZel6cmg51ppj/HZ3nWi37TEON/KadsJR2vp7CsZODHOZtfQXUpek7JceWQr5KYvecYMM+PdLDjdgB8493gLzrmffcD495vz9AFeYqvgZfyCn/FQsGeZW9kuz59ZKPMrD+ZMW/hS5Rfes6c8cngsdGfFOeuWyCl60adklHPb4JDMA2OCbujkOvzgr7Ek/3SJzAO2gDrdm9gZtIX/cNMY2kCH7MJHddPjnAlBWkFZuMT2S/sxnucaz/AswZPEjXACE0+j/bANFrleG9l02Mt1gmJsCG3Sn7bWrXK096dluFt64M/y4M2KtMcLy4fLiyu/UV6cebycXwrHbf3RcmrucLmw8nBZaPtgubT23jK/NVGOdn27dLTe/sZe15fLK4fKWt8vlY2t0B3RZqW2vWI3upALBRajLZ2ERk1WBFlEX7+rw2/kxuZPlqigsQwovE1f7cn9Aeqa4cTesJ88R11Xr15dX15aevpr3/jmA+W03dzCuc/L4mo1qkUuRJMJAwPCLBRGIIAAlHD4fWh4KGfTDDblSSg5UaL5IgaXrlxJI8WsCCGUb06oGTuiNI0CF9nhHIkQZHT68pXcGMBzfBbtdZ3UOAzm2dpC2BkmmFrEQOSBMFfjvm7z3xvXYM6taJfnqmc5gJ9Ac5AAvYiv6XsMLerepOaJdtvaWjtEoOVpd/fWlzuiyxvx/Utf+lL54Q9/WD7+8Y9neqL77qSo0y6UItcWj76VkhsrxPjdbQHUxhWdry8MKtGsib17g66rGV1HV9F0Bh+6iuCJ9BurYe2IsWCkGgefTffb5VMErwFqz5I6YR0bAOmNcWVQegaeURdABmipOOJfdfrrTF2uTYw6LLamEDyfko9H3NAeeSeUuSUzKTU/Hi2BPEOmLYB/aivGYfzhsm73qhsUJPML8i1tt5Tlnczm91MW9D8ZDhtH63I4f1Nh2P3+839e/tUzf1bOzFwpq2F0nZq+VC7M112+zPQo1q1xHCh1O1B+98wL5c9efabMry2X4Z7+PMfRe2PBJ/OBE4uXz5eZc6fKfCihrajjTobWerbl7oEyNXSgbPUPB87VGSzyzAjBZ+iEZ/CWNF2GDQwzuyNoBAPgBCUpfejarH/c1Bg3iX/hAOFZTk06ItFW912ZvFqW494mPVhkWoAoGDj5OI2c4OO6GyUjpAaxKs8HRkc7GS01qFG3N/cbetp+G5ZetilHKGqzEmQAvgmWwTtrTnVQfylyPOFa2KuP+i9qayfLpXAAXSfwM3XVugi7NtY1KOkABuab5bpKnqetqWOYheMVbWte0uvZqRMC3+kOu8z6bs2xfliHF+yYfchnxzMZ4UGweLboeV1zYW2zPgjU6J/nuwddYT2aMmYY9xmJjnbAhDs+or5671/ecVNAuhNmvsMCE2920O3bwTvG53XH1kZppdtDV/fE0bK6VFYvnUtn6y0VdAg6z7/6QunpqmNmPBFANsVQyll8D3rQK2mQxqGdGVyJ+9koZI5s1PSvmlrmr7Wm6mEvGFN86tqZuZoJQpCiBRVn4ljbKLk6qaLdg1cEPw/vGwq5qH0WKGHbmbkk//BLMIj8NcY7+vuOXmiMbfGK2TR4BgfN9tD39L+AvPEhu4K4gvXGAt1951Cor66zbU+H2zpedhkZV+CFZ9WZoprVkEtq4j4YtB4DpQ441uBkbVsN9sCDTKeMdqY92NdTDoxsl76usGvveGx3wqE6UqbmwwbujqMzMGxttvTE37174lk7K2V9+WpZC0y6sPxQXn83pb29M53XDD5HHddwLcYMfYN8Sauc0QzcbfpJfvRdUNCYpdMd97JT2dWuM5MM440v2pqBhpdwNLE6eb7SPWWL/R3PYNs9aOWBddrELDO6GgMKCAkH58qOXBQ7JhHxHB4cztRIwGnwMY3BxnhXp6fK7PxceviiltbTqIuhaMoaE2UKYjhHrnG/ezvDWAPI1sY0Ro7DttauwVjWfAAHO681hQEgFQ6oMGgYGZR3tinOc/AwpHtFYAC5+qoCqCljGD6vDWFwjiOYEY0Ae4CEuaXyDQ32Z1onkMhcYA+9rgA4a9qsAfvkJz9ZPvaxj+W1t1vQ9/HHH0/HjQJ6K4Uji35vpXD8pGpeX4AFgKdY7eyJjiOjnC0vzraAlWKoYJ07bxrrAF60b4xxQATIKY5Ka0Aioh/OWhjIDGXjDQeNCUNOfcbOuKJ7AlvclwAW3xkZ+aLXoNtG8IR6/PaOLUGTqwtmH6phhp7oo5BFMxErw/vLxT1H05m5vuBYKuj0ekv5s4XW8sPlMKC3Ylzz19cKujcOmGOgq7c8c+FE+aMX/qL83k+/Wf6nr/2f5X/58/9Q/uLM83XNWxjXZ2evlO+dfbF869Sz5dtxvHz1XKa0pTzdolDWf/bVPyv//itPl3/+0zPl305ulVfX23KVwu1KmH5udPSU1YGRstkZRmHwlKAD3hIV5vDAj4bXyFBGeEMJUohwxcv1KVGFsQkn8KuCHjCMoSggId0F1sBJ2GcTBTPT8JDTxhnEw+7LgFTIUtyW35O/469+O+/6TG2NA6/DJgGn3BEu2mR8Z0P5wxAGDTlgvMAz/REsUY8ZLPzgvNRwbdEG6WacNtd4pnt81o9qHNTMB46btlX5aon+VIMMhqOh39RtUKpTUNe30Btmw/VtMHCUccGptb6V0+U+fRoI2mo/bEB3AUPOm3XO2gOTaiCJ4V5n8owZ448DjMcZem+lJJ2DnvVg8NzkCHrc3RH67EZHtP11f294hLF4g4PxaDfHGx+hZ5eXggdvcoSDvhx6dnnx9Yd3sDH47K7YEuNhTLaXwricmypb6xVL7qjE2OcR/Vi4cLac/umPyqSlBHFKwNL4C2DQE3ii0dNkYi7kBu/TsSEqOTOMvxWyWWcmKk+zH+iMxuET6JNCP3X1at1FL/qE3xi39NPV2bAN1hn2t4sk91fRq+4w7vAy2wxN2GrWzaeejUJ+0dYsOtqw+9hpxotjBvfgFXkmw3BDYFQdbDCyDwfN2sk4cq+6XUM+YQAM4YxRLoI/cMWXOgtUne5Mhw2HJW3BqFcAxjh7rmuNH5synxHPIk/6Ayv9LsjrGS7v7e4oo50XSm/7QiXCHZTtYMrFldCT26H3ghf1BRaapFC3fq+sLJXVjfZyueXTd805O21SR2UZVcxBE/0zS0aPwFB0gfWhKVI+ZB2xt7TH72Qk7wtspAs41GTA7p5t7dWONp4Dg1V3wV0YSY8oriUHimfTNQ9aeWAtwd/+rS8eW1xefKqjs2MsZ6FiIAkLJiXkPpjqxsBxNoW4CuJ2Ch3BxCB+F92xtuxSgDJAnjYVHudcC0TVKypDwDBZCmCAsrUhdh/jJIlMWzhJMYsOYN5cTxIC7RnVWNpN24l7gTDnTMHwGZELIct+xHOANceAoVWNhzoDqC6Kosl113cKIiMTAWCERBGlth02EDoRjtn16ZFNUZd3i9i98Rd/8RcDtObq1qu3KJ736KOPlve///3pJAGmH//4x7u/3l357//7/758+ctfvqsZO7Tx2oFPf/rT+S6q733ve7u/VAX5G3/9V5OmaIEHFPQTCQL64FVETT3A2V9rHBlu8wtzOZNo7DIaFvcDEePnnLUJFLBxrrxXFxSjJyOxr6cvjSrpG5tbG7uOX91yXDkd7VXwwukra+XMOzQ90iC0te6Uxw/2lr7Q2I2ckjNjuBHy0NYdRsvmapm48koq56Zwn15YbSn/61RH+f/NdpYfrLSVK5uhMOL8rQwbNKYInr9yunz95E/i75ny7OWT5YUrZ8ujY4dyk5F/8q1/X/75d/6o/PGL3yl//MJ3ykuTZ8vKhm2Lbz0++IDczcS4X1zbKc+thWHREv3r3i690WA892bFNQvhqE7ue09ZH9xbusNIxHcCNnABfRgvOeMSzeG0OZeZAGFAwLZArvitvoAbLTkV/lK4jcPCePQ7vGrozZgQqIIlAk+KaLR7KErnyBBMREcOIiNKHWaZYCe8co06yR2e54ylwxT3kT34+WjIrnsZM/qm3+gHJ52rBmtfNWjjd/ImOKavua438NXLWzOVPc6lExXYDtvUpw91dt19CylribVxnTVkTVq3WXPRdMaFZzLoOF/aqy36YZ2LGUIZDq5laIsqC+IIDnkmh9L1ZJ0+0GaBOrzmOgYjmhmznfhf2+Ce0h46JU/cRfHS6HSQODvG4KZHOEQ3PO/w282OG11/3RFyUp2w2z+0dX01HMKgx42ON6aAvv7wMt84wnB83RGykU7U0lzZWl4MHovvcd3OZl3v3trVW1piXG5aYtw7gve7ArNJ31bw6NrMVFm7cLKc+sFfZLsZjHgDnzeZE7nbc9RvXOkHPJnrrOI3fIZPXQ/TMu2WkU/Hx+/sBvXhJ+tI8ZriLz40841XrKXl9K+ubZVnX50sZyfXyubOg+m2hd1ePvpQX+nurHRGHwfeJl+wgRMC3xJz8FGcR/uFkGVrD6XTkTv3kD2yi6bwc2BgMGfOySM9j4bGQxDdPbCGMwHnduIauAPLPLN5x5h2cSxgPKzjOGQgK8apsTMFvzybHYcnODruhYlsB7YkLIqbom3RxvBDxlp/XMbaXg4avN5Oe7NiA5KTcw+Vy4uBJZ01w0yfcEgGiaIdlmAMDo6Uzu6Rcrzjj+OuO+WelnJ29QNloTwU9k5X4GbImXYHBpokMR76pyT2B130GY+jqWwIThhcNZ7wl22r774LmrvPZ3X5OzBgt9+FrAfd2OJsNOMuuB7O4vr09MzTX/qTP3l3Tdv9UD772c8cC+F5KoRxjNNCaChgTDoyYle+lmrAhCBNjO0t5y+cT8FmlGAiTCMVcs+ekQRsgpiOWDA4Ac96Qth83h/OCUMcaAMIBgcwJpwZJcgIbI00Y+LcnjeAQzTO/Q7GBqeMY5VR53h+PDYZXV3VSQwBFnkN3hcZF8lV1IuR9dP1B/bvD+PocjqlpokZcYrfyI02YXLFcy+GM/rc869tRHJ9AUo2EpGmYV3YiXDuGkNGUSeD8NixY/ki7Q9+8IPlb//tv53r4axD+8M//MOk3Vsp6jJW2t1EKG+n2BL5wx/+cPkf/8f/sTwf/ftn/+yfJa2bAqw/8bGPZ/syGh40N7tqLQ3ApAAYjlIvfAbcdZZgK6OdaGiME5yiLuPEOc6IbigL9zLQXGNc8Qz+AjjG0j34IQMEDNi4TgRfsbud90Dl2MaYvXJxqVyYXn/H7h5JGB4/2FXG9wzk2hI8kHId5xk1wL53JxTAlVOlM5y3624r/69w2P5ksSNTI8Wgw+3Nf7cqft8I5bYcTphNShCdobS0vlJenbpQvnLiB+Wrr/4ovq+mo+avdXG3W8hNKp/4Ox/tOtCxUz7YvVWGApEZbLcqNiBZ6hooFw+9v0ztf6y0dDIANnP9DFkkK/ALPw0PD6ZSq3VGnxiq0Q84gp9hHR4TDaXwbCwiayDTcsLRUAeZcQ2jFw4pcINDyNFhfLgfbzeY5rdsQ4yL59Xd24J/Y8zIkP6TDdc2KUWcrekwhDmK/WEUeSaZ7A4ZIReCG3tHR3OmhIOTzk+0D0ZxJPGB9XHuIXPSGRvMMNrjudOb9ap1UwL1Cs7kxixR8NBgYL5ZOk6evrmOkaYPaTBEu8+dP5+fc/1x8AjM59R1dXemjMclec5LczPVJ+rVR+2FNUcOH852aXemSgcfoIPgDkOcrvCc7sD39qGR0hLXotddlWg3Z9VmG3W28EZHDSjdzVG59RbHDU7d3hH/u9lxl8XOrJ0bQfOVOgNtPDhfW8EzqRtDJ7e2heN2E1onjsdPy9OTZeHsyXL1uR+WmYtnk4/sfjcxPpHyxegnK5kSFrRXp3dNeWZi/24fBDjxnu8jwT8joyOpB/CFIK8jX0ocMlqL9To1nVdAgBxpUxPUnZ1fLicvrZRzM3DxLvnlHi/9Pe3l00/uL10d1R6CEZwegRdBGGOKzs416wJhEnlkowlSVb6tMz1m1q9MTuYM2WOPPZbPqDStaav+oret48lpDc7X1Ep8Kph/9epU4qI1iuwG40WerUdscC6kLOv23Yw8W1KdsIljQg7Zn5xBOIwHzArCT7bD7Mxk2dv2bJnoPR9jfWcyML+1t1zd+WjpHH402r+Zjmx1fGB0XZJT+bKlrCzOlCeGvhZ33Sn/tJQLa+8pV5Yn4hlb2S9VoDseN8MXXc/ZSk4jesv8QGu6hsOGdmxn9qV+Gz/3owu89Bf94DJsp6ONoSCh4Aia03VroY/ppMDS9Zb21qf/4A//6F2n7X4oX/zCF44FkD0VSn2MjOZMVjCN2Z/OEGLKE1tSqn5jhGNcBjhFStB9B6KElnGAwTEjYB4cGKyCG7UQYi+NZThgtOY9RcCbgIrY+K0BbWBAOePi/B5GhjUdhBWTSpkMaMl6MTHnMCNCAdQAnsEqfcj1dqHr6OxKRm7aK7oswqsf2kswOCWEVF8ILcPOecx/4pVXXrfl/xsLALGZCFD70Ic+VF5++eUUnoceeihTIM2s/Z2/83fKF7/4xUyn/Ef/6B+V3/md3ynPPffcW3bYFI7fb//2b6czqP3aiZbqrgD8+uKao0ePlv/kP/lPyl/7a38t2/P7v//7KdTXFwbpk08+mZ8554ATzR11rOqukkAYzR0ZIYvfGbycORE23wEf2ttogMFn/Bm96O4ai81F34w5A9d44TVgY8y1zTtJPNfvFDLjDcDhnZfPz5cr82Z2A6ruFE8fgNIZttR7D3SU/t4aCGnWQaEhXhwKQ3vBzpozV8roQp0NRqadUHD/x0xHObneVrrC33DudslHKag7j/jOMNrc2SrnZifLpYXpTKd0rjlcdzdFVPyhzu3y4Z7tMhr9fDOV3BI8sTY8Ua489Avl6tCBsr5St+LHnwIGhw4ejItachv6ZhfUKjfbadgwBvAn5wbvkicK0zb2jAvvVsTLsLEutJdeaTaqvn9S4ZzAKKk9XlsxlLuo1g12rPUyc02Bwjm87i+DR73IRHbJh9Qv7eP8wCOyRmFbS5bvcIvnOO8aOCol070MNm3XF21iFDBkRWQPRv+9qBauuQ8u5tgEYdfDcYTjZP/ipbrB0tCg91XWtEV1mTWEedaVctiCALl21e5tngcT0IqDR77Rj4FufRrMheeeB4cZFCLAjBTtpx+0gwOKW7zaw5hYCyK91cv2zQDQSWcvXCjdI+Ola2DornnrWsn7b3a8M0ry9PJC7vC4HvRN/Aja45murbXSEfp0LcbKTF8wRlKGs7sRPLi1ulQ2lxbKzCsvlvPPfLusXr2Ss/jeC2jMKj/WnZo5EOTFGJJLab/+Sn8z3nS49GK8zqAVQPGOr2bdJh5ib9Avw4OhQ4JnyLFdJ12LV2V20EUCg2n4R9unwml76fxyuTwXbX+r/HKPlieODJSjY3B/LXUtbHDkpiwxBo2sw8E6M1OdOJsf7ZuYqLZDXEeG4YXUutzwbRdrOA/kF/5wwuCHdHhr12CF1HA2k+CsVwEpxiQd8HgmeYJrcMS4w5vGBqs4XNfJC9pzVjhsgsQcb5hD16c9sOucaxc8Mrt2qO9EGe+9dEcSa+32heXj5ezah8pm6Qscm0r7j33bOP2yqfSpszPs3NaN8mj/N4qdlu+keM5PLx0pc5sHon8cX7QJJzD6ZIftgwf2ZzDQOj1b/5v5ZsO6jk0u2MbGJCc2fWNP4W/ftc9rEWA2GTHGJi3QiwwNBn43EyrG1Mx2bpq1s70+smf46f/zd373Xaftfihf+K3fOhYC8tTIyJ4xTlZGTUMA9o6N5gATJCkrDBMR0eNHj5WLFy8EQ9Sdm4AwRgauGAcPYyQzVxQ04eZQMdDHw3EiaDktHwxFEETJGDAAhOClYo/PAES9lD7hBdqV+WqKkGuAtDrOnj1XDh8+lPdmZDv+Xb06me3HmE30tjHyXGdjDQ6FaLLfgNLyst146lv5bZHtBu1WJ+B44cUXy4kTr6RxcbNCmTzzzDO5to2jpq2f+9zn0ik6d+5c+Sf/5J+Uf/kv/+VbToW8Wfna175W/s2/+Tflve99b/n85z+fgMO4A2zGx3gSZgab2b7f+q3fyvb+43/8jzOt8kZKjAH2137lV3I8bUSjDgqXsWnARc89A39wujjj+g2E0Hg0HD2b1Hgmoz0BPhAL/wBwCrrZMdRMAZ7KSOludMvLuIEO/jBelAZFj1elw3BMKHhrTi7MbofTFve/E2faovR2tpZf/sC+sn/vcFkIowWt8nxfT9JvKmjtBfJ7ttfKntlz/3/2/vPJs+u8EzxPeu+zvEPBAwToAHojUhQpttSt5qqnezTNHs1sx0xH70Zs7Nv9Dzb21UTsxsZEbMS+m53ujqFavVoZUmqx2KJEC4AGHiiUr6ysrMys9N7s83lOXgCiYAqUUKwq4BQu8ve7v3vPPecx38ccc0vbdh1doRs/WGkrlzZNB6zB19+nqIHuvd26tRstje4aZftU73YZuIGRNsmF9aH9ZfHkB8vWvmMB4natbU9ZMkUPLpg2IkjitJBzMkQ+yTDdgUNNUoczAq/QkeySQQEafINN9Et/jUD5C+tq5rMvkz++0y9Gtpkp4HcJCees8eX4NAENzOF4agssoyvwpcHIpl3wiCPsfMXEOnUGNmpTTrOJ9sBTwZHzDYa6X2AEHxjyHLmOdqZeRdvQghOgqIPzjV4CW+1TvPyWrkmO4Urdra86Zer2PMGcv54jsSaQS4xPGna/2sZsd+Lxdk57NvsBFqC9EUDXmbLnO8wRzObI29i+0v0PEbS9X7LYLKF9e6Psbqwlf9hxU7W6unrK8EBfufLyc2XpyqXSvhP2JGxny+pSmbvwSlm6eKYsXD5XZuM3Ms6xrEF9X8qaAF3ilxzTNzx0WP5AF6+HnHBWm3XUbAxHla4qRuTIhimSZJhzb8dabOewkq9GL8mj2R7OSwyT/bGoezXE9OUrEbTN1WUTd2L51AP95aF7DgWN6+h7DXrWkwdmpiReBR0FUQIjdGMrmvWBRnrgCrrS4ZxtEDw8HIEDXN0UFC/V3QmvRWDOTrP98WPiI8ygy/E1aXxtur5LF46pv86gClyYmUm/Q0DHN6hr1OssBzhNv9kSs7ngjXY2iT/yZdogfsMcPsm+0d5y1+C5MtBSl0zccNmtQdvLs8fL9HWvhQo8Drkk+xJOZJ89QB/PGh6KZ5UnS0/7jc1meq20lLPrXyhXrlsjHL5N4Ht3T1f4SCMVX9ns6A8Zl3yQ8ON7o6U++4tPkhF4B0ub4Fj/zfRCj0x0B53RTGIQ393rYIv4TujPb+ru7NpYWF459ad/9v5I221RvvIbv3FXX2/Pq9MjCYbsFYXIjHIoLiFKgxpAaR1Hvn09lI7xJiAUzFGdnyoUsgU5lS4U2G+Z+YrzFbjrdrO5NX0otTnO6lf8BdRGUQD7+L59OSWCg6YtnBBZGcIs2DNErK0yfdpO2P1eP9cplTmdMhXCbnE10OB06A/HQhs5JzYRUDhw9VnbOXrHaOjnz59+ppy/eDF/e6uiDd///vfLZ2yTH5+Npv37f//vy7PPPpvtuRlFUCiA0z9TH++///5y8uTJ7Mfx48fLV77ylQyijaz94Ac/SB69WQGUX/nyl3Nap6sAL3rhAQdPn9KwxnlTYE25QORcaxj1CoLHxsaT1zmyGfTjXCbfyE78kxFy3hbpmWELGQRE+DVinUI4bmjpPF4CdHUz2teuTcfzdsuRwwfL5PxuuTAVjmcYazLwXivWMHzknnBew+GaDyfIboAcX7Tj+BipkZDo6Bso/TMXS/dKff8Nw9gaNLy6aZfJlvh0a9FuO3h9pGOn/Eb/VvlQ726u2XhziY3+xPU7bZ1lev+9ZfrQA2WrdzBHBmBa4lw4EuQtRST+xwgKWhpnRuCgZNZzJQKP+I5+nBMyLykFAwVL8b+8tkkioTV8k2iCQf4yoGTWb9G0cDzqrAYZVs+lB6ZGSpzBJjLunEy2tvmeDlWOnNZ1Dwyza+iRerXteuiX9jmMqgnCtN09DV42OH999no6IOoVoGmr0TV1NnptREQfR0dGsw+KZIrEyuFDB1MvOU7NFuuu8Tl1NZ5rwyJOHtqwHYoNDiRiYIFMcq7PaK+bUCj6qq3uMXUbjyzC1+5m9IWNkcAzCtrmucOjpT3qfSc671rPag9eCgbeL3sl6ILOpjeuzc2W1b1kgSlpRjrqNLe6+2h3KOL2SjiAdqLMYGA99VKQV3WqbjBGLtkMvsNi4JLZN7kONOjOLhvV2AOirNdHNoW8S+iRQSN1HGd6w8anHvgX7RVUGKEVHGRSJWQiupCHV2hwaNl7a+qmZhfKlXA9Jq+bjnbj8nI7lfvG1spIv5fzDyTmo72DLUgyB83ovcBYIsuBV/YauDp5NfkATxLT4vAXz2GYWVGCYHXhraSKIIwuwg71w1a2m++AT74LfPzuoOvV39rNBJF663P2Aom4T+DX4Ii2k4u8D46oJ/65DhZdnpiIe1tLf8dcOdb7QultiT68g7K501GubdxbVjsejnZGUNlZt8eXeOY/CnyMKPJp2Y6N9ZVyoOdSGWi/lv29sYI24Rf1fbXsdh4KH8Way50cBfYLebeudmhoOPsOm+kd2qC94Awf0I9Oor0Cq6Oa1D3T5ekW7EYno9bqkjD33YAJ3kt+5bs547eNAObA11N/8Id/+H7QdjsUQVvIwD8O4cj3tGXAFsIgSwVMZbOMZFAmik1RCJ9pNYIvJe5PxSFYBAqwEiRCT/AqQNcMm+/puIQSA1JZZM4Fgyy7Q0lMSaLIBFPmwcJYwlcza/Vlm4JAwZW2AOkUUMIbzwf0Wkk4OSEAhXOhT9sBNAIEQON3gAK4gYL2VCejrufQ341oL5DyzJdPv1wuXrqUAHQjRTAkUGNkfhUFnQ2le+canprOZU2dqY6mbhqRsw7v7Qow/7XPfy75beE7WbBtNyOYU1HRIwgOXAAzYNgKx1NQ7rnudz0DzdgSGOcBEpnQTvfiCeCRjVWn72TB8zi0+FvlsY4kJJBH3fgtkASo56+tl3NXA/zeixuRRDET+b6DXWWwr67hAN5pXIMWqWfxeStou9PZU/qnzpWBhalc+4VSJ7pCd1t3y3zEIdPbgQFpYm6NEiF4BG275fGe7XJ3tLP9bRom7Nzs7CuTD366zBy4tyy/bkSfM0mWJDSqnFkvkS8ZrU5G0Ik8kUsUEET5LMBSL8OYOBTXONTlu0yy0S/PyEw1nINHe84Qp8b1nA9OQW7sEAd5dl1u8Rw4Y6TO6Ft9tgx0dXq0sQaVESjBs3hu3aBpMx3h3ahLICdooifVMVrPa2pgVx2nXJMWNOAA2DTK88fHIugJjJYsg6cCV5gLHxXfBVjuoZPZj7hPabLqAi+OBzrrs6meNhSBBzLonECOP12XQeeMoZW61eWzvvYN1DUc8EO99F99+mAEUxtdq3+uE7S19YRj09ufNH274hr1dkU91sN1hfPKWcKD90uUoC0vcHtpvrRtNi87r+9V4xOEWKY85pbu5DJkcTGCaDTFR46oKugReaMHiuy+ZQqmcaVu+BckT+c0eMknIF9kC1/xG5+bZAqZNmUP7rvOSIP62Vf1+I28+86xzmmRIfN8DDpnxIgdWtvcLWeurpbphTq6cyeWX3t0tBzYN5J0zkRp8AS96CBfjcE22o2P+FITRkZt6oYbMJJPJVBQ+EjkgM4uBB3ja2IInSEbeM+2wCQy0ZzzO14asaLzozl7oeQIYIO3+R6+OImneIvfDSaSscSjwDUjcPAQxuK7a9Rdl2vslqGBrnKg+3w51vWT0tF64yNgAqaVneFyYfVDZXHbektrj6O9IeuZFIp2mSlAtozA8SdHwz9dvH6xHOs/FzLKH7wROarJ0KemP1nmluwVUBNlaMDX1D80MSLsmT43vKAHnt8ftNgOfaNbpomTX3tB0Bnfyb5klvuINvo00yj5t1WHqu5iRCbpdnY2FhfmT/3pN7/1ftB2O5T//vd//671jfV/HAo2TjEbRWCse8OoYTLlo9wYTIhrMLWc1xolS2UOx4BiKYIiQY/grRmlaqbJOGQWCBUnksrIopliY3MLJrcn7pfJAdSuy9GCEErK7EjDHe3gfDDAQOfw4cNxTXX6Kb/n0KNmPrWMuYBQ1s7vFSwCxFMRa10V0OqUJIEDp44TNHt9NvqwXH729NO5GPd2M+5oaEfIp556KmklYPvud7+bTuCNFPS69+57MiuHXjLrChozBH7PIfrgVxrz5Ft9f5RRHU6mUTNyIHBGeyCEpwKLZmoXmisMawNoskFkUbAnY8iQ4xdHkQyqmyGpUziWyisTS2XiejjT78HpkbrbHjp896HeMjYo+AD0lSccZfJtbTb9ZUQXtnfL6OyF0r1ZRzgEQociMNoI+T693lpmI3B7p3P2363CSZjdqhukHIs2audbaSHzuNrRU84feLjMDx0sbWHYBfdkB56QW05eytSe80AmyRHngvA003nQD8bJ5jffGdVMRsVfsmr6jqQBDOJQOOiHIMVnZOTUzO6N9AmA4EgzXdFshrYMTjrTSMs2p2MV91e5r1lq9zK4DDj51q7BgbojK33TBtPOYDns40DBS+2CuxytdHbjHEfE1GYOij4JnvxNvYzfcyv9uEfdAi9G3vM4VgI0o1+44PrMEofDxiaYRoU2q4HF2qlOQSvHxL3qU5dgzLMFA3BWwEq//cbmaCPaCBLhhnpgCzrUALa+UsSI8kY4cj1j++P+ive/WPA264v29fYPRrDWl8Gadc54uR7Yof73SxSCFTTeXZ4vW0t1mpzSJIDYd9OEyQK7Sc5SJvAs+EHW8YiuGDUgC2yD6wX0gig2wzUeldge/KvJkvpZMpC9cAH5cj8MUyc5apz6fE7IjUIXrXXSzlyrE+3Gc0VdppKZybG+1VpOX14q04s2r9LaO6/89qeOhf/WmXwRfMEo9GlsPrzDr9XwderIjJ0Rq6+HnuhHZ6oo1OQdetY9DcySYbfpYR1No7uut5zE87zqRcE3uORe2ESffabT3aF/6sJfNr5Z2uL3lIWsM6tJebQBE7uF5+rNjWUC5/DYbpab64vlSO/ZcqTnmdfuu5Gy21rmNvaXM8uPl6WN6v828rm2WjFMfc41wVRv+DUzcxvlgaGnwkbeaNAG01vKswtfKivrgra6lhcewj1Lc2C75wrg/O5Z9GE47AvdSVsRdoi/BIPxy+8KuzEzUxMieNEE1ejJ7i1GcMwO+M2OnvpTsXs11G7z/d0jb5fy1a985a5wIP5xMHa8RuP1nVmcBkEOpm/tWO+1UoOakDvKrzDSsh4EiXNI4MyppbiEg0BSRKIKjIG2QJCyc0RSeOJ+meE0AHF4LnCmxMDd2/ydrwIfikO4Q2GbkTXGw7MSdLqrEQE+hJ1TllN1wmGTXTC9wjD3SrSTohB2jr6a3aNO2V3tsrCZcSDUAh2K8sSTT8bzFoIm2ZTbsjRzyN9Jwd9HP/CBoGlbAMFA2Qlac9acB9gMgQPNAan1C4oNHjjIABoYI1s6kwn6NYPuO5BxL9ABQuhf64u74lAYac4o/nMuvXRZIM3xJHeMvOlX56bWytUFL/atvsd7rZjiuH+wlIjZSmd7a05HQku6wtniYHFUUo/3Hy3jF58uPavzcV8Yyjh/Zr2l/NFCR/nZmutuzBTdjJLt0L6N6FNEnp/qC6MV399UFUNJ5w7cU6aPP1Laxg+VvpAdjob+1/d6bef7i8hbI8dGC5ogN5059XMgwji2xL3aIKiCCVXmGb46NZHz0TgTsE7DusNpIucCEvJrG39OrwSXgyGFQ54rGSRAa9Z/Nms1OAzVqbF1d90MClaZtu2dZrDStPRDhw7Gb6uJT7X/pnnXe6zTo7cHDh7Idshs2yzk4P790Yb6fE6SNsFTfR4ZGkqHzwu0cypNfIetTeJEEMfpgrkcaaMluRNZtE1ijD6jBcdAQePWFu1ZS4zVjnQOBW49dR0S+g2GzUgah7zC+VpPsxNdnbauX4nxwRO09foAWN9/8EhpjfpeK5zOluBfPCPq7Rsczja3x7Od89t2tMe9AkD9fr9EIfshP6szU2V7OeQJD0IOlRzliO+CXzIhe+87vtQpXXalq8sbyCYMR1fX0El/6Q57ylbAdzrpWnYevrvG1HpOq3P47Xf8b2wFOWNX8Liudarvact1R3k+gszwC7I9ezrEbufIQmtn2okrs3fm9MggW/nk/QNlZdmrkII3nProO0zhK8GsTHgHn3PUPmj66q6CQafq/1U9Q2/nc3Q6aOX3JgGPJ3TYXzt6SrqzN33BG36caYX0FN9gSfUVthNnbPQBH/h5sEDJ54RMOOf5a4FbAj5TbV/zCersBL6Z+mAt/lo33N6yWQ71TpQDnS9FbTfKV55MBG1bh8vLCx/Jd7TxM2CUhBa5IosV87cTK2tCejmTTQ8Nfi9w7UaDtkSkcq3rf1eCCimf6CThhT7oICiVKFO376az1+nldRBCUsJUdTyjQ9oqIWZWBLW1V8Pk5NXkWxO08XPZf3hq5gNdxZeqE7sSjhs7Lbt33O6Rbz/n4jYtGysrLYwtJSQsmWkO429Koo0lKLWXSw8ODOVcdiDIWFI4SuT3xoEnXBSKMHjv2tVwUuwUJrsvK8sR4lQAzrtP3FWOHT6agaDszZXJK+Xee+5JhTdVRSbaTkYXLl7KnXRIbFST4AGwOfiHDh7K980IEihunSNcp09cm5ku5y9dLM+/+EIubramSn+mZ2bTKchgNPpi2/994/tSWQi2jLfgTT9lNs6dP5/BB5rI6NapBTe3AM8mI/OrKHhqcbj3JSkDe7QHQGimfa7xN0dz4jNwEbChna276ztW6jxsoxIH9+8LwKnTXtAeDwEVObI9MBniGE5fm84gD/2vXJnMReX4GAzMLK73UwHefXEPuUghufksumVK7b4t0etUVSPh43vyLZlClyQuUpbCUV8aO1p2gr5MzkbYnnMRtF3cDL7G9xs1ezeraI+RNoHbC2sRgL1NA+f23122Rg6WrZBFMiMAkYCBN7mgPBwOTgfHgBwLmKz3rLvY1fWs5IsMS1TZKEGSgFPB8UnnIgwgeZYl9Rsjb3qjIEmSw26H0xGQmRKW1wYOcnbHR8dSV+ANAwyHTCe062Ma07hWMsKMA8ZX7+sIgxkN0W4jT2GM6QtseOnl04lXnBtOkrps8KONnkfPzgeW2QxJIMfpmArdoo/0DE1yDXPUyYlAL6Pcjz76aGK59wMJJjlt6re+Vd1oIqiyoF6xiZWir81fjrfk3cYmJ2w58YCDr42m8giaMLe9I5zzgf5sn+laMCPUPJ0k2GKk1Bo3Tgsbwgb0xP2ct77AEn1X/HWY/jg0FtfvP1B6++uMAAFnXhcV70a925MXyk4EJuzB+2WvoEWQyIipxK3Amt7kjo74GfQm80atXMdWcqzhjB3uJEcl0QT45C43sYBHIWv0jMO4P3hi9MB0r3H6EnxP+xt6hJ8jge3kmc7aPc9oclPwTxCpXgkL9zk4qvwX8q7QHTjHTmib5AvfwDvImtGJO60Q7ZFgy9TVq6nLvvOc+EdsgGUtkuGCbnbawd6OBR6hJ6zhp3llyKsj8MFfuOZVAHVq61b4AjbOgDVh8yNoO9vsaBi42rsXgHsmbPX3wAE7H67koAC+or8EMv9qKYIisgEH1CFAgY2CGrJ07OiRxAnPJxv4CxvIT90xfCeXedDtdQkzQvlOSvS3tTVsYMgFjIHZnqO9U9Pel9m+J9sHyj0n7y4HQsaNPqPNO0UN1+sjOksyeOUUGjngvqSWHdZhrh04yTR9gckSIRtr9R2WsPNg0JStYhfYG6OAZqyZvi9Aa2wOrKXH6hKMzuzZwSbhCPdnr83UBt5B5Y4dafu9f/EvPhYR/W8GEI5gsEXmFJ0C+y7rIpOiyI5wLnJntFBEDoNhdMB67dpUggJHfvLqZBpygkL5bBFNWCiCqTnqo6QW3QugZIxlDSj6pYmJBFqgbDqetRY+J+iEwyITw5mZjqDMPepjKBh1z2yCMYYf+BwKwe4f6Mt3Bnk+B0n9FIcjYRtuTsu1UE7nKK3znDaGgNPG2bkayvXEE0/+Soz7Qw8+WP7tv/k35eRdd5UXXnghlftmFwD+8cc/lvO8TYUE3IAD2ORIV/CGgZ4NGeFwAlvOlc1n8I+TyWkCyJm9CtAwTQ/goLNplFevTiXwAkuBmtcRwF+ZucYIKM1oKweOEb7n7rtzraG6phZbc3rkxhaD9Q7B+w4o3q8zPtBe7js2WoYHe9NZkrXMTYJC5zguhw8dDkC/lhnE3Q99vhw480TpWl0oayHaT6y0lZ+stZelHdMD9yq9hYoJ2KZGWtt2pLN+/7slHPLAiZfu+VQ5vdtdFkMmc5Q2+i5zKbhnjPuDNgwx559sciRgnmy9JBM8qWsp6zReyanHPvLRNKLqIV/wUd0y17AB7jTBlN9kS+GTAJqzkkF0OEmCHQGaa+rasb1gIgrs1SZrFOgQB8XztCMXo0fdNhGSJDt34ULqoAJXOWV+S52L62ugEk5u6CgdEpSmU2x3yMDuy1cmUlc9j/PtPrgqkUf3pqanMnHmWg5CZ9Qn4EUXSRT9hqcZRAVeu05wB6M4JnAfrtpGPEfi4lrPl5BzTU6dDkcF7YyaoUE67xEEXr8+m06FhgiIm5GXycnJdDTIc9Il+HT4yJHSFs9r7YxAcGikDJj2yc4EXd+oCNg2ZqfK+Z8/VVoHhjOB8X55reDDTjiHs5cvpTwORACHR4L2HNUKuSUrZIFc4wu+s6XNzJnV9dUqm1EX/IHfw0Yv4je6ZFRXYEXemFXy0hP216iz0Te2fWe3boLjO3nLdXLBdzYgqtgLwuooDJkkf3TEcoj9B/an/rH98wtzmZwdDtm4eHW+PH9xoVxfvrPWtPFMAmbKpx/oLQeGOnPzidS38GfoCj6xuxXnbP7Vm3Sl9wJzuixogH+ZiI3DRiawDC7yiRQBmICDvScDAmV+nKBKQGiXSm2hr/iLN3DI+3IvXZ4odx0/kbx1TjCOvwKRifD9YILEu2cJ1CSDmgB7MnwwQaaEvgSCBFBiSNQvCB0e6C59O6+UQz1nU+ZuvLSW5d2DZXLrw9HmrsR39fqLbmhW17zaSG2uzIacDQbWDQ30ln2tT5budu9Cu5Hiqpby1+ceLi+/Epgaz7r75F2pWwZF0FhwJgj2fKOi+qW/MM+un+lzB934sey63/hL1i3iL1sCE/nOXs9kAMK6ZTaPLOiPAM9sCPxmM8JH3+hoazv1R3/6p+9Pj7zVy//8P/1Pd4Uc/t/i+GBXd7f0ZCoi4TGNsTeEiZJQcMJkpIUTzqgCTYrJeSdEmF+VezuNsu2ZRfoU0+/WDhA0Tr9nUDTga1c4ICs77bk0Q2bA7xxzWeS8Lg16XSvSHmAgWCTcFlkqdbpOnTKTzmkYDu3g2NSAr+5YaeMKWwQzKtrH8Wcs6Djg4qzldL44AfCNTjAURuie/MlP0nDd7CIL9tAD9yd4PPvcc0n/m1nw8KEHHyof/vCHcnSC449+Rr/QQ/AG5MlJ8jsMgRFW0zCdd3CyTMkCHkiYgV/wWKDvftktDhqgBm2CfSO8zjEKXorsXkBHHhxG7jiFSoLcxlo5O7Varlzfes9u+S9pcnCku4z1bpfNtdC14Bd6C6RJrmydjCae0PH5haUyPHW2DCzPlLa45upWS3l+vbVM3ULr2X6xfCwCtt8eDNmJBr6RNhrZX+rqy/eztR6MIKWj7qZFZowSkL0Pf/CDrzoeHDwOJAeQE0LnZX85BU0ABguOHj4c16/m/TCF42o0TXaXTnJo66yDussiXVAnp5Qc33fPPZnQgkuy1Opw3jXaB4vIMUeSwdY2hlhCrDpSdZaBg9zTP1MqM8gbGkxnGG41AZ663bOxbo1aS+IjJ5qu1Q2AtlIeOGf6y6jDXn2F57nhR/wjKzLrdD6Duug3B8prYdJhCn2naz5bn4RmHAqZdM6XYM+Oj3RX8kbbBZ5sCAx3qIADqXiOTPaxY8cSX2A6uzIVmOK79uU6q7gHLQSLAsK2rfUy9sAHc/rjW4kuLNlauF5WL57LnQ+79x8uu+8HbX+ntG+slL4IAvrCycMvsiXAp0d0g40l2xIVbK7fyQo7SnbJoaQR+8p+u04grrD15JycGSHY2q4b20hUsPNkynO8moOeul6w6Bm+0z36Q988U7BGf+ixQFLRBvWnfoU+SdqEIuRathciaFtYvcPWtAXudbS3ln/x+aMRsB1Kf8GsCgGRUU+zWdhcvJCkaUb165rC7cQEGALj6Jb6JNbxQQCj0F9ry0wTZFfwS/1mI/DXlPS5wjbX5NBw+n1eE2Xk1oiVZwmw4RZ99gzX0mN/yQt81Lb5eJbXNDQzpGAGfBDo4Z1XpMDA9raO8E0DV7YulSMDV/J9bTdarNm7vjYaNu+jZZUsR70w33MEvBk47dR9GLTRjIx89uZ6Gem4UoY6rsV3geWNyFJLeXb+s6WzO/A6+ippZWo5OghO8QjWk1myLwhDh0xchJ40yUFBKxwl44l9gV/0sfFd2SJtxFsJu7wu7D7es1X0ySZ77EvYhI2FuflT//nUqfeDtlu9fPiRR4ZWt7d+Z2l58cTmxpZdslNBqwDVueOYzJEmRKJ3IA0Ic7pbACHgBLayKBwEDo0sCiBlxAmgawiJNRTAIKfSxLPiY54n6v4Cec56ClQ6mzJ7lKWO6hB4bTSCZ7qORc/Ocd0EbzJ8QEd7CK6DYjDwgjptng9Bz3qj/jpN0miibb3r6A7nQOZXtkcjOQW2pwZUP3riibz3Zpe7Tpwon/j4x5MXzzz3fAbQN7Pg5ZFwWI8fO5pAi+IcOrzKqU1RGGp0xnPXG5mTeQM0HEWgjy8cM44hAHFtnWJRd59LIxz0zWkO8ZkzJ4NPFhllmwyQDUfjPDPQ5uNzCMnIxemNcmlmI4K2usj9vVaCOuXAYFf5yIOHyuhgHWlAf6NGppKQcc4LUFc2w/As9o6UQ1dfLlury+XHa+3l52ttZXEnAuNbiH5CzpG23fKx7q3ymxGwPbg3E/aNSlsY2LMPf6FcO/RACesYclZ3NSND5DRH4veCLBghWCFTNhzKQC0wgBNa5ayuf+NEkmHXcwxhHB0Q4KmbLNeERV0ori7G2H2wk+El4+BDoOeeHIWIApcspNcj96qDgwr3ZKK76EDoPnYYdeawSmRoj8w2Z1gyzAib5+bmUIx7XK+d2g/TGHH6qv6BIe/4if5F27SFwwUrYXj+HrrN2eJ8wXu00HfPQhMOISc59TVxuBaOh/46LxFnFkVDf23XZvjveRwS11Wdl2xrSycTHcmrQ11wQN9N/aHn2qGe7q4IOOOz9hjlWY9rx+79QP7+ZoXTujE3U1YuvFyWpibKZvSre/xg2Xk/aHut7NFvdfZaWbg2GQ76cvKLE0sOyAdZ5VyjvWmS7CWd4eD6HQ9cS7dSnuNe/B7fN16xPuTB2lJ64SBD7AM9ItvOud/0MXJAJnxvbAm9cE5d7jHt2/0SxJIFEnoStOxHTzje9Ieurq1tlCuzq+WVK6tl1dt/biGM+4co4tIPHe8M3RtOnwd/6DXa0C9BF2XCEzOkciQufjfaRkf5fHTejCM+ETyqOFunZ9PFrC+xtC31UpKsJtIDWwMzBHT0Fk4ZMVfIhtEdmJb2PK7XHnXiNSzGT0meXHcV8rQWfhncMlNBYg2WSRqpQxIS1jisf62vE4l6d2fL8ZFrpbOlPvdGym5LW1kth8qVzQ+FT1ExxzIeu4YbBYOF2sxnkbTWXhjrFQOtG1fKwZ7zEejVGQFvXVCypVxt/6dlZs4MjaBh8EV9/Cr+r5GzDAjjeXwoPqoEmOU+aqeD6Mp/1a4cZAjfm5xLTEwHfrIDaIl38BzdBJ/sGh0iC+rhe+lX6M5G/8DAqT/95jffX9N2q5fhgydLf084wyG0MlYEhNJiOANJgQiG6F02g7Nelbq+vd72+enghGDI5CbQhhD4a7iWMa7CTknrSBuFt2iVg113j2To6+6BRvKAvTnRAICBDehPkOZ8VqNfXwJJ+Gq2ub553/UUnMILaigegMqMXACX4JGwCiTaOsKRDSPPGVEXJbEAHg1kPgi0wAJAaLPgRPt/FUVmiVOnpBMYNLjZJWk9P5dANT4+lhkzxpLBawvgsn7BiCyaoytAJTfuYzTwD/0bB1ImlbHwWaaHnLgeSJGvZjRBfWvhJNo+HY9zBJV8xrM5uWSUIVA/Y82gA673dNkNxzoC1qW9RARDTJ5NLebY4IcpKzJwuUYo9GF+7FhZHdxXvrHUU/7X6x3lwmbbLTfKthP9Gm3dLV8e2C6f7qvTZaoz8QYl8GZ+/z1lvTvkLfpPl63PsmYBdpHDdPZDpuCNxBAsIKPkWzBi3cKBA/vT2ZRA4DhevXo1p5qgqeyl6aXkToAkcy1IIcP0QV0wSZHsahyjg1GnezSe4+O58EXwpY0+03e6A4e1jz6Z9ipbTsa1Bw4Kvjlm2iNpBbtcz/DTQ7hrDYnsLb2hZ0Y1OqJ9HCaOkGBJO+lfbuzD4Q3Z4FxwIoyQN9lZv3l2k7TjLCtw03Mrjtc1zkZD6HZO2Yl7Ofj6wzn33Zo+Mwj0TZ2cIbq/f9/+rBON2BXTtfzOXngmG6Xv0ZnA/+vJz+vz1/N6mDH53E9yJC0alPU0JfkcbZo9+1K5+syTZf7KpbIVTljT7vdK0V90JgfeT2cGTFfQrbu3r/SE89cbuNoXctg7YNdesydsRLGZdpJj7T4OIF7UQKsrZG8gsUTh2FZnfTn5reCt6a2CAc83nV4brDUzcpFBXPCYrLDpvb22QK+7hvqNg8/3cC/dZcc51YI7owvwjf0xgkxv+BEOOh7uQ7R1uBw8dDDl1qtovA4meZ+tu3OK7nZ31PW2ppIqdJ995JPx0dAPbflG5J6N9Y48diGviUqSF+FHoWv6TXG95LZrJGsUdeQGGIGdbRF4uacpabf36uOTuR+uNfXzK1Neor1kKn2CwENyBScklszospEJPFCXqYE2jtIf/Jcg5gtlMiDquB7+ycLiStluHy/rxZrGG+euKxt/Bn6TO1PnYQ6/oyYR6mZe8DI3PYs+bG6FrJfxQLt3Fh7AU7rh/YFkMkeW24NGYQMktfWHbnk1D1wPqEu5hrfo7lptM7vCVMfOvcCXTlnbzx7pD5qnbkTHqr7Yk8EMBTtIm8VRN9Xjz8H6O63ckWm4/8v/+f843NLR9rX+3v4TAX4tRtQYPgLVLNolyZhOCAhGkxll2Amx864H1N5vYe2CTIvMByUEFAQfiFPOBP5wGGp9plYKxuo8dC9mNp+dIeZkyDBY/8HB92wC61neScSBIYCU2Jz1BJbok61mCXedF12zOoBAZo5geqb7GifCNZwMAp7OQJR0UuJ5AIez5rsF/E889VT2/WaWkTA+pnLt278vle7y5Ylcf3czC/5zsj7+sccrL8IIAwFAjRyMsM/A1LV4RW5cF+iT0/C02Ygm55Azxlkjbxacm7bFGXAf57b+1hf3cBLXMkBLWQpkj2pTNj3LM8mB9UEJdiE3F2c2ysTs5nt2pE3QNtDTWg4N7pSuNrLKid9K2pJ1xrpxuMk9g9Tf31uWA+L+t5cny5n5tdIR/LnVCl4u7ETg1r5bHuzaKQOByG+miUK6p8YfLhuD46Wv2xSXrr2se92hFgaQQcFZxa84GLlwWj1IgAt/OAauU0zjrVlimDQW8l+dl8YoOg9XOLm+y+7DFNPDmhdmq6tiaARkIa8SQvAFNtaseDi1oS/qhp90jbNrdBR+GdnjFBtZ9r4jOqEeuuL3dGRCjxTPw3uGmTG3Gy68y6lL8Rz6Sw5gimAR9mk3jHU9XaqOeh1BRP8Gbx2eI+jURm3gWLEX6AiLMafSem8dRhw+C+ZMUfU8us5JynUqIY+ugQ/q0TfOUb7vLmha6bZbEzNxLbzQXvyrpW5xPXvpQhk6drK0x/1NgSdLVy+X2ZefKctXLpSWjbVoc7MzYdi64bEwHALs2wsw9F/iUzKCM2nGgiCsM/ouEPPqHK81+FtHyFD93FM64/C9M3iQR9zXETTp7DQlrKNszU3nNFKZ/MbpFgjNBC4bccFzCYK68+ZuyjASald+ji8SfYI1/gF6kyu/473RZDJV+Vjxm+DYzEby13kOqiQvrMdftkZyAf77rUlUKJxYMy/Iawam6WPU3Z85wQKFtY2tMjm3Ua7M7ZbVDc/IW2/7Agsl2g4Od5aP3DscerKYO3mTiRydCjpbj6rDPjfJdZjnL3+OXfWCcrtrBzuT3ujod7RGZ7qHd3jKjyMXNs6QUKb7aZOj7tzfQOAhgRJ6qx3wy/3qq9Oz6wZ4kuzkB47pCYyCKzXYrEtB6DAZwtOU+aibfyYxqd4DOepfp8vv654oQx1Xb1ib3TezMlxenr8vsCv0gD8a9Upqkc+kVxzNlF19NF3ca5T2j/WXY122/a+JrrcvLeX5xc8Hzey6aQbbWuoKOTQTRpEcU1Wz1pmesTlohY7zIc/aqPjNzcnD0B9B9nr4XRIg6AkztdfhHrqRDwtCuUe/goYbcd+pP/mzO2v3yDsyaPvv/uW/HO5obf9aGNAToXwtwE3ARVhm54ys1PVHhPXatekUhNz0Q2AUykgACBJBJjwcAQrNqHMIOIUCJWsRKLcsGrGmlASMwDgn82IB/eWJK7lQXgaVQ0BgKeHkFRubBFiHMbeb4NDwUI6wcD4olF0njQTaVERwwIDZkaqOCJpiZEHzTjppPiuebdTtwsWLKdDAhFEBTtrmu4Py2szEQtAf/wqmR1LWRx99pDz4wAM5l1o7Xj59eu/Xm1OANaf3/nvvTbAF+Ea5OFNAh3M3NDiQGarzAWSYzOk1VWsggEPWD0CgL6NvPrZpVgysTBFe2GAFyFRw6UqjUIGomcZnLv1S8pvcea4pMBxdxh/PTH29HAHb1fnt9+yaNtLZ2bJV7jnQVY4dsjB8KPUwwT0KPaSvS2EoGUY64F095xfXSuull8MgLJWF3TCMtxjtNGczjOv17ZacJvmB7jfWw5aQyev3PFbm7/94aekdKt2BI7k4fm2lnDt3IfVZkAZ3GEejjzDPNbKaExOXE9PgmOCJU8Axzd3yQj4ZWDgisODgcDY4g+Sf00Kmc0ezkFN6YlTT2k5OsOQP7BOswUejAUYxlOqQckrac+c28gyPLSY3NY2DA89MqYG/1+fms91dHd4RN5TX25yJTtAhI1JwuxnxQC2Oj+f6bp2IdhzYf6CcOXc2p9lwgmZm6o6TdM89R48cTgyChRwGjEAf20qbsiPjKyg2s8I1+oSO8JaTQNbSYQw+CLjQdSn6pb3sC4zXT9OoYKvnOjzI9B3Tkzjx1sAYSbH7Jlo0G6tYl6zd1abUAHF3aa4shB1Yu36tLJx7qSxeOF2uvfJSmbpwtqwGv414qsOog4CzbWis7LTd/BkMb1QEsGlXo2+Crp7+CET6B3IU7BcPo2Pd4fi5zqsMMhjbC7wkQo2k5drBXzgEvBmscoAd8UxOMJzPAMgR9FyYCH2ZmcqRNFhBpo3Mk39rlvkDcNp3QZzNjdStPknTu+46kX2iK2jtGZIRaG47dc+XkEjsXqw7n3I66dGlS5cDs1ZT5+xk6q+RbtfgnbbUEeDNlEEyo42e5flkke/BXvk+HHLvFRzTs/PlpYuhk8utZSOMhK7eESWUtSOitoeO9Zdf+9h9uakH7NE9mIf+kqY+7w8e5vtTwzdiG+CA1yJJttAf2GE5SI6yBl1hIJzj85lSKfEnSJNQonf4COuMnLLr7DE9d97L1Ok27KLfZh14Zp2RU3f6ZsMFmPw6MuU6/Gaz8M5AABlwLZyEG/oDa/iA/EuJLLZtfW25DOw+Ww72z2bfb6Rsh3u/0nqiLHR8IvpaNxXho9jBET1Mg/RchVzxQ2AZ2Tu2v6cc7fxh1HDjQdu5za+U/QeOpmzih/55Dl+VLvhrAAMtxsYDm0LWJeXstAnTYZ+dJZP2QR/3wEbFpmyCTdibUzmDZ4LizY2aFHM9PRkOWktksIXhA2wEvU994z/+x/eDtlu9fOW3fmt4aXX1azPTMycuXb7UIiBgYA8ePJSZWdurc0woLQZTRkrkfRwcHiJKOAgyRRLQGVb3m+yO9SFiHNkcDv49J0+mg0P5KL3iN04CgTKqwmDZNvbK1clXwYBh4LgAbEO5AJqxNke9Cmed8qQdwMhUChla93NOPNvOhKZJMvSEnXF45ZVXUhkouyFl4KEdwMBfI0T33VcB8MzZM+VnTz+TgHIzC2fqAw89lPSlfBfDmL34kveQ3NziVQwf+uCj5aEHHqyAG/84a2iMvrJfzWfFdDHOZAJT8NsWzxyGur6lDuUz3rLuMoCL4Vza3Us/axBdt4tuptbiG17ilQCuOnYld8jiDJgTbnra7GpruXgtgrk0yDcK23dOIZ0D3a3l+Fg4vWFITOPIaXdhBMkux9s6EfRPhygCipxiErrz4bJQBpZny8RKOFG7dU3brURB7bFRysGO3fJr/fDj77auPeTlvzz0W+X8dkfIVVviRbN+0iiWAiPIk6mQZEbGk5Nr22hGVKAE6xhn96EfzLIzqqSSxIMgQpLChkgcBrvemiWAxpwjzkuu2wrsIptk++LFC/H0llxUzqmhC16t4j5F8snzyX91iDfS8dRWmV3Xezajy4mAYWTcd1OJODYMPB4z/HCbQOgDvYTJXtsCT13rWXLTdEld9NdUNE6xc4I8DoG+y8RPTKLPak6VvivoQFc5hmZncM4UbU/nABZEPYJGRRv0M7Pv8VlADMOVQ167MjYevwV14n/4JLnGgTJiaFROoCowNsKoXriib0Zh8IE9ca86hyMAF2y0bUYwFzZiOtptRseJaLN+Cqzhqmut1+oaO1hago/ZgL9nwf+KbREwhUx1hg15NcDCp/jcIwhyhO3piyM/5/f617VGwPJ9ckFHRwZXb3QEXTyvOQR9ScO/T1/cGzqzgYYbq2U3vktyKBcvXsyD/NoBFJ8k3ryEmJ6xx/6aDcN/IDsCdusnr4Vzrc3Hjh4tlycup4wJuOiE+tiLhv+SC2wIGSa3dTfiiv8cf0Gh4Jvv4Hc6KjHCX5EU8By+jPrSmY9rrPvs6O4rK9vd5eVLCxGE3DmzMeC+qZGP3dNb1havBc3rSDQdhQmZAAoMkYBxLbrxJ+h3M3o9OjqWzj/eSOalroSNYCfQkl7TVdjGT1OHQE8wPRbXS9YL+NAab2EjW08n0Jmtxk9+nh3F4YYgQqBBx7UFz9n9HDwIDFMX/pKju+8+mb/NzE5nUCXhZvbD6OhwORw+K7wYGeotx/ovlKH2Szdou1oiYO0uV1ZOlpemJMu2wpfsr4mqwJn6HC9m33s/YfRXG2HHxx5/rAx2r5f9u99NW6uuty+Ctt8oWzsdmQAUGOp3xerd9GP37xvPgNi0b9jmHLy2c3uzeYv3sUlu4CVZN0OBfth3AT7SBf4V2c/NU+I5dIatF6zDT9OG4cXpV17ZGBwaOvWH/+k/vR+03erlIw89NNza0f61cMBPRPDUImNGeQEuwSWglI+BozSAlWAA8CZQoniCHVMj/d44hoSF42OqEWVmeARgFMF1wN5fci5zQDl998zMrIWwclacAx4U170cLVNnOCqer15Z8DNnz746SgY4PJOCywAz+K6nGLbup3wUxr2mX+5GG/TbnGK/AbHGcWGgFsJ5k1164smbPz0SvT/8oQ+VBx+4P2l29uy58vSzz+79evMKfvz+v/pXQU9TTOt7noA+vmgjgOaI4Rkayrhmxjf+MqQKYPGb7E4jN81IQJN9Jzfey8MgA0dFYGd9I9ILFjnTCuMtgJQkAP6Dg/1lYnarnLtq18RqsN9rhXyOD/eUz37kRNk3XDPv9FChY2TbKDVaeoVH6nM44W0RGG/1D5cvrl0o/1WZLCfilusRIM1std6YLXqXS2aEo80f6d4uXxvcKiffZIlpy+5OmfjA50vf0ZOZpCFTSpPtFaAZBSLDaEX+BC+SUpI1zpka7a9uM9YCnkwmxP1kVTAmoSNYW9+s60HIIvyRZMgsZmAOuqNv4pascNRbN82RyV7MenLzpKibkwWf4KxADuZ17I1C3BPBHN5xkPCPwXWvradRxuwCeGYdHkzzfIEJ/NIJQar+yUrL1EpQ6ZvRcvVIimivdulfBoHRJs4eHYLJuaFA0L9ifm86XRlMRv+0FX5KzqAl/SRfnAXOt0BTu7XNPZx6GG5qJJwVmBr5Rfe5ufnEkgz2og5Bb06pDwdRZ9SNZrCETNB7gaBzrtFe7/x0v8O9kkX6jT+eJzPv5fx4nNNm9x0uLTmdqwY7HBmOkBdwvxp8dYYesUloE0FVBltN0PW6ownCMkjD1+hjjnAFXesI12tB1qvPe5vjppe9Z06fP53Br90/JQHI+WDYWnxF2xPHjqfONL9x5tFXm8kJ+XIe3nuVEDkzmsxBN4IjiM/ALXQyepr34unkxNX86zeyLoAgg6shvxcuXAy+VQcab9klsiSJQnc4tWTBSCC777nkzKFcX1gq5ycXyoVrayWkO/XgTihkubervXzpsUNle73u9E2H6W3uLBt4BcvwQpEUot+C3Ubf2XTXsstwh23HAzJLZ6empnOt2dGjEqUtoSN1WrRkCBmwwyP882wYw/dKXyrOobRnWQdsJ1mYBG/ohMQMLHMeVkoqWRLhuWZdeS0LmRH8C1Ra4x7yA1/5REaUyAkZadndKPvaXyjDHZdvmLdbO+1loeWustb5oaDXWsjlVOKtPkrqJYaFLGWJSslpzgaK4HN+drKMtZ8uPe0rjdq8TWkpT899NnzOwJTwU+GlQl/IqOc6zKpiu5eCf0Y40ZGdluSQJMEX2A3TTEHGy4DLnJGFbmhBb/DRgAX7kDgeOMuO0R84yUaOjY5tXLpy+dSpU995P2i71cuvf/7zw6FcX9vY2DwRTGyhBB3BcIph+gThJADAsZlfSzgIMuNLYf0FBLLQQJsRF+AItvwOaCmWbI2FpEbagKldwihbswObemU33GMdSFsImCmZFBqoKII+93peYEhZADwBVs1UTVPm8rr40WeCSaAJroACgNcAoyMdD0ZeXYTf813P+aA0adADJBL4gy5eFP7kr2BNm10brSXTbsB49vz58rOf/3zv15tTYJFg6pMf/3jKgBPozblhXIcCYG1KAxgEY2jOmeKMobVrGQky4DsaordiHj0A5vAJ0kyZAPJ4QF6AGr7L2KUXFw8nl/hkJABdgL8MEuN9eWZtL2h7r460tZS+rpZyYqy1dHeYVlrXdTLAHJqcEhP0J+scXw630ZP9Bw6UpeBX//SFMrw2X15eLeUHa2HMdsI4/4rJiOsQ4KHunfK7Q1vlc/07pTN8+DfSxNaQnUv3fzYihn2JQWSALDF6ZE/GnjPB6WTMOIDkJ538kLVM3vT3pcwKdDgL6KcOsi0BYYQBNkgscDRgFvmVrIJV6Cwo82zYY4RMHceOHkudUOhR4lMYYc8zsjx7fS6NarOhif7RO46uemGYevWLU8Rw0xdZVw4wTI0OpT4JTDkbMtCmi8NmvwlGON3qVcdsOEX6LBFXMbCaOp9Tx+IeDh0M9FxOne/wlYMm0Zc4ENdzoD2bzNn4Ab2N5DajLUZQ/GaDFyNj9FydddMRjkZdE+u5HEGvUuBsCl49D08Ei0b3kn5xbQa+cd7vaHTixPGyHDxRr7YbYUZLMu7Z+i3ANh1LQtEOcSMn7y/D+w/VwMuIl9GwHB0z5XBv3VfgSzPlsJkCqK1vdcT/kpa3XdHuoN3a9NWyHEHbZsguzCfnDvpCxvFXQWfOI1ob2ebMmrVDltlysk9bBXGCc5hOHtlj97EVrmXrzaYgk5lAUH8ogeQSWa1OPr7XnSbZb/pV27CTI3t44zejavQKr8k2GUy/obSWqYXtcn7Kuq3gU959+xe4HzFbuX9/axkZ6g8smU3a0tsq+3Wrfg67mS14gm/oZ41gBgqBO3TINRIhkkRNErbOQmrL13Dku9PobgQdUUXqqOdJ7tM7MkLX2POxMUn++WwHvDJDAE6q16Ed8I3O0xk8paNN4ka7JNpgLRkgN66r0787crMO9buWf2F65EjLc2V/742taYOxmzsRYG7fX1Y7Hg7fte5UzhaQHe2CYfqEDo3Mef7ly5dD5rtK7+65Mtrt/YR1HfFbl5byzNyny+JKXUdoajc81XbPgJ/eZYi+5y5cyMERo5xwu5khUGc7zOdoGlmHfXZTRyPTjsl6rvsP+giyKw/r+k76mDPfUifrVPeg58bdJ+469R++8Y33d4+81cuhh04mSHqzPKUypZBzTGEsGGcYDVPbZY1hJFQEhfMgsyEDR9hkHUwpInzWtTnHGFIuCkehtkNgMgAKATIFh7LYEUipWaHedHwoqZ2A7CbkXkO8lCQDxzg81/PZFQZCBpXDQ7k4I0biDC/LRgAgimanHELstQTABNAYvWEUOAGzM7OZ3WZMgJPAkgGiBNpG0QSlN7ugue3+TRflqHD4OCo3u+AV+jbBFH4CZyB/9PDRpLOsECdREJdBVvBK+02vcA+QcB7AyJZbR5XGN2QNzW3vC5DxFo/IkClXeAZYPFvW0DoG4C2xIFi/cOlSto0haXZIqoB0p5jjd170nIyjlQy0KR4c4+EwmLJvMqqymamvoafWjiyEHqy3dpTJsZPluy1j5dRiS7m8GUbqFiAjUzjYtlu+3L9ZPt+/Xfojrqgh/xsVDnPJTLtRYbJAzmTfOYXbEeSYijcYDrrNfWAAJ4EMw5J0tqMOGd+cThJyDgfJMEd14spkxaM4OEUK3HJNT293BhGmGJFJzmvqTfCBAYU1cMm1sIZxVY/Ay++94cRydNTn0BLGWNskuPwmmIG7jfMiION8MeaCJkGUgMjaEyNrgi+Gm/HPQC3wl9GXYOGYMODet0bfYCQ7YL2E3/U56Rn/fy3jXjcEQFcBP/tgKo+tpq1dtdZOu9xDF+22ifZeRns8HD7k1W92oE5ps351I0faTXXiaKMFupiC5DyHnr5L7qGnfsJ669v0qQl+Yc8zzz6b/YAZGSiiUfwuwOS4koUMkKO9pj3hs4BTg7Pdb3HkRe+BopfwA8/RUFIOjdDeObjuGjIAS3IWTPyWdj2uIyecc7aKkythgn9oju8Swuw6mvIpbHzB72iCuSYRR/7UKbmUNj+eab2n+rXDNGNJFFjmd231/NSTsJuCA3XgN/ukvWwIB7Y9ZCIN2x1QdKO9taUM9di0QsJoIfEAT4LIiWGcdfZUINKsMYWBeLm9vVtHx4I3cNN9ghKYkPwKWrG5RsfQkE1x3iiN77ACjRX34rOEq3eo1UB8NOUhhSoOQRosNFU7NCuaWN+bS6f9pftkRl0Vm71rby3tGP9Pj1UFaxM/459kJGzX1/Z2S2CyOW9bUo5328v8GhzaDPysrykaibbAL8kwgwDOkWW+IYLDMH7m8NjhstZyNOwRW/B2D634kcnt6BOszcAz+tnMIGCTvctQkttmVka2m0BR38g5vwduS4JIJO6iM70LuZYsMZopgU03MzkWPDIV0gwbusOXgolkw6FVMPhOK3dk0NZtYCq8MhlEAGrRN7Cs03TqyzGBIKZXwFsOZ7tmLCkFg2qTEJksQi0rDUyBL+VSl3oZRtk618gmc6YImIPTwRFosjOhH/ks9QAN0+J85nRSfiNP6iXEDu3kdBr6Byzutz7KPZwmi9llm2XYKQgwolwMimeWAAwZYOCgU/X9XytJgwoA7QFS03tgcXMLhTx+9Gi2G004lTLdlO9mF3AEqLWDk8jRBDIUvm5+UHfaTMMb3zmaQFXGE59k6Di9poFJElgnIbADSKYJAHh1kQGlOoi7OXUGADFCOe0srpfZN/XIFArBNfmxjTk+MvI1sH07AL1DS/CGzOKV7BxdwS/Twci0IIAceRkpoObsHj1yJHnUHvI+O7C/nO4cLbMtdXeqW6EA3+mtljK51VrWd9965A/eMLT0n6NIrwVKjKEC09L5D3nLwC10iUxz8EhMnfaynou5naf3EgIymIcPHkz5UqeRLJl7Rpx8wjj0NVNBIsw0SAGh68glxxZ+MqQ1qKt4yPjLUsu4cl4kzBh0hSGGgTDJFEh6ZY2i9mkbw0v+8TinPwWfBXu53i2cDs/kGJliY1tu7RYQuT8dubiX7prWRF85ZxyInB4Y2MyJQjvTw53nSCF9Ha3dybUsc+GAmIUBeJtpgJwyARce2LKbzpJLjom25pTGqMd1+uYeSTT9EWjmzIuoHwZIEmIMzBOQWlPj4LhYg4gO+iKwQF+yblSs4nzYKHIf5zmtZnXU6UHrOaUaZnk2/rxffrHsJg9mr8+US1cmylrgQ9I5ZIKbR+7Quk47bU+aGnmQXMTHpGvoItoLor26xWYpzmVSNfiF6uyZ5Cwe+I1NZlfI42jonHOmjmWQEHWQZXIWKJB+ByeW7ReEWPeZScJoK5mrONeeiVzywN5kkBhteksQud1K6Edb624ZHyjlwL4IZCM4g3OJ/YEhQcLUJfiCZ3QRVsA72FUDhbp7Lb2W4HA9OhrRcXD08TxtftSH7jNBf3Q0s4pcCNYkZgXTfDuJcIFP9cWsTbNDZd28jm8jQCMf+GZpCizUKG30PIVtz+9RrwCQrPisDVBkN87pQ2dXYG1ggn6trkvOvQP+xjPJloBHAoot9AC2gF1gIwVY2mrPBsl8vmhbyNxaXNrRdyTkt+LUjRT9Vw98Jud0hV1mA/Q3Z35FP+Cza81Ac/Bl6UMTrMHkTHgEHktG0U9JL/xEdzoJq8m8IDD9eXyPA0/oFFx0X0fo7J1W7sygbbi7zvmOA9CmkxfgBuwwHqASGs5zo+QEwfWAlJBRbEJgvi0QBRTqMf2kKlp9izwBc10NzqrAEELCxZGZj/tNo2wPsGWg1Ssj7NkcJwqtLZSesmsvAdZOGV/Po/gcAiDueZ5FARl+2Vlty0xJKDshBgKyRQINIGSKgex546DIVusjUKBMN71E/7y0UuCChhVIOnNB6s0uIBD/c/1T8KhxRjlP+CBjDtw4VvjBYSYr6ExWOKqAhlMKIIEggMF7DjJQUuf6BpmqU3E9kwEgN+7hFFcnT8Bft3TGdyUuievrNK288T1a8IjDwhCOjkSgG3LD+W9GWpptjOmwjKnXZVyZvJpyZUR9pau/rBy6t6z1j4XFrIbzViibwVQBGy18a/Z636R3Qm6lA2l9JGfBC6oZSM5DvcwUXesn4MxKfuZ8ogPjbNRHgNYEBZ7pOrKdTkP8y82Y4gdZzGZqr5UFdFWSgbx7HrwT+ElIwBbtUzf5Jbf+ypx6vnZYx8HB5GR5xpUrV1OPBD2mWrqf/GtPk0lVr+zwdjyjMzBM0JhOUBSjEfDW9TDPeU6V+/QX3iv0TD1GNjgMKO1ZHF40gYmmqsHEk3fdFRjclttP52sFog9oT7bUqdg5dmR4KGkA6xV4LeHiSBwPAnomPqRdCForK8sRfIZjD+dNV+JMwm7OOVqaieF1KGiX10cAaEYCG6Kd7tu/f1/igzo5gYJRhfPCEZXI2Ii+mNqdjHi/ZGko0YxosrsSohKfHEprzvGM3JB/coUP+EHHkFLi4UAE7AJlPLP2uK83nMqQc6OzPSGfdElRl4AAn3MKd/ADjnNqyQWnFl8poa3sF8LhXV6p7yvEZ+1jM+CbNpMrgdluyPfMzHTyn6ySTbhIN+v4wp1R+Gbdne3l3qNjgfP1fZKwxjsa6Thc8l0yhD9kRIquJc74HlgHI/oH+5NfEuFohUKceuv+0VCgYWo4ew+P2JQ6HbrWlYFc+Ex0C44pngsP4AMMkcxh6wVDiqQQPEocDD5LTvkOOyQTyYTkDBnxHPVoGx0mdwpb1h/y4fkws3/Qu9MqLrx9icCvtbPstI8nXSS1yLw2e6dmnR3QkjJvpM9zyboA1fTGS5cmytpm9Y1f05y3Lngy0D+Qf80Ooh/sdJOUyARaPEOyIwdQIpjmQzXr9xKzw34IkCXB4RxdkjzLgY44z+YL2LSdbuW+AsFQSTwJQ/yka/w514eC7LXuzil3ZNB2KJyNPrsprawliDHsnGLMZGQzgxXnKBbG+p0QcMgDCVKwqsGv2X2gGRekcBGenIYQ523FLjjLTG8Im7plTNQtKCNUhw8fjlrsCLWViu06z+Og2xSFUGrblQmLJ2umWH0AHmjLrpt7DBiqAa7Z7Zw3HIZmcmoqDYctvWWXtY8CUpC7T57MTHpmkuJ5QFCdwAzQRZcSpDg1N7N4noODhv6MkS26c6rBTS4Ak2NqVHb/vgM5FVJBW1MUTXcAPNoIVDlyLbst6UChHaCpxjPkbM+BZnCbkQuAra+DwWvPMbopK46nOZ3DdcEfUzTwt8kI2kkznb+o18iv6SHxQ8rpe7HoNb3Nd+0EHTg2ObUlaIy+srCMspcmk3GGz3WMwb7RsbLv8NFyIJyvA90RwIQ+2vxDoMQE31zpf614rumRY23huIe3/lbt8JsMqeSAHXDpDTyx05hfGf86M6AjZRiuwAJGkTOHVmQNrcgu+kkmLHMsogajCaY7kl2BlXPp4IS8SWZwOFIOg8YMpLaYkmqki1xLbJga1hhX15uyJeiw5TU9kbSycUnVe2Hgbjl+4kQ6E9rvvlCt1EnTDwXe9AH3OdXz4dj6LHhXL2dLnwVcRrdcS19t3mTdcNXFlsRemC4og3sMOtoBQO3Sj55umxbUERMqZvqy4NRndGAPYCmnZG7By8c7MjsPazngHAa2wOF6z+MosjFoamq865rRe06loNv7KeGIoK9iTFAl7kdnmO+7JKO+HAtnL5NGwTs0FBiSdc8QgKJfOvchI2xVIsVbCdV7rCQ9giD8ALQyXRF2C7bY3kzahiyTRYeCN5zIRhZyo5/4ayt59pvsc3zJFh5K1in471pJPfwyVZdjzm+QxMggP55tJBZvyZMgRNIBT8khmbPeh87SJfimEUuBbablOt8kAo1I8zuMjN9JBc07OyQ22svhQ4dzmh+7iX5EW3AAz4IY4VfVGVCJb0EXS1vovqTdQOjIyZN35WiOJAldQ+cGd8x2ga3sMMx0jbW6SrXnEVDs8Y3c4D0dFoQ1AYJnKdqFb4I42JmjeWGntE3CbTH8NdNmjZTSU3IgMGGzXCMxRS5Mt4UF8JEcXZsNX+0GXfbE7xDUzd06Xdv6uKnAVMl8PiUM4huTN69+sguwkTa0hSsCvbl5G9fdiM9RQaYJCsmloJisw0UYjM4wTUIbrdgkWCh5R/88Q1DsOjqIzq7jC7EU9NB3TTECyocy+EHet7dqG+kZ28GXVP98yIZ67rRyo2H7bVUeevSh4cXF1a9tb22eCKVpYfhE+wwahWNYU7AEM6GQ4xGtO0eRCC3hA4SUMo2jIwScg0DRLfQmQASas8JwA12GU1aEsaXghNlnwQiFBAbqqg5TCHooFXVQj8wNpQE4HB7Ol+wbRysFOp4NiACLqZRGg6y1yPVv8SxKBtid97zLExNpaBgchSPHOAj4PIuB0ATvaOPg3Mzi/R2f+NjHcl5zZvGD5hwua/Cee/75vatuTgEyv/cv/nnyCWADB1MqZL3RkfKTFZk3ziyGASRZIMC/uDgfAVVdeGvkkNyQByBLpsiFOfcd7XVnPY6ckSDZW1PYyBN+kzW885kRAOaCFFM7ANfU/Ga5MrdTVjcrQL7XitHiQS/XHgp53uJg1eCYEaRFdODS5UtpJBmpmkAxpchUuumyEwbw2Pr18vG5l8qRjblydTuCtwiUTrRbwl/KSujiu11wbnUnDGU8yufliEc+0r1Tvja0Ve7tMpr15qUt9OOFIx8uE2vhUIYc0nsGUAKIYRKkpZPQ3lbOnDkbeFFHtei6awRoKWMtew5IyJ1C96z7IPN2MxNYwI2xCHQVu9KamgijyDidFZxxKN3rWjosgIIvstSp04E7Amrv5bGpSXMtfKUHnCQL0696BUo4Dnip/rg1d7CUDYbDHBqGH2Zaf9skT/RFvwVR/ppatrUdjlDQgGWHkfSQPmW7ghYcF7JBz+CsqUAcaTqrDQJDoy6CRUmAdPjinAAVBvvur3pnrtfpRnPxGe5LimkjbMhr43lJp9B/hRMHWw4dPBS2QDAmOVOTNDBdIs0oG3w2A4OTByM4OoJbIwF+c0T1uW4tnaygc7MuhzPT9FVwOnroSOkeGSst0b/3SxSEC5q3Li+U3ThMycV7ssf2+xne+2AkwDQ4I6fwG00lKyRYfSbfgvbGURU42wAI3dkLDutS8Age0U0BF52D5ZzU6j8YUaibnzhvKlj6B8FHMwf4C+TZRiTk0Drd2g2JhZZM3Ob7DSVVwk7MLG6UC1MrZX0r0PLdh7N3vfBPejpby8PH+srRA0OpW5mMC51JTA8d4tNx3tGw6mlNuFrrJ8EBa2CIzzOBcVlpXIT27qezcFLdPrsfv6xdwwv8FUABbLNoHGxy9dHqlMgcqY3vEk3NTAbP5DPyB8kLXwJO4TFeK4I2z7Slf29c7xoja2TC/do4NVXfEdjT1VGOjSyWkfYzpaO1BodvXVrKymZ3Obtwd9nt3B8y0p54oT9wq8Ef8u+56dcGtsLoq9emQvaGykjPfDnW91LpbF2P7r+VQPmtpfzw8ofL5k5b0oNNhpMSbOwwG+QZZFY7PBc9yDQ9kjBB+7oGdDVxTpvNkFN7TpOPNuOtWUpwX18k73JEL+wJzISFZIE/t39838bk5OSpP/3mN9/fPfJWLx+876Hh8I2+1t3TeyKUtCWHl8NQU8ZcjxHMVwRywLRuVGKr//5UKAY9HY1QcBmX3F0rhIyycoqcM1zu/SCDA4MZbDCW3gdimoTRNqUqd935UQaBQAJioD4WQVQdDYAju7lInjAScgJq2FedgMNBoRRznbdk++Izp0AdBJTAQhYKomT2O+oRVOaUv5B86+g4uYagOSzo8P0f/SizHTezeC/JYx/5SGYGGSR9yGxQODVPPPXU3lU3p5g28Ltf+1ouVGYIAUEdORDg25BgoZw7dz7kJ1z7IDqnVHtl3QW7gAfoCbJlsfAZ2HI08ZWDZiSN00sW2jvachqo5IEXduuz3wGo6R/AX9bLYcSAQ0hmNrbbyqWZtbK0GvUmJL63Cnnv7dwtHzo5Ug7tGwoHvQYRRkFNDZKwYCzItAQFg0iX6uh23aGt//pEuff6mfLx1oXypcGd8jsRLD3SEzqw2loWdv5uBhNKeO4/BK3V09WyU/6vB9fKc2ttpbt1t3xtYLP867Gt8lC0wTNc82bFfqY/HDhZDtz/SGIDPMrp1ZkssIbL2oWraRg5KsePHa1YFQatOh+DiT91qnfdDVIwVoMhGyl057qHzAgHVjKutpCHIWSdcXQtWVcfufcCf3hz/sL5zNZavwCLBGZ4cujQwcQcSQrGVv8Ee/SA0VY4NHAZAfRJ35oghR4JWvBZUIRC7e3VSe0PJ0tw6De7KOqf6znO6qGH5EE/0YkuwkBBkqAQpi8sGMH2Ety6c6Br9M+mI76zBzA8nbCgjwQAzBUsC8LgqEw4Oro3k3pxjhMBc9GJPUArozHwxQ6C/hrd83tqcvyHDhwX9EQ/owNmcqgfbwUOgmtTPDmL+ioxxLlTP57DiQaLss8dYTOinXaGfFW+0MFfxHj93/dCSQHYKZtz02VxajKcu7rxjAAM/1KfAtsFwJJmggCyZiMHSRKYnddGVTCGow+v8a7hqSAvHfDwCySSJEHYXLqR6zFDnnJ5QsicYpqcxDDckjTAf6NonsuBJt+Z5Asd0VayR27IPr47p+3rm1vl3MT1MnF9+44J2uhGf3druftAR+nrqC+ubpYNoAF5R3vyDmvorEBBwNZ8NsIpwYe2gm6jWOy3BAycYHclR1N/IvA2CkW/BIPWgqG9uvDePXVpS5227fl8AJjHP4M3CC8IhEkCMHhMBvigmfwKv4DMOAQyZoLAPL9JIKU8wqjgrQBRve1GXzsDy8tMOdhzsXS0VNl5y7LbUpa3hsrp5U+X7bgTjvLz4K6kgc9GAOGjvrABfJyjR4+lPwLf2reulINdL5auNs97O4FqKU9f/2QEu+vpQ+GPJBLZRIPu0CXn9A3PMqEWPHEO3nm2pBa9oBOCX7OSyLmlKWgtwNtY38ypphLb9JVNgrnuxQf9gdX8pvDVNoZHxk594z/+wftB261efut3vjI8ODj8tQDSEwGCLRguAiechIKgyFZzBDgVDJ3RH9vfA+pmdAvwNcPDFNl9XqTJUDYjcACAQhJMck1wCGUKaihdyGwqaP4ecA8k1MmhdAMlAtAUSPsABOcAiJiGKQOuHZ7VZB6a7DADoj/e2J8jD3EdwDIszOi7Rp2Gu7UfAAAj5xkdwerffO/7aVRuVqH6n/j4J/JFpECLwjJ0nC5TtH78xJP1wptU0PULv/ZrCfxGZ/ALcOKrjRS2tmo2D//IkWswpOGb+eC5ziBuZHhf5VPw0Tn8kxUCRDntIfosGSDrdz2Md+O0cbDJoawambR2wvXkjKO5sr5dLk4H+K/KkGUT3lMlHaW+jnLvoa5wikLvQu7T0Q15J9v0RaCM7miYozZkK363JhT/+hamyr7pc2VsfaEMdrSW4UA/o21XNlvLs2t1LWlDVgOaQ227pTdObIYB9PxftrjX60I/3bdd/pvhrfKlge3yTwa3ymf7d8rhCERrOPLWpTVk4KWjHy1t44ciYAlHL+SPfGkxp17/M7sb7SWTZLg5psLIyWaSQU9yzr3oZeQt8UBgFg6JoApdOTKCN3IowYN+niPrjK452hfGXYAioBPccWpcK7BIzIx63WPKmPrhoXbArMS8aIdABI92gw9wkmNGIaxbMIVn/4H96QTZvMGuivQrdS3osRzPpR/6neu44lnq8pukB/3loLgHffyuHwy9Z5sqpS8KGfI7pwoWcSJgtfOSe/oogEIb+M0R4xhwTOCDNgg+PTtxIOhaRydrVj5HYOJfjnrG7+psAkKF3MJCSSEY4bt2u9/16p6KgBSP1Oc57vVZmwQJ6tM3uKF42XVrj3eRbYY9WClrnFV6gf/+Rb0OxQZK1ebVoyL1nVXwdDPkYXVqIv4uJA7TByOdeC+JyEGUuOAs4i/9IkNk1jXoS/7wBok42z5wFiU9/MbXQF+yifYOjqxNy/DVd7ohAOM8ZyAQ9+Wu0vA/ZB9+meptiiXb7jwZe/XZUQT5polJMifmbbWGjVgry+u3f9BG9/p72sujdw+Vh4/ZE6Cegx/0Gg18V+gB+qArRx5N/A6LBAYtgTVbERyx3bAE3uGD3+gWfucL/uMe+EaX4AN8xCO8Ur/iGa4TMPOt8E1dErbwzzmbNqlbAJiYE/eSBfYdD8kS3qVux3MkkLRD3XwHdcNwSTPJAyjPh+ts2yjjbS+X7ra6cdKbl6BL4M9m61iZbvtC6Dba1LWAnq//cIivS1YlqOF++jPhk8AUI837B9YjaHu5dLWa8vvWT6QnT019rLR19KbuwGF18kPRgj7AQ3TWVxiD7vCYjCvkmE/eyDh8RnfJKVMpDZaYjoDeEiau0x/fG56mv6Q9Uf9GgPPFyxdOffsOe0/b300v3wHl5MmHykAY3sxchkBiJuHAZIKRzA0n3foYXg6BpqAUhGILvIAgQ0kYGHwHJ0Kmh6JSsGsz05k5BQSUKh6Q9fiNYjrUVzNipgDWXRwdFMMthJhRUFynLoY05xWHQssgyAjmZhUMbtThOu0CYEcOHYq/pnfUxc0yehSRQlAODpO1E56hLnOACbS6m+zPzSyebRSAY9RM7xH0CJIYzZtd8MSzG4NpZAytOZimNlWwHQh5aMthdwG1IIo8uI+xVoeDjAH4yvPuzKDJ1ts8AnDJLumvw/Xu9W6nzEzltInqDHMM1J3TcwKUOHECla5OgcVew99rJehlVJQDY/5/Oj19/SnzzUhK7m4owxZGwEg5OrM16DsQIN8Zn1vjOpNTrGnbjmMgnIGvRhD1cHc42/F9LXzYlTiOd+yU/3Z4o/w3QxvlaMd2CT/oDQq+p4l809L8diLq+72hrXze3V27eYxEUIidb3V/UxjCQ4cPhhxV7MhR3ZArcpnORhjJDMpCQLwkloMA58iYNXDoBPvIIdkSHDCQspSwBK0y65+4YqF4XfcDw2Q1jbwxzLnrbRzWwnFI4IlkhuxzOqnxWwYdwStOi5FkI9dLy4s55YjO0xNBIQdH8GKEamGuvkqlThWs09a0H37BQzphCmNj6OmBjUmMitAR09zhomQUZw5tMhMbbZTkUpcgUwbb/Q7ntFX7fIaR2u+ZMuD6ba0cOnXH7+pHT/R2PSyWkRa4wg6BZkdbRwZ+zdqixkmh37Lv7lVHnS7UnrTTJ3Rmd8gTG+KeweCbeo2y4Ju1MPraCIz7yT06OsgFh3Z+rq7D2t0LNGWt8W1rayN1ZyXqWQy7tRDXLszNluXgy+rSYgZ16xFArMd9roVzCr68/rjdyqvtDh6sLYRT6gha0SWOMxk5ePBgyjeMTrkOvlkviidGHqpvEPgb2J40D14L5GvitG6Aw5nqD97yHZrXS0iMsv3uz9kzIUNGTSUjnGOrtY29x8O0K1EvHfCd7Jr65TPeO7SD3VY3UZB4CUaHjegoXR018Xi7F1jcE/2558hIGR/uTYf9yJHD0deaaMU/rwDga7HX6cdEx8k77KE3EhtstmnHr5dbPIRXcI4OSbwkJgSeSDihvefRS/YmR+pCL+CmACsxKp4jGLNGV83w4FUfYO/5fM/0C6OwVTkCHx1reKp+STG4rE/8UJ/ZLs8ihykH0cf5hcUyvdhdNnYk3l7ryxuX+D3aAuOt8d3arEkauANXyRKZhwtwBs3IPlmfmrqaGIgOtvvf3OU3e95bC9XmdgSqqwKrOiOBP4o3+Ki/yafEtxrQoY9DeySbfOZz8QElAGuAJlCvfjNdYksUmI0uQdyoey+Jl/51/Bj05hcn1sfRZbbBHVbuyKBtLZyAzfXNEM6dFEBMZbSarIfvPmO4zIaMhqHYdGACfDGeUBAkC19Na+DEMKaGyQlwXY9lylsYdZmcUACK4DMRJ6AMsXo4A5TSiFKiThTCSDFN6zLKw/mg0JwjzyF0rrQok8BTQM5odbYsUK5zfIGS4nnqoiAEPtsSgCSAoJwKUOCMAH4gp35GHD1uVvEkDos+AIpUvqAJ0KPAN71Q8mgLh8pfjpjsmvbkmpSQCYDPac5sfdAQ/QA/vjLoHEX3puPFgDj2+CLIbwALwY1q5jSFMLTAJ51TBoMDFs9g4BVtYAAakO3tYpDrdtPvyRLdrg61EbW6FXCOTodskyO04ryQJzQTNHOeJSroyVYYkWBEvvenKWQxfJx8ufW/Hd0oX48g7V8Mb0ZwtVn+T+Mb+cLrfzS4VT7TG0YsLL9Aryk+ktZf64vfWmvA97qfs1RORpAWQd8/j7o8x+PV42h+v5HC6Jo+jRASO43zYMpjEyjVneQyL5sBRk5ziUDMZ/jnd3KORpxVei/4I1OCKX8FURkgwZEwrtWRre+vjI9p+E1l5pCQd0Ej2c81XtEu2MWhQQsOcO7I53lhmDOQiGdqx+jYWOIR/NF2DgwY4iwLvCVROLfN+g8GW0CSuB1YKhuemfN1uyTWpAjMo5OuwXd/OUr0y8ibJBw6opH+ScIZ2dMmMsJZ4GygA/3jVDfOGBq7By7jBnnTH8GxezmR5FIgwFmUtXYN2tNthzZmALbqudU+aKMDT/Q/sTju9xct8CufG/VwdiTuvNahYv9KjgywHUZ50AeGcHDU3dNebVEyLv9f/7Jb2m53yUwSSQQEHZYX58tSBDSLEawK5FbCKV4JfauHd1AuJ71N0VcTfatH1Lx3xP/yGb/K8lp7qnuzEbKnf46F6asZoLLFGTSF7MFyjiacJjdwngyz+eSubmNO1qudULd1ZxxUoxWKAL/ieQ3ec9Qz+Eo3OKPkR/2uEagrHFTJY/yVGOQokzc0bM7xN/gfdlglJ+TCyFyOsEV/JEpgnTVPfT1GdGje7V+IEdlcCpmkD/CAPnHE2Vt0aEZuBF903Hf0PXr0aCZi0B4Q8X+8/Bxu0PH21rCj8dmItDrpLVkRSNFDmMO2CLj4i/gC9/DNTrZ02TsivTKE0ubUyWir5+GR+hrdFgjmVEO/BdYJ8NUr4E5siX+uhR/kTLDPf6Cj2iaxTtm6u3pDYEbLbksThLw9n72g21pHvh568U2s65Ukgx/6xQf2/jO/k2sYqS380KU1r6IZimeGbd2r883Kxo6d170vkx9XsQ6+GwXFR9Mv66hxfYUL+4Mm6FanaZptVd/Jmbulh10x6kfufUYH92s3mdduutgE6DaBIzOCa7jOJhhZrO8jvrPKr8BLfvfLV774xeHd9tavhTnJNW0cEcYYczkHAJHQU2BCQhhkNTGb0tcpK7up3Iw3YZ66Nr23IFl2oi6MJ9w0ihPjPgab0lenvjqQzjPQ1ngwBk3QSFhzjVN8BwiAIDPCIYSez4miBIAGMFBg7aYQ8TUVXVaG08YTtAW4OhgRBoLiKxRV+9UDRDzPIVAV5P3ld76T7bxZRd++8PnP51QnGS7AxbFCJ4HND374o5vaHrT48pe+lEYcnTg96NgM66c8yKwF8AMJQ/ZoDyEAGb7gGYMOUNAej/GUDKhTXe51beM446X1crK5+NkAOAeX/KjLc9GEY80JvDC9XqbmInDfvv2nv7zTIhQZ6m0rdx/oLMMD3fFd4qNug2+qRE4bDsOLhvSMk8Wh5uCQJw7o4NxkOTB/uXSuLJRderVX2oOWhzp2I6jaLR/t2SmP9e6U+7vCqAVM9MVlo+11dO78ZmuZ3Y4AJ9rSEUz7/ZGN8s8iGDONcnKrpUzn+9YEY8Hz+Ks1H+reLv9qZLN8zsuzw4f4ZdnWGpjz8vHHyly+Zy56SU5DZjiEnAT9JGtkh7yRHzhlowyfBVPNBhhkk7xxHsgi3JEEMiUHTqArvWgLXIFpdepwa9RrzU3dbpv8kmfODkcEHwR5nCgYaZQGRioCHdgzOlJfeYL0+GfXR46puvGNo6If8DHXlQpUAqMFf67x3V/PT3yNPukXLFWhQC6dgNBV19BLuqzIxDL8MA/tjHCgAUcPxmsXGljDYpdL2XJtVg/6oofnw190Vg9nHxb43XPhmXrJIeyojomd/Wqg3GA/+qKdIIxDJ5HmXu9n1KbNrbqhCF7pb2KI+sIBQ+ecAhT1OMg4O6E97BHHki7ADjxo7R0oLfGcNwSM15/bq889+CBo0a+toIHt1jNpGAcHrEkeCuBMt/Q9s/bRx6giymtBExrVzxUvm8/xvzdu042UvTry2KNPM6KBztorUDMl1F8jhwLTlI256dK5E/ISxXcJzpST4I0Cb9GY/cTztMvxDPIhKSFAcq1gTtCHvzL7pnDhpbbgJZ9DcY0NedAL37RvatoOwkYz6/r55jUBZJHcICI546vAtqlrU5k4oUd4pKvWqtIZMpL0DL4tLK2WizMbZWaxJodu79JSBgPvTx7oKuOD1TGHA/hCd1I3yWnQsMEEgaxA2OgXGSa/6INmzuOhwMh3PK7yvpuyI0DwFxbS8ybJqm7PFNTTSbhQ18J6FUP4hvG7aa+CC8E1+41P5ITO0gFtgT2CD21SJ7lgpwQwOXMk6s1R1/jNNRiIr+RE361zlAw61vN06W/z8m4pv7dicmD3zlCZ2PxEaWmrmCTxxk9hM8wcUAR0cEObBJ/okjPH4vv1udmyr2+mjHROl7YW8vzmz9sqvWV54J8GnapeuVTCWz1oDAMdeAir4D460wt8hPf6nbPB4q862IKcNRb0hMv8dTxqZB5tTWf2jPSN4y+fGk3RLHixMdDXd+rff+Mb769pu9XLpz7/+eGW7a2vhbCcCKFsIQDVwaiZ5JCizNYwQMH6dPAoXGbc4rOXZAOBdK6D+UrcmgrPwMommPpDKWVO7STIgXKPbbEJpmcQJFOzKAGhlAG1WJWxBsocfI4NIQT+CfgUOH5Tt3oIH0UioPrAiHA6KDPhd84OU5ybVLwIDhkhO48ZlWhGtbSNylEQf2WnXnz55Zu+hszLqD//2c/mZ8DL0Gm3aZ2yMZNX64sgb1bBo09/6lPJr2oU6vTI+Jq0BNQymujmvS6mrjTt4yDhqbnz5KSCdB25yxGQcF45vDLjOb8+ACWnQ4WTZXdKc8mBPF5wGPEV7xhju0aRW8ZcfYcP7iunJ1bLpemVMBJ7hvo9VAD/yEBneeTkcOkNe7O4VKePOE+g0bkZvcCrqmMRWMR5oxH9oQfjS1NlcOpM6ViTvXwtaFPs6Ngfp/oDER3NDo+cn6H4flfnbnk0ArDP9e2ULw9sld+I48uD2+V4tOVE506Oon20Z7ucjM+mQn4hgrT/KgK6L8V1H+0N5/rvibQtIUOzH/3N0jKyP9/TxIkQLHFaOOnhvqXBM/oEx2AVR0D/baJAjsg3JxFWwB8ZzsxaOoJWHAvGvcl2ptO454CYIiRge31hdPEAfjGsHAAZTokZDijMkUGlQ4hpeqQRaJjVFvKrfngsIcGJwcsm0MkkRujDxJWJ1I86imf6mJ0oTXNfDPyuC+k9Aybrj+Qc3ttUQBtkz7UPzi5G3z3b9XSMnHC+JMjUyQnTd9dwqOgY7G2mmuYUnOh3TkGP85IpdDM3mIj6OfP61AQq2oYuRuxpqzpdn5gftOHEcGw4TWipD/BlM/qFDwr+yYjb9MU1vudUq2hP46xor2ALLzhDdAA94U5PVNMyGE6sGSTZ+rcr0dIGW4IfePLaUUfovOzXZljNkUGcz4K76JtgbiPasL4WOipgyuApgtuNOk0zR0+jKfjrQ+rw65rGJvsvz++VV58f99TnR6DrGVF3Tuv0N+i44Qi9qM/zEt4aUGZd0a/VaxOlNdqF93QE1htVoAdwggwLntEVD/Eqk0JB4/outToqMcBhj3a5Bs673vPJIHlJOQgerkRb8EMQndfEZ3afnNm4xDX0hB1QyCYZgTt4TGbcJ8CTkMVjcuYZRladU09H6Mzi2na5ML2ZiT04cLsWXA9IKCN9reXoaNjG9pCb4Bdak3U84cCjC5mofKoj8M06NlhIX+g+2uIHPmWiPngnWPAbHfVX/T6z0el3BT4KkoygWgKjLvoqWPe6HliEV2y09sAcOAIX6CtZEmjANn5Eym88g2BrZ24QR/5Tlur0cjigLfoFF8icA/55rmTEyf5ny0C792ii0hvz2Fle3sJGX3lm+sGQ5+HEJPqGDmyB9sFHslZlVTBUE55pP+N3o3rjvfNlvLNufhLhbX3AGxSvFnju+mNlcGRf+qVGDAXR6vUPT+B6DWzDRoQ+kGV01Qa0o4doo+9o6js7xI4ZmTxx/Hi0tc5AioqzjXSbDhs9pFvsWKV1jmBuzM3Nv7975O1Q/tk/+63hstv+tQi6TvR0d7UYBqeQFIphpFQYS1g55NUhsA6tTo1pDDuhIgyAQRHBi/QZfwvrXet1AYy363IuMiMV91EdgSGjTRn9RnmBtVEdis+BB8ACMQHBYhiEGowt763N2MmdBs+dv1CzJCHQDEgGCFEnQJBlNWpG6QE5Z19mjuPkWVU5azDJWMhc5Ehc3I8GNiK5mcWo1gcfeSRpChgZ8dxhMXgha+Klts+/8MLe1e9+ARi2/AcA+IRvgHJ8bDT5yBjgkSmNQAGwCezxRtFu89KBDIfKO6mS7iFrCUbp0NRd+yyI1l9TaxU7Z6pbYA+oyRt5dN+VySsJnpwvfN3aXC/PnJ0rl2esZapTGd5LJUS1jA52lweP9pXdLaPIda0o58RvdXSlrjXEi0MHDwddB3OzCtd2xXVD81fK0NS50r4aQVvo0i8WZrA5Xl8EcAK3k1275YGunTzu6w784BDHb0bjjkZQd3/8/oGe3fKRnp3ysd7t/Hwo7Iu1dL9Y5zstraHfFx/4TDk9Xdd+0WOOQhrc+CfTL4EAN/SfrMI8WJbvFgv5I4ewwJQZW4X7LZ3fdDpN1+3M6SUSCJwS+mB0jR4Itsi+l0pPz86+mrjAA1NQ1GvKUE7n2kuIoX1ry95IUzid+FPXcnVmsgsG0X1OhDZzQhV4aMqfurxyQFs8TwApCKMrpl3WoFAfa9ZYezkFdm2jW14gy0HgrKnPc2AsbnCI7RgryPFZHRw2umhDJH3iQKTTEUfV77oG49z58686G/hqyrMReGtu2Ab3NbMkOPEKJ+Li5UtZr0y3Z3HctFkmv7nPrA31Gq1hB0w7hdfJ86BdOntBR7RIXsb9cAONYH59dnUCE5dWl8rixnZplxyLet+VEgrIIYWJddql4CxkjV1tjvieAd7rAjujX4KsdTIWn3NELI/6mY372+fiyECwBoU5yrcXmHlGPjP4rR1s2y8WdnP63OmyvRLBewQ7AqGatKivB6EPEhcZKAf/1JFBcnxO/Yl+seGcUTph9AYPvLZC4rcJICQf7SqIL/Bbolbgzk4bzeYTkJerU5P5u4SvujyPvcHLtAUhEz57bYZ7GryTQOGfSBaTBeuWyGVp7SxnryyW6YUb2RL+1i1Y193RWg6PdpT7DveUY4f3xcnod/SZLtMLCfVmNB6OUESYUkfW6yuS7MZMtx3467vEE3xzHzs/PTObAZ7AF2YG+4LGMKsGfJl0CbmRrPcc18Azdl5wom6BIMyBn/DIjsV4KokoOIQdsLlF4iTqJzOCEDtbklJBpMDMrrXuHw3fwzP4ejCejs/MXI/628t9wy+VwQ4jbe6Myt6wxG8trWWzZbRcLZ8LvI/gJ/CPLAlg0VfSQWczabGno75fD7zR3hHvOh4YKe3rp8v+zrOlq92O5W/2vMDezfby06uPlPWtmrQWeKV9gfvwYE8vYZMEF8xEO3gFbxVYLEBzTh1GHSWv2CYBnwQ/3LQJWbXzGzlCej30TV35uoT4m4ny6E/YuY3Q51PfPnXq/aDtVi+/+7v/dLi9pf1roZQnAkRbKA5ngVDa9hWwEiBBGqNIYTgUuclEGFe/M6wKAaYcRk4IIaOuAAgFeHuvD2V+NVMbQgMQCK6gKY171EsBM6MWSsMZIogEGBApAjOGl8GQgQNOwMaojGuBSapN/I9w6pP7DSNzqCgj4I/mZyYDiJiKIXOUGxUEUGV7QgkAC2fvu3/zN/nsm1U+8fGPZXDWZFX0y3xkdGWQ0PJnP//53tXvfgHy//yf/bPkM9oBNvzKaUvhBJATzhKZUNDVtb6TB44gI27qA8OZ90edwBejcrpLFNf6zrgreOmFrp6DlxyCzORHGzyfg2FrcnU6J7v/4qXlcnUuADbixb3mvGcK2R7stf1zgHNPe8oxY9nsgMUo4JdCztF/MgLfNLSh19vLC6V/8nQZnj5XurbDAP0SBBTmhYjm4e5o0qvFd8FdXyCqAK97Lyb8xet+2eI9bU+N3F+2B8dCJuv0RAaxkUVOs2RQgxOcOvrlN1laMqUh6XCErsEc9/pO/mAEB8U5uCWQgCscGrIN70yXhF+McC7GD5oznPCKPtMV93Ko4ClMgmcMbJ4PPbdmmM4Z6XOe86SNHNTM/Mb5Rrg9G0bTBY4N/dDexjlDV/XoO8eDLmlTnXJm1KQmwNQn0QLfG6znFMNqmVkyAq8FtdqMbjVREv2L52uDftNt19Jl0+oUdLVhkPo4GeiHL/rkILj0Vxv9PjYymve4npOvP022npPmFi8MJu8CHTTVDplyDk/WFQf+uI9d8hxOpvrgE4zRTn21rnt5fqZ0Do+Wju46OvQrK9l2gV0N7jLAy6OOwL3l4Zo4mvt2Qweitr2Kb6xIuK5cvVzWF+ZSJuB0E3zjObqy49ap0wm0zL8hu4p24Efic9C2jpJtpd03a4J9R3P3NK+gcD0e45fvmkyfyCjZknTJTUyiPfhGlrSBjKmHPEoysyPkwL3eE4vnZEi99H44E1Tr5eKV62V6cSc3Wbpdi+R4b1dbefjEYHn8wQNhB+lpa7l67VrQoU4BxgOOOSdfkZypPOST0aWwv0Ej9LJhERud56IIgmAK7MiR7eArXtLB/v66OUxXtyTOauodfaaLeIDueOM+OCyRg698BO1OHINHoZcwCL7AWraKHFBAvlgjQzYNopOSNmTF0ciZYIUM0GX+KDkz0tbX6vUhGPxW2hyyvjVYzq18NP0FI1/6mKP5gevoWH0OfaivgPE82Oivtgb1Sl85Uw72nC9dbeEfvcXzNne7yzMzH8rROXKpfzmVOHQI79BH4GhTvDqVmI3uycBWcimnlsc1nqvPaAeTPZIeSmajudkD9FH9bI8g3PUKPtFhhT0I1m2sraye+vZ33t898pYv3d3hYISAViNbp0tRgsbAUWrvWZuYmEgF5KxQTsptemLN3lcHXqG8RkxMvSHcQMM5IJEbl4Sc2DXKNEUvpTVELztHeGXXCCIBTaAJcCF8Mhmyz+qkJBxOwkdwKXMD3N5XxNgDE8LqOo6ItgGddDAGBjNL4V5/LehUlzYyDOrzvaGDTHhOD4223Oxi5DADlug3owt0BbQctOnp2QSUm1nouCwYg8hA4g26ARP0l7XBC7xrjX/AQJvJAFnS3uZIegeQcPLUKYM0Pz+XBpmjSQYAPGDnGIyNj2UmHj/RgMxxJMgNmaxOmjbW7aPzGsL2XixBQwYFzTlGaeAqcZI/nGp0yyx56AoHiJFCOw5th/u2g3elTnH7ZYr7Xn+8vjTnOEvNzpTNuX+QEu0XfDaGnBzVtUTV8VU4EcwqGlV8iIA/6MS5J79kywXp+IXx9rvzEkOJR1GPAExBWrhlZMHolmeSfQbXfXqWjmbIvJf8wxKOEHrjg7q0gTMisYRfghI64LxRNaN22mbqn4SVgFMQztBzoGCnc/rU09WT9buew2G0QdIKDfCaQyWBVp2C62nw6RV85Fgl7sc1AjvOhOu1SUIPDRq8tSOddwr5DqM4NkrqYzrY9WWxpk7pI+eCTdBvh4DYec5YE+x5lqlS5Ba+mA2BBpwM9FQkslwLB+F42pbAdyNzhw/DzNbq6Ef/tJeTo+iL6/G+cRj9dY2/pomGUSurly+UtbmZ5Gtms5OHv4pSg9m/7xH/26vvBkvQb2txrvSH8ysgRx/EwCvOpL9GwfAPP+vIsA171nLUDP3x3egKGlr3aKTH5yB54o5AjQwNhy75LLA3QmOWRr4YOy5OPUo5rQEbGSWvNdhng2rAT8fcT9/9RrbInF67X8DiXjJMx+14WrY3yqGx3ghyIlAIENoOe+H4B8Ogm1j02+Yqu1sb5VL4abAAHdAQfuGNUVG0QwP8EcDiV4Nr+W7DsLt8O9/xhs1IuxGURBk0Hgl/qTecf9egPxxp3unmu4DNCDg/y8gPXgis8IlNwkszAWzyYeQKbsIl7YBRnsPO033JMYF5+pR7/ih8gDdm4NBXMgLn9IfPJzHgnGtXNgWHN+a26+f6+lZiHCyQMIEf5E67lxeXos69Ua24Hk2NCrOfPgsWPSk0Lv7/NlKknqAvGrMLMJqcanPicvQPj/TnwP59GUCjo8S0Z8HrxMp4ZuN/oQs95CvRPb62hIVRV8+hp+wFfYbP2b/AunhkYr76tsPe32nljgzarkSgs4ThAVicE+BKsWRbcv1ZMJTREwz1yv7G9xSAuJaCN0aTsDGsMiMjI6MB1KNptOvvNTtmOo4gjaISa/dRglTYOEfZqhCupGMjy0gJGGT1EEajNYK9wXCYCHLuuBZAYUoPsODoAKYKAnbJMQpX5wxrR81i1zURFEWm1hQNgp1zgMOg5PB3tJCRd+3BAwezrTe7AAyBpeBNUKL9+qN/imlbN7sAN/xPaIrP6IRnQGIg+IOuQMWLjMkRRnPm0E8GzL15MirAI30SBKoDjwEXmUB3RxrtkE9ZrgSWkAn9b2hgZzIy6jsAIkfo1ttbt3vOZ70Hi2RKzbjXjDVaoBFjTpcZjXSWgubOo5usKZ50SMqE4Wzdo/HtVsjl6LBpiNVx0+ekQ5ScRhv9JluSA4wXow+7yDYcIJzk2X2yrmiTo1GZcKjTscmtYmQO/ThOdHNzw5QkGycYYatThTzbaCf8ktjwfSuCYu104Iff7HipTdqmTaYNVefImqKFdAzoiZE6ekLXBGrqk3zCS+1X51DgheJ6MxVgsUSL4Kgj8FSdqbfBb22lJbV9dfttQaP+u8dnz3C4L6rP53PKSIg60YbzRQcb3YXdsFlw5Qf3msYp6ErnRx1BNxlho3s5OhJ1wghOn8BXPRwN16KJwjnRH3xp2iSQFjA714wAcno4geyKvqENuwJT1MUmeEbSLOpHi7Gx8bI1P1OmXnimnH3mJ+XcSy+UxXB208niDEa9d2pBs5wKGXxfnrxUekLE7UBInqpDSPZqUsGUOjjPacUbikYnNoO+5Im9Eqy5lkMtiMIHu+85J4CQVCVj9AU/Kl6HvYg60jZIQmhTPIdjas2UEWc8TRkNm29kgUBK6HJcBdjqd9B/8sEOkYscEY620dmO9tZy4tBgufdwX7n7UG85PNJZ9g2ZYdRa1kp7Hpsl6oqO3eoWJEKj0pJOuIBjsSwGrQ7uP1B1O3QKttFRgZJAxHl0cT3e0Qf0IuNsJ900HZpf5H7XJg/jGoF6szGH69BdoMN20FlFoCgp71o+FLw0pdUIK56rD7/hmM3F+GkCNu1SalJ3rcpG6Cj7z9cULNqoBkYOxl/BB38tE03xTyKBrCZux/1LG4Fbu3UK6FsXyY2KZdqlX9qiruq/Bnal1NWNUJx3JPYGdlVsRb8qP/HTmxYjcGub6g76xTMMWNAj+qXdkgp8HTIraZbLk+Ifu4E3+Zz4LClNlrPOqAzG5/KGPX7SJet9BaCuM7qcfAxdM8U/cTV0FH8F77W+iq93Urkj0dqb7EXnsiQElVAASH8zwo9rMPfo0cMhXHu7R8V1hALjFUJBLQgx58Z9nZ3d6WgAesBQjV2Arak7IWQyX5mdDSWpSlZ3riNk2kIICZJ7CSWjC3j9vhhHzX7uZYVCiAUGMq0UmSI5mmwbZ0c2iBPL0VGv51JUv+/G/3xWP/DhSKRTEb9pB1okIW5iAaCCR+3kLKBB7mgXf/3GIRmP4PVmFzLCGQWiGZQHzZTMZnP2A+QYZ2DnfVDpOAUfgJl7AXAFPE5bHfHgSJMn5/SPkwd0GeQKPnV3JHx2DVkxBcB5/MIac/gbJ46s9fdG8BiG+b1a0DTBO2QZ6HM96CenFY3IdAbfKfs1k4ov8V/piuvad7bKzmad7nzblegEHJKAIovkQ59lfCWP4FY6CPHZujTX+F1SgAxZk0aeyVozNRJ9XCP7y+G0MUM6E1E3zBHkyZjWLGlLYGCddsrhdHB6OB31vZOyouHMhhzbyEmwI9kk6NA2sxwkk+gB3jDuMC9Hkg4dzhE+dcI3bcMjOtY40h0dsLEaYbipXdpuegy99AwJFLpJDpoRMtl41+kDfLb1N3kxPUc95IPTAkPRsUl8Je3iWRxD7bQGWV1ovL62kU6b2RUNrdEVDTngDU+cQ2O4bs0M3jiPh0nfOM8JhDf4lAFq1IVW7vXXxiueO2TEbK9on0Of8BLdOXj6g1Z4pP2ZbQ48EXx3xLEyc7X8+C/+pPzJ//L/Lv/l//cH5cm/OlVOP/PzXCPWGW2Ac02QcbsWsoWu+tMeWOt1BS/9/Kky+eIzZe36tdz2P997umerOYvugcP0BA5Lmkngkke/cTQ57WgeX5Ou5BOtUy9Dlrwjkhy4nvz5S5FgP96kPMT16Os3OoYv2grb1e1aMpB2JttVbXlTtI1fow68x2PXCix9Vu/oQGf59EMj5UuPDpbPPthbvvr4ofLZ8eXy5dYz5dfK2fJAuVYGInyLcLIsl44M5EJaQ0pf/6RfbQmoiSDKSFsNLsk1f03RX85NYgI+xLX6nUFS8K/2wnRoOlL9sDrKVHdadV+d3VJfoYAHgqjrkjBR8ENCZyT4icaCZoG0etyjbRIoCh2GN57Nb5Ag1z71NtO3YSTfLPElrtEXs6bgqcATNghuzC7QD/ghUCOP6uLL6if/0yjcbvtwBFs1EHy7EtWlHNUj/JCQEXIIV9lSxTMEjV3d1X6YgirYhAWweGkt8GZHouitcWG3pe5Q6x5T3D1TYQf028BI0jNk2Dvn0obEOfbCa7WMdmub75UvbXkPO+EzvwhzyTk7QGfoSxA37RqeeqakG9/ddXhWe3lnlRvj/m1Wfvd3f3e4vaX1a6EoJyKoyS3/jWwJrig1JyXBM/5huOyM3SApDUUnWASHTABgTjjQoKwJnKHkRt8USkkYASelICzuyZfCRgWUxblqlL2QtY6YOZ8lBVGm18sa67t/tIPRyEBNpiC+y1JsrNfRMnXpB0fHXGlKn45CAAHHhTATclkMbUsHTWf2hL62t7Vcnpgo3//hzZnuq0+f+Njj5ZEPfCDprTm5li/+AlJ00Q+8+d4PfrB317tf8OE3vvjr+Xz8xbv+AG38bhxWxriCtt0666js2up6Ag95cI3+oC06+0suyJfsLMfL6Ckem6rHAXMPGclMm/qifhk7gIlWnOx0doOPrrVj2vWl7dyIZHmtysh7qQR5y2B3S7nnYHexpo0MAfWcghSyD6jRnMzL7PnMANAnBql3e62MXHm5DFyfyLVnqQy3UWkNLLhw/6dLGdmffaXr5FD/6bLRL9lF8iKxND5eZxQY7alGsyal4GAN6NCrrpWARzLQnJs6xXs0R7kyax3/JBFqUFR310O7xqDii0w4Iw/fULXKZp0WU6eb16xtM+3RSJ/gxCwFz3Od4jr4W0eeK45ybDhDzbPomwIn6Br98my65blo4h7OiM/NjAP4LNhPPA+Z0BeH9mir+xciaN0I2pomz5lT4GhumBT0ErzpGrraOAqtTXsz00E97Aw6uQimVSfO2gwOWwTTe/KI3mjtGVVeTdOqmX480S/tkWgky2wR5846ZL9lcMtxjP/wNR2yuM5zjWzWaaN191rOjfsyIRh1PvfM0+WFCNSuXrpQLpx+oVw6c7pcn54qExfOlvmZ6dIfPOntszmG95eFM+85Sflbs5CZZsTQXzNZ5maulWd+/P0ISH9anv/Jj8sP//JbZV9PZxkKh1kQnonYCMTQWN/Qz7owsgR3jbLAcPSD9+wsesJh+pbJveAdXuOH+40ekGP3OXKtbeiDoFmSwLVVvjdyu37fza5xro4a1Wl9DrytFK8boQgMyCgee5ZnkiX20gZnfBiyrO/LoYtd7TulJ457ju8vI52b5dOX/6p8fuWZ8tHdiXJfy0y5q2Wu3NNyvTzUMl2OloUS0lXmSlcJysTnCCLSLYxAM55/s1HSJlvKkdGO8uCRwPreutkLurCTlruQf0FSvtoi+I4XaJEjV3GN6+kAm5p0iu9mSeEnGuIh3rhGXfhmtAav4SP9rjq4m9OcjY7yqVzDB1Cn39Ac7qbub9SRT4kqPDUCJwDDb0EanHUPukpkwSpBRiaFFheSzvw6v+sDPl+fn0sMkCDaDlnll+zrWyojrS+W9pa6Nv7NS2tZ3R4p51Y/nu2TpCJHaOa70WHPhDv0QZ/RJPsTMqut3kPYHXKyr+ti6W2PgDWl8o0koqUsbw6WS5sfC1kMHzpwUMKLnYKdOf048Jwf5Dl8rdQ/mBV1aoOpqOiGV4r+43kmO/ZslvrgJf7BJfVIeKGx33IaaATWyp4/vrFvbN+pP/7TP31/I5Jbvfyr//F/HOpqaflaMPxEMK8VmBMCAqBgMGUhvJkVCGUlLIDUyA9nGhC4B1gTOILFmZDpUp9rKbnI3roE2VPnXQuwDbG7hsL5K8OsLgLGyBvCVYym1HUedapGY9ydEzhY0wagGsBXN4XXB5lwzwNWlIzymVNN+SkOJXSN7wCFUWraYJro2XPnyg9+9KNsx7tdtPlLv/7FnBap700Gxvo6zg3eyFgBOoFko7zvdtGGDzz8cGCH3UQHXpWJdPRCBprsKZ5k8BTXGZXVPg7t9OxMbi7AaDMIMnMJ6GEQmgyqjKngDO3VaYqNuup1pj6Fg0r+gkd+55DaRZPMcUgBnS2dp+eWy/mrq2VpbS+T+x4qzMVgT1t58Hh/OTQ+VLrDsDGgAhW05xjJYi6EnjF05srbRdWUk87Qv+7l+TJ++YUyOD+J6bXS26gI2iY/8MVybZOo1uw+GWVD02lgmIMmcM0owkAYSvKHLrCCnAsU/GX4UhbjswNmmP4twGNgyZ1AWODLUYJR5HXGaBwnJu7xfNMCOZh+I9NZVzybvMNPbWqeI4hKRyTqINPaoP3O5aZI0Q91upe8C97cS99MHaJbqZOCr7jGtY6kTdTP2dIOhbH3mzpoiWeTCbrseYJH2fNmhBb+wNiVZe9TrIvj6S3MpGfu1z7r5TjR6uZ4mZImseOcZ6sbQ2CZrL52a4u1dJ6j/dazsAmy9suBKejtGe4VBNZRAdPuOlKeneegTExeSWxBN+f87jkcH+3kjHGU2A12SHs8j4PDKfWZQ3P+woUyMzObbVqynXkEbFMRwK3Pz5bLr7xcTr/wXHkpgrqXn/t5tHW+DEZg0W9Hy7jfc/EniXoTC/rgeyYKgncCtA7yFG1aDpw8/9IL5bknf1ief+rH5YUI0n76/e+WJ77zn8sLP32inH/x+TJ58UI5euhwOXLkSNChBrjN32YUhpyRZ/JLPgXoRpZTbkO2JELikrCb+1MW6giuBGzIXeiNa4wK4zN9wwfYrt14hpd8gOaVF6bPkg18k9jwTrk6Na5ujkH+JCosnXCdkWxyrs3kj3MtyUffBZV2o6Rv2sLeu0+/1q5Pl0++/J/L4c3Zsq9lpRxtWSgPRuD2kZbJ8rEyUR4tV8vJCOLuj3MfarlSPlCmyt1lNvH2aokgtmhrBIzR1+pkY3/8+weSAc/ZjnBgI8z9+uZOOTLWUz54oq/cf6irHBoxG0cCp+o+PPBOO/3iL+Fh5U9bjk6R8/3WhsI7DYz/7FJozw6+T7UXkjR1cwt1G3GCBex1WzwDbvFP+ICmQcJUr3nQhiZRVZMxNonxguqBrK9JKhk5J6+582k8S2BGP5MXwSvygY/4OzgwGOfMTHhtqjVfwGf+o4Bf25wzOrWxuVb62hfL/o4XSmfrmwdt+ENWF9Z7y0+nHkzfQXJM4gbm5frhtppUcq2pu40N4S+iE5vq+tCwMtJ+tvS3z5e2N9v8ZLelzK/1lHPLHy6LyxHwJSVqUFsThHXQAj3NjPAc7dNHNgYPybjr0NsjBOEZqAUv8NUOqoIyWAtbG97jW87ACVo1GEvXyMno6OhG6PKpP/jDP3w/aLvVy1c/+9nxAOHfD+E/DGwS7EJBATTwY5gJh21PKZLfbeFKkQAsg9gYxjq0XAGjAYPG+FNUhUBSrOqg+51zwfmQEbIoOBynAFn3EDQl34gfiq9kdi/qNy2DNKufArs+DcreZwEjZahBXhj4CDApQRr3MBqy4BSiEXbt0QZBKePNAaNOAj1BJgN+M0faPv6xx8vJu+5KpZSJFmTWbGdJGslWUdCzZ8/lRgU3o+DTfffcU46GQRcw44OgugEboEJG0D2NbJwHzAlM4cAANzKDrvhEvvTJ4mbXCuj1UwCOJw0w4R9ZYGQ5CtmWqL8+oyNHO1zHMfAd76ZnF8qZyeWyuLab9HwvFfTt69ot9x3qLvtG6jt3Uo7IesgO44kvNt4RhNhAg4EWCC8HT7qWZsuha6dL/8LU3jurbq/iPW2TH/hCWersS4yo+MTxML1PMqczs8kMoX7Te6+YQBu4kA5POHuMGqwiZ83BgWdE4UhOHwzZhBF0A96htecI5uTeyb5RMrRVMriJv57LmYJJDXaRcX8lInIEIT5zfJ13D53BM8/nrDgvqOGQ181KqtPaYKs6ONUC0jolcysNN+fYSBdHhx7DO2tYtJmTz6Hmc2QyJR7M4fXiZc83/U170SqnUCXu1zXJifnxrEbf0Bktrcudmr6WzixBbJwP7VQnupFDQSodxw+67/l+52gY3fFZgdtpO8Im4JEEEocq8SLah7amkgqO4QVcEEA5bwt9nWrwCr20G621zzMEIdb/XLx0OdukwBuOuGmev/6FL5T2oNu+wf7y4MkT5cSB8TLYHfxeX42g6Lny9I9+UM6dfikCubmQv5bSLcAIGgta1IMf2qMP+fn1R55/g2Pv9wzEQ1ZTHtmrtFl7R3wmb0sRQF65eL6cffG58mwEaE//8G/Ksz/+Qfnp3/yX8sNvf6v8+NRflGee+EEEni+VzeWFMnVlomyGXJNlhb2zoUtu+BK0eW30qwZOgiXyzKFteCWgdi3eSCZy6Ml92qo45zfXkRXFZjlwOpOmIQdsmYSqAEEQjTc+5wyA9Bfq7qD63egzeSY3zmufc2hkpkaV/+oL5IjI6+rnxBp1DVJlkG8zFG0e6Wgpx1/8bmndCrkMeeJ4h5tbopWlt2WzjLSslntbrtcgrmWiPBaHz/e3zJYHIpD7ZLlYHu5dLqMHRkrX8EBpbzH1OOzcRshVBFvkcCueF/+VrZa2shN8FYR5FqyQ2mz+5vVxmJoZIWmO6vnt8M5c+diRznJif0f50L1D5ZMPj5cj+yxHeW3qqpEYr/EQfJFrtpRepU4F3zIwCh6gi3PolFPl4jO/CY3psb+KIN3oFV2jtxJW+Ot59NvIGDzJ50Vd+Gem1vj4WLEmkmy6Dv09D87gm+Bhdc16RstW6oZGAjN8rLMjelLG1G2LerKjDXBTWxMI4z9t1Se/G6Hqjc/u3d5YKEd7ny9d7Xa2jAvB0hscpjMubg6V0wsfTh8FnhtdUxefVKAPI7W3mY3RyK2NQvDVmredrdUy3nmpDHXOBn0k0qNyQJp5T5/r340yWi6sfbSsrG/n8/I1BiGnVe7r2n5TxOGijXnoP+xie/K58Zk+VB9sTweiDWiTT9CnELLVuA7/4TedbTAz/YFoB/xOXAvexnUbC0vLp/7k/ZG2W7/81u/85v6y2/Y/hACMECogK/NBUSkmQXAQZPOZCRWHT8aXcjkAYhMAAU9TgLwTxuetECYASagEGoCAsBM4gpqOdgAp4EhnIQTL7xyQVFoZ2mgPxaeklJ8z4joC6ajTZ2qQkCAd1xDu+CkF2G8cANPttJPyMQSUoz3AU/sAQwN87hd8eG79vlWefe658vOnn96j2rtbPPPXv/Bre5lKmbroa/QZDfTFNA8LeCmi98688sqZvTvf3SLD/vhjj5V7770nAQZ98Q0AyHiaXoV2AijAXEd16qioi2U0Oboy587pi+v0D98cnGE8wmOArF5/ZZ44Zs5zInLTg2hPX8jY0aNHM7CXHeeUowswOnN1rcws1CmziZfvoTLS11ZO7m8v/d1tZc77toL+9Din+ZH7cCDpnVdICBJyK+HQu46u7jIYxmff1ZdL/+K12zZom/3IV8pKp0C+JmTIGANMECz+5jAyytZkwBAGP9dnxmcOAFkl25x+vwuWOBwK+eWQwEpYiI7ug4NNQEKO03kNGZWoSBxLR7Qjs8XqhK9K4lXURc4lzBhk322uQRfwrQaLEXQmdtXgIi7POlyLpxxpn9PZjWd5ficHNXSBM0ZftIdDQtfgnnamnu21O521OPwuAKCnucFD0M751Nv4jR6ub6zVTUWifs/VtmhiYjp8gLH01rpgtIHP2k03YUPFjmBJ2AI88hx8ch2HBd08bzGwzqY5nDWzOxR95czgAbq4zl/3o6f3zhmR1y62xnnOugBQX2swVHEHffBE/dqsHehuk66Z2Zl8nmuVkQgGP/3pz5bnwh7gDzvFL7t8/mx58WdPlGsXzpXO7Y2yb6i/HBkfLb0drWV+ajLXip1/8dly4aUXyuzVK2XF9NLV5cDyhVw7Vt+1Fg5sOIUc13wX297hBdjLcZ01Z0sRCM5FAGyK5tkXninPP/VEefrH3y8v/vTJfMbpp39aXo6/Lz71o/LCkz8qL/3kR+Xscz8vs5cvlMGujvLoQw+Wxx9/rHzg4Q+URx/9YByPlCeeeCJ52vQRvh44cCADX7ogEEBvss6GZlItaIXeGM5WojnZUegSh9Bv5N5nvgCfQhK4obmpivBIXWTP6IDRnmb6/ZEIHF1DZ5TqX0QIFc/Cn9bAMPLrXiO7C0Efz6ojbbUvZMAIrylvgl1t9Xz9EhA2Mtff11v6l2fK4XM/K2361VpHgvWx/ks1cSZ88PBp4hDQDbRs5PTJT7ZcKo+3T5Ujdx8qo488VI6cOFAOD7eVw6Od5eTB/nDkV8sDRwfK/Uf6y1h/KfduTJQD23PlYFks/WU9jvB5SvhWZa2Mx98jZaEcL3PlQxEUfrrlQvlsy8Xyqfj7ld2XymePlHLw5Fg5dNehMj46nA3Tzgwsgoac9Ga0kX3VR/aSXuKTIMsIupkWCt47D2fgoQBPIqSnR9Kk7sacwXY8g17C0MSf+I4PlTaBoXGdv+oT6LjeqB59i48RgM1nQsRzYBxMVT+MUBc/C++VHBCI63I2QmCPTfBgXHzJa/G8trcnk5CJGfF8+puDDCEH2na8+9nStbVUdpejZSvBPa6IQ245jt2tOB91rrSMl4mtTwa9LOOoCQyyY5Qw2xbf0a+OHvanTtgMT9KaL0xX9Gms62IZ6Zwq7Ttxf7geOwb54titq3WC2C3x2JFyevHRoJENrSqPEMhmSOwSO2P6ORmtAW3tmz67TpCmHfTFMw00VJ3ZSTwS4EnioQXbznbYGA49XENG4Dk94DPhT/B/o7O949Qf/cmfvB+03erl937vn4+HDv7LzY2tUUwOBEtwIzzAuSpY3aaVgmH6aBgrwlAzanWOL+FRCBiDTbA47K53yFAAx5qlMSXHcHA4j3Evq0eeOf0yAQK8lRW73uxlsONoMkLu9Z3wuhcIEzrg7bkUlkIBJnUJdhhuiuf5DgbeX1MyBGrN4naA5bwAVbDQ1GtTgB98/wflwqVL2cd3u6D5V37jN1KZKSQQ1Q8jSn6jhOiMJtPXrkVA+fzene9ukY07fuxojgDmdJbgRXV0ZLKtXRB42Xa8TtEBJPiT8hFGwzQZAXaOHJKb6J96gjWZEMC//fsPJFgCSfJG9vCU0SclgMd0APd7rt/VYRqTa9CEXHi/3kuXl8vUvBFZfN/rxHugeC/NwZGucBL6y2Bf1TH0xws0RGfOE/3FN4E/Zwcdh0ZGS//6Uhm+/ELpW7h9g7aZD3+5TAUk0X2l4kgdyRfIMfKp8+GsLYfjmFgUMtU4qY2BU9DLSBxBFZg0gZjvRnYEJF5XkZgU+soowgwJBM6i8xJS2mI6DTqn0xj4Ynqh0gRMrqEv1cmqjjGd5/ykfkX9te1b6fRUh2KrDA8O5TWpl+Gwco7okaBOwGPdiHpqZvW1hJz2aSt9IxPOC2gEN3BSGzjqdSOBuvGIzwItQS96uG4hPiv0rGbw6/uc9EuyjvqljEVdHCN4j+b6Cg/YGvirL2iAvpxqz+T4w5nE++CLupqp79rpmTmKFfTTPvfD7ehmJiXwPc+hQTwbb2GFtmkjesHYvuClOmxigOfnL5xPmqrIsxSjCQ888ED5d//ufy0/+9nPyne+c6p8+9S3y1NPPVUmrkwGfzrz9SSy/SsRYAnSfvK9vyrPPfnj0raxUkZ7OktfR9i/0NHl6zPlwssvlmee+GH8/qNy5tmfl9PP/iwDr9cfL8fx4s+ejGDsJ+Wl+NtMbTwfwdill54rFyN4uxAB4bnnnylL05Nlf/D7rsMHy70nT5YHH3wwHMqx0h50HIm/Bw/aibhuv4//grPvfve7r/bPX/T+4KOPJu66jgzMhb2H/66SmRcIpT0OvIcjcTZHQwUOppLRC8kNIyX4yi7gJduq3iuTV3LKq6Lexp6RzZyeF7phpI6OrgVPOe8C8YpXXg1jN2vPY+PrzCDfyRg/Br/JpURn1aGa0MVfbVQ4rGQvX4kR/sLK1Ey5p/tY6Rx7uLSM3FNKz74QLCPVYdPauktLR8hUe09+dn4nAjsjYlu7LWUjfJb5vnD8H/n1snvXg2WgK/yL1vVybKyzfPCe0XDm18rjDx8uD58YKofH2suXrn2vfHL1xfLx3Yvlwy1TOWr3iZbL5eNxCAA/J1BrvVi+1Hq2fKXllfLFlrNx/nJ5uGW6rEYf5g/eV8roodRxsgqDOPgNvsM1/NX/xm9Cfwmb67PXkz51xLbSRECEr8mrwBg6gmZZZ9KvI3nvfw1O0UUnBHwN7fEGLdnu6ZnpHOVDd88nKzDPqJlnG9HF45xiu4cfsLcOGNRprvRcsosOkxvPlUAgLzBS+8iUvmXAsiopXzeR6ujoKfvP/bx0vDhXdl4JP/B84MWFkOeLrzvCpdu6Hj7h8Gg5t/mYaLT6G9GHrDtowt8gU55Z21B3u4Ut+g9z9G1+aaOMBd9Gpq+Ucjra9ko871w84/zes67pYNiTnuHyytKjQYOaZEs8jvaiIdqoU9CGrgJDdkl/0ANG4wEd0a5QiJx+Ti+qP15HlhdDtmEcbMNH+pM8iMO15B6Gx8NTb7u7Ojc2t3dO/fH7QdutX377t39nfGN9/euh2KOUgDPBKJOMxgGmwASoAnsocCgIAfIdaDYvQKwCYmQOANcRmLY2Qm1XrjCcoQSUlaGl1O5RB8FVQn4yKyuDCXDrkHvNahj9oxzapGTWNO5LsI/6BAoEn/JqD0XQWoEbD8G9+kbpfNY2v1M2bQZ+wE3A2ExDVBfngcD/1V9/79Ws67tZ0MP7Pz71iY9ntp+Th97ay1EDeq6h4BwzI0w/CefhZhRKbtj+g48+ktNhFEEvHgFV7Yr/wmjUdy75whnjHOF3BmzRFwYXuJCRlKHGgY3f8QjYAJVgW/LGOiF0yDWSIUccgsw6xbPU4xoyaiSFE4j3a6uL5fmLK+XaQpUX7XovlX1DbeWu/d2lU04k6J3T8IJO9EoCAP1q5nMxaYYPwHsleLcTRmds8qUysDx7WwZtraG/Lx75cBjHwRzx5zA2TgkZIp9wa2e3jsbLWMIlugTnCAv6pKyGg5JJiJA7gQD8cR2HAy3nI+CBGUZHyKGghGDaQIH+whs4JwDJzwxnfIeRMJSTZS1G8idkWV2SHVU/bOU/lPjDsYFz6oCldMXv8MkW3Bw17U1nKj5rg6lJ6vM82Nw4Z4l3UVc6DHElzKWvnqN4jqBLHa5T72A4+voAd7UTnTh3dM10HfjJoUBXgVFvT1/SVMBmzWROSw0spt+cDbKnTtdoR9I5dFSfbGJgypD2kEt0Tv7Fv3odnKnTOk0Fo/dNMOpcdeY2k/5+M9KgXnRznoNLJtgBTmFjV/BAXwVv8ObM2TPpeCqep9h05hOf+ET5m7/567yWnDSyglZXr14tzzzzTPnhD39Yvv/975efP/3zMnl1Kuk8Nr6vjI6N5VTEubAlF8+8Ug6MDpezLzxb/ubUX5aJc69EkPdiBnK/eFw683K5fOZ0XHO2XD53puwbHSmPPPxwue+++8rDH3i0HDx0OEeQB0NeBI10GU3Y3omJy+X06ZeyXT/4wfczSPP3lVdeyQDLmiTy1BT0eOwjH6lBUwTznPMqb2Ebo49kXbCOh9WW79RAPkgkWea5aJ5YEzwR4Ek00gMOufNsFxtGHtSpjrTIUQlewCg0dz/9NBJqKjA6Muj4R7aMwrqeXnBkPcfuhuTeyHINyszYWcg78UmCguPNntERMo27Lbs95b7xz5TOfeFQjz5Q2obvjuNkaR25t7SNP1zanI+AzveWobtKy2AEkb0R2HVGEBLB3OrAwTJx8IGyPjReVkN2r8/ZrGc7Ajo+E1kNh1+/Qibvv/hEuW/pXG5uYqTugZbZnGbpMAXzWMt8OdSyWAZ2a2JmfTf8qJ3wAWBYZ39ZOPJQWewazHWfbGfjQzV4Y+QHXUyZlayQaIIhkjL0uBmRci/8R0+8xLdDhw7mu97omusFL4r76fnUNTpR16Il3QOD6iYye1NdQ9dhEJqSSQklbfKb84Iu/HZOMomOkge6SQcz4RL3wmkbkbnWLqb0rOq+36yNrDoPg8km3c9lMXEODo2vzZeh7z1V2k4vlN2ru2V7OvAsmr4TwdPOVGCNYyKOq61lo7WvTLTfW5Y299bLR9+3d+rmIBVzKi3QFO20aWamvqsQDcndysZ2OTB9qQw/e6XsPhs+kCBxcu858XdncrfsrETguu94ubj1cMiG0cXXprIrFTtNBd/NZOqriejUKUOEdU1g6kL0E83jT1xTeUTfBW929GQb0Bjeo+2hg4fSPvGVnEdPffN5YWFxY3tr89SfffNb7wdtt3r5+te/Pt7Z3v71EJRRypMgGucbIBAoMJ6cFM41BjtPAV0LGH0nQO7L0br4RKg58lUB6s6AFAp4ZZC1p3wEqLmX85/ZV85PBF6ElTI7LwML8AlZfEiw0C4GQN0U1jo3gqhtCfjxnAwYA5BM/1IfQyOL5x7XOUwh0hh1CSxTgeJ7BgGhRByob/75t17Nir+bBX0/9vjj5d577g6F7c7+azc+CFK1Kx2vaBfgoqA/euKJvbvf3YL2J44fyymSwATtkndBZ8aQweYAAlC/V2PRVhaW6u51ivMAMIfz42iyV4wB+gvI0oju8UM/9d9wP1mSJSYfeOq8kqAUbVkPXjNSMrwdHa3l9ORGuTpnsW+S7T1TTFI6PNpejo6FHnWiEx5V+tPXauwqfYE9A4CW5GklDG7Xylw5OH22DC7PlJ3g3+1WWgODLj7wmTLfWl+mbEoPZwTWRMdTx8ij/jJs6GCkJUe0yXMcsMvf/C2uS/mN/+oIg2l/9V1qQdHEQQEB2aMjFrPTB3rQnOfM+40zuRFOIweAc8Nx5GC4loOsLk4LmY6HBlbW7ZgziRHf6ZcRAs/NrHTonvphsLpMNyPrrW3RrsDE3OQhcEQddASG+uteI99wVhubkS1yoO2c+czyBq1yKm2c83vtT6VfZ9tem4Im6rEdtQRTyloL2lUbwna4T/9zk4povT7DWs4//IUFaK0018I2wcBqOG/Wb7EjAj7BHvrD4xzJD9qgg4OneOHCxcQUdeQzor9ps+JZnCS8pQPsEPzBX++HgylmM2gbvHn59OniVTHqacrw8EgGbd/+9l8mRr2++K7t2oNeDp8bLDsTQdoTT/w4pyP+7Gc/LS+//HL5za/+o3S8XoxgjUMlsfKGR/QfDQTgrv/85z9f7rv/gQjIJnLWi9Ex618uXbpUfvKTn5Qf/ehHcfwwPj+V59Dg9W3zl6zZVMemI2fO/O0p9jbnsdkIO4nfmEa+0AImO6cedLWDKFxGW22jF2iKjrZIFwA3dhn/zKgRECbPQn4ETtYKoj86eTWExC3bkQm6qEed2k922Ao7I0rC0CNt0RejNeQcPXpCHvkNnkum2RT3slXazMYbVUq92KrvCzvU0leORuBWp0eGo94VwdjAkdImaBu9rwZvw/fG33vibxwj99Vj9P7SNvZAmR4+UU6HrqzS6aCvYMhz6GyO5EW/9GE76t9/7qnSs2idZ9j2aJdgbivON4eNIbdbQ64jIGzpGSstfQdLa9+B0hpB4tbggXJt34myFO1rS5mrs5EqblRaGG2REOH/0Ef+Ezmk9zUAcV0NgrTRyMzqspFJOz73JB6Qbjyy+YbEDHqjJ/+DLOCn73jjOvQ32sZPwROBA3yAc9o1e71uPoMRgkQ+JgzSPnzxQDKFRvRWv6Te4Rc7pU446nc6IchPnU/Ogks+Z50yrQ0Hnv1OGbvyfL6owbTEljBlf+doj4fG83eubpWVoMXMwIGyG31TtBWdav01ieB5zsOO2Rm77daEXPxYOtaXyuHQ8eGJydK2Hbah428/M/5fduZaytzWcHmm7WjpC51RM/qRw5y+Hn1EVwFxnHi1r7VfgnCvTarLjLQDlrtf22AEvhw6GHIS17Mpfmt2pMxZIAJqo4TBN7yjb3D02rVrG8MjQ6f++E/+7I4K2l5D7juobITScBZs1cohAbYYajRkOoxA7gwUgGqOM4EFeA6gTzAIC8UkfIalZcQIIMFLxzwUQtaPsBB0ikol0hDkJ8FVXBMOBnBmbGX1ckpN1O1Z6iOk+XuAeA6vR/v8TnCBFGWnRO6VVeLgO0fZ1OFRDHTOyY7CoQAKMjuycPqgfXpSIYAucyRMNeA4vPkORP+QRT8/FkGRLDGQrwbW9uDRbooZIBJNzXbhB1C+WcXzLk9cSR5qG8dHe2Wu0cpn13hPFPDGS+fsNKfgEyNtdI4zhkeZydrjiXvxXSbPayVMTchsedRh7rq/AGZ27np1CkJOFQbKpgPaU6fFduU8d2D3Xiyc28HernBc6tTIHGEKejGenFNOKyOI/miKjrZlp9OmmzbGg07cjkWr4QR5oiwMGQlj1DiIftM3+AXrOIvV6LVnsKJw/GCZw2dOQJXx6hS5lm5aiF5Hmq2XCQO4tJgOIPxTTIucnb2eGDgd+ARjBR0cJ3rg+RxdOMaJNJURT/TCOSwQVOfIQbQRxsp86w+nzHMT36LkiFy0yf2BjmmcYae+upfucRLr5xokut5zOHO2ybZTGnXMaYvxm4Ox98B6T02U5G+Bp3AUtquLg8ApN9VZnzkE2pKJvZA3z+CMGUmTnBN8cvRz1CYwOOUzrhegVvoF36Ix6cCH0+U3PBXMaXPKdvzTVnjA1qABvIY9+m4kuZmSjx6cRI6WYAL9bTSSNIqnpW2Lejl9yuvtW1PYDHW/06IueuZe7SND2jQ1dTXkq76P70aLa2HwxYsXyve+973yn/7TH5ZTp75dnn/++QzclEya7dEBrzz/9UUdaGxa+SOPPLp3thbtejbqmgwHOYNFNif+oZOEBYc++xDPEByRQ6NX6OSwgyCa6y9Mzum5ca22wB31s+X+0kyjFOw2ubYe031khQ54Hv4aOUqdDv4I+tTjOnXwH8gOGcRDAafAA0XdT148n89Ql23UNdFkNxMBUafzByJgozeJIHge95btjbK7FQFiHMWxs5FtbumI+rtHSuvgsdK+7wOl5cgny8LRh8tKewSY0R/8zYA32id5yc6RXbqSbe4KDBg8UVoj4MvRu30fLK0HPhLHY/U4+FhpO/Lp0n7XV0r7/b9bOh7+V6Xz0f996frg/1A27/snpX30eOiS6Yl1rXiOxEc/GiygW3RR/9lM5/HbgTZ0ALahoY2CyAPd4Du9Sq/gK52is830ZAGA0SX1wStim3oTB5wy2p7LHiLQUrfAgQ6Si8TN6Ds6NDiC955jRM4ILd3j05Bvckef6TZ5o3se2NSjvbDZ9epkvxzb0ea8Z3aiBk/4+RZFH3p2Vsrhqy+V0d3AiqCBesg7mtbgx7T6Sl84p8q+fu85rYkMLzTvnpko/YsRsO0GdoVc/Z0SpwJ5y8DLF0vv4mz4q9PpB1l/V/u9XjZDPvgzOSoadZBrJX+HlcE/fdVvQTKaoYc2sPPtYdvpCuy1/pfupz5Ff5wj7+SPP4DPEir6yzasLpOnO6vckUGbreynpq6VxQBaikoZCAZhSAOz58RQcAJLAOw0JnL3PYE8GF6dQ1klglG3mba9OyOYUyviesLZCFGuLwhBojAMgqFoxXQmSkFJMmMS9xMuysExt9MdwVsJ50ddpusRWhlcCkBZm7a532Jlyg/QCbsRN8BTBdnoUM2UEGLGoRqkPUMXNNA6C8T142YUqg6EbduKpgyEoAYv0GUls9fVQGZWK9rlt5tVgKmd1eYicEIzbav8qsEj3mi38+SIk4rPjD8DACAEfOQGeLjWvQI/iQHf8UZgYdqFdTsMvHdpGU0lL03d+Ol6YOYzOeSAM/im9HSF3e/skK17b5X29tYyPmwtVRjH0CO0NI0s1yoE3RgHNBVs4IHEjCQAmacPZNBxuxZtp9PkjlwIovSbowKXEn9Cx/Wds0auYMHI8Eh1CEKmyJ5pKuQ15TmuRR/1SRoJYBonlSwzoOSasLnWdbu7FYcEMbDJsX/f/rIbOosHrhGw5MYK8R3OaTf9YpQFzhwVsk7wGV3OqraZ9RCPjjbVoM8mDIldgQWc2Jocqbu00S9OTzoi4RDAVnXRR3Vrn3Vt2tMVSmPU5mrYBLhNLvStcZ4aWVEHx8xfsmWUyOiHUXUFjQXIo0FTbRa8qkMbBUv66vlshbZk0BU09RmWwzR0h/va7q/r8Q+t8j1s0V48cq8+qpfTKMiDiwJj9MdnyRz4bvQG3WAoeni+vxwez6Qv1rGhqft+sbj+HwJvyc3hw4fTsUIb9d5oQZezZ88mDY8dO5Z8Ru+U06gHrd6uuCZlM5z7u+++Z+9sLeowNSsd9qCT2SnaW3WiNwNdwaEdChXBgevUycFFS3W/OuUt6KVO8uU8fSNfRgzwQiBDduiR6x1kkuzaUdh6OnKeI314uZeQIYdsO5mCZ/hNB5tplBmAb9aRatdqXzP7RiLB92qbrCfqLftLBA7xz71vXeKK6GMocgRx4bdEYLC9s16mtufKajjsZEiSh//hIC/olyMd0TfO+Maxj5fy0H9dOh7570rHo/+6dHzo35TOD/8fStdH946P/NsI0v770nHf75T2Y58v7fs/FMHdQ6V1/OGyE8He6nYdaYFrTWIJTwTMdLrKdpOQG8skJprxJ5oAkt7UvQqqHlVMrEEbPw7NBLi5/ilo5Tta1gC5rjsle3Qug5o4J1in72hMl8mCe33vCbw4dOhQ8LBiqnuNuEoeCh74FrAwE0GZnOKzVQx1vWAGPpNubZbwUgfaxiNe1SFy2tMe/cwVhzdWQjLK4PpC2Td/uXSFD6GuTCxn8Em/6ppImICm2q0viVNBz7YI1ke2V8rAegS+IRNGCN+s9G0ulgcnfla6on2bwUOYZlSbWJmOTd8a2SSvgm4+Twb/0QZ8gmUSD7BQQQM01j78d78+COLwRA/pkPtdy86ol50gJ57fFn7DnVbuyKDNphLWUGEk4XEwrpTtyJHDyUzKSCkop+kjrpUZJVQMKoH2OwEzupG70sW1NeiRta27T41FXcBVNtr6MMKkDgLmmUDaKAshIsEyQhRQxsp1hJEiU1zzpNNhCYPBsafogjrtp+QMgt+01b3awAkBRoReEJFZ3qiTcKeApyJUo5FGPZSRkyWjs7OXGXq3C5oBLG3VRqDBmQFSAmoGAag6tPPAgf3/IE7EjRZAn9NRA7gEaA39GQt0luVJJzbaD4QVfGRgrG9D73SG2L3gDd4zkvjW9IODlf0Op0E9mekKQFI/Q9E41kDKMxhcz9cuDicDtrKyVsZ6w8Hu/tuZ8ju96KntyMcHwyAO2HihGjZ0FoBYI4B2eOecz/SF/vjrHXmZDQ1+vYXdufVL9M1i8mZNC/0nl3Zepc/kFp6hDdkkz68GSIk9vWGYh3MNkzWyZDGn8YQuWhifDlnoosQFp0ndkihDw8Mpn5IHzpFZBp5h1xaYR6arHoQB7u0LPKpbSkvIXLx0KXXM77BSgVnaBmsTtzJpwwG23sjUxDolUZtltdUDH9SR0xVDKNLJiXbldJ5ov+uNgHCg8J2OuF+GN5MnGeDHc1AjfoM7Ekl9fRy0ipuCS06VXW73H9iXuEoX9VdCgPgY3YLtg4HXOcU7DjiAxrCdDKK9tV4caW3j7GmTEQDPZy+0v3EI01EMnqZThdbRB69wSHmOdvud487JwRN2IQO34KOEmLo8x1+Ha+gBZ1QA5bt63wg3Gp35+xbPPX78eOJVfffejSubvly8eDHpeuDAwazrlylN/97IfpAxU1xTNqJ+8ovnknAZsF2ZTP66zgwVcs4e58hYfCYHlU/WkIfzHRieMh28zrWN8VfdGxt7a+PjnGmX2kS+6Jt+kR+2mbzTJ3UciWAX1vtMB7TBZ/fRZQEfm0He6UHao9T5wLdoT46uBw09S1C4vbWT2NgT9jQR1M6RLQ4un17Gkfx5cx6tbkXgGW0ll/oHE5bimbn2Lp4vuKLX5HMrPq8ceriUwx8pbfseKW2j95a2oWOltf9gaenbX4/eOLpDpjtDR4L2ITHxX+jjdtAwaLMZOmJDuIMHDmTfBb6NXUY3QdCGNoWc+13/BbRNQil9vKgHHXx2n/fRsq9kv9KvbiwjKWMGApthBA+/BCxNctxfdV6bvpbPIisw0mg7msFE9/ATyAT9Yd8lgzYCVwSyeIy6DRY78JwsqcP9sErQqW3qMR2bnsMJMqwfZJH9G95aKd27EZzXu+P/b196IuDqu34ld3CVRJA0Q786AtkWtnMo8Zos67OatcWzYXN/8DqsSWkNuWqk5Y0Ou0TeN/lcObpvLOShM+mivqRj3Is+Dn5w6nacE2DBSziMt+w0LDNDDQ/Tfw3Z0ubJqamqg9HWhbA1Em3oR49hespA0Bne0ZGkZcQAR4Knd1q5I4O20I50/mXWLl++nA6FwCsdnfhr+LoKQB0ZC/lJhWWgOT0yNM7X6Q2b5WAYdgrnPAXngJ84cTwzw5kZI9ghaATGNBnAARABu/uBdxqMKATqxIkTCXiU2Vx3RvU1YN/OrB+QNmQvQ6EAxyazrp2u5WBUwKiKwPBYbOudLgfC6QAHgk3tqtMv6rosyiALLzN+Mwrl58yZhmhNie/7xvelwgIMfUiQjkPbrEmQSbsZBd0ZI3Sp02Zqtg9QMnacLlNm6iYLdepJOgbpG9TgmQGT0cmsY/QBzzgtZGN/gDAZUDi4DEXNmm8lPzOgjb/aoFq/M+7khZz1h0PpBxlZsLl/oDV38SJi762yU3Y3bS9P16x9XE0aG0Eg1/STASdndCwzlqF3za5sAJ4BuVFjd6sV7b8eOjwTTsO10POKK4xbTcosLspKz6ZMLQduXZ+3s2PIXchJZk1DzvwmG0l+YZ9AhL6lUxCG8eD+A6mTriWHggZ/BYpox0nyvHxuXC+IMWtBZlvwQodgHadAtlSgwGFKBy+cBvXSdRlWIzJwgI4IFOmAftC9xYWldDC0zQwIbfZMyTV1cDCsqamOt/UQEWQGnyWGBgcGMzB0PcfBCBfHx25kQ/EbhwxWcmjRQ9F3wVB/v9GOuv5NO2C53+itNnIu6Lt2q0N7BE3ajoban85W4kVN6plqJ4BFC2to8ELd12e9CqYGrehD/zHL89Sjn5xxv/kumHMf3BcgNrTEI8+DJ2yOPjnqtRJAyxmEkwNYQ45+saAznfn7FjQ5cuRotlngpt4bLdqFT2ilDu3/ZYvn4v8vFjQzA8cSCXgusy8xxs4LDsi493XidU0EREAQ5MJf8mj6KSeXvPkdr73Mma3SZ6/MYB9SvsImk7V8JUbgFSefPtIN/GpoQw7pa325dg342XDYlg570IGekUHrJF8ftLMP2oa/eE2+JHa1hd6Qv60zf1q2zn+nbF36Xtma+mnZWbqS797azb3bzQRi56KTgrk89uQj5GW6Za2MHBh/dYdnbfcsdJRE0TZ974jvsCFaEc573BiByWuHkbu9w+c8nP/bBqxla7v0hq7AFX2i43ioj4pZJhIfdFL/+DiSTOigHYk3od/6PNj/mn7AOEkevpoZTayokXO+knr4H3y+XOcfvDA7qxkllwCin55t1J59p5/oAMMsPJmenclr94c/g+8Ct6wrnm9X6rvuuitlS7Chfdos6OCbwlrPYuv5D/rBVzVLS9KILJopwYfLNgWNd4MuOJY+SBTcIklvdhgqaIuLRtAheCjBl35w9EOyAt0kEfBV0KP9+kPO9HMl5Gptt7WYQLsZj9zaO4KL2Y5sSxxKT9jn1pCpzqhb+wRraK8PZJZf3PRRglHQlmsR43rnyT675BBYwz88oQvX2IFoDx1y0C9tFXyjuwEItj11L5OBtf1zc3WWxJ1U/u5ciTugfOQDHxhvaW//eijkqMwHQ0dgCQZAplA+M1SUh5BQdkymyPWlh1WQ/MbYETR1AGsOoZE6gn7p0uUEFwDuekdmegFPCKlMLiVhSDkY6gfY/sr6CJwAkLrcmwIYB1XQBsbPFsYMgO+ZBYrr9IGDISCj5OkwpZNfpytxolwDTJtpY4DLroVwmZPwp9/6ViXYu1i0QbaDkyaLBMA40TWrvp0ZqWaRsPMUlQNy7vz5XHx/M4o2fvUrX648jzYBe2DmO1gEZpw+QMRoNABX+VeNJnAhK4jL4AA9maM6/aK+XJcRBpRG2LyY14gvg4GfAKsCcd2Z7Nq1a+kQ4Df58otrTh4/Us5e2yxnryyGPIHl90bp7WorH753KP7WNQl4xKByvjgsdk2kAzbEsGkGPRDQGe1ghHqXZ8qh2XOld2nm9tzyP/Tl7D2fKLvD+3KKNvxwwCSyQfeHhuro/ZWrV1OPyCaMgzccU7vScUKNLME7suoa95BNo98cV1glC2uqYGJRXIee6nGdApfoB2wSiKCx38mrvwI99wqcBHocIPrinGcbORZ4CciaKa3k23PwFVblC4Xjn+mNjLtEBWy1i6V2m8XAeUSHxuCjw/UIbMfGxrNNMCf1K/7pG92KDmXbtSWnCLXWnea0xbMzwAodNfOCE8xh0m9T0/StrneD9ZuZ0EFjOGa6Fhl0j7XIEmUCyWhaFphg+p2+65/nG1E0fcp97AobpF/oqB54zZl332w4mk0bJCpcQ/Y5P+wAnID1MsxwH89dD3+NGOjDhYsXc+MD9GoKB/GrX/1q+Q//4d8lnX/Zoi2f+cxnk27nA7+17/XPebuCj5/73OdyeuR//s9/kf35ZYqRii9/+cvlD/7gG3tnaiED6AFXR0OHcoQz6M++k2H4Sw5l+zmaZMRaY7CMdxJnaIg/eOV3QaCAnYzhVx3FCWcy/nIc3cfmScCSx1wbFzKBNpIdly5fTvnBKzJEDrWH/up/yl1cKzjJoCUOJLVJSjrb66+trcZ79gY2qmcgArMTf/N/LzsXv1u2Lv912bkaQdvKtbK7Nlt2ly6X3eXJTIQJpNjjMFxRk5ki0YaQg1d6lsrUznL4CnMRAFSdwWPtQSvtY7+c745+9nd2lwOb0Y5dI3rRyFcPxH/99799kJHwlspCf0u5vDAd8jmVfaAT9JXPJdAeGRF4SEKvJ9/ou9/wUbvqVNPWsha2W6C5EHKYgUPg28SVK6mfTVCrD/HwxCa+EntPZzzXdbBC/eRFkkRCV/BthoJ7jWZKznqnqiUycEdwkSP6oZ8KvZwMvZU4EvDxc7SHvtN9MkfWyIgEvAJ3B8KXRFOjmoJDfbMW/spc6PSFl8MHWSyL0fyFnZayFsfGbj3sxvn6YzVYOrvdWi4PHCorh+/LF+Lro2eTL3Tni+AlGvouQMxgP54pmLo+c628En7YK4vr5cJmax6X45jabClT0YbZrZZsh2N1e7dce+hzZSPkILEx5bFOjadEdIueePG7ZLbkRSZDol3x6OSRTUjIFRzMtgbO+Y2dSRsQ9zuvrXwqI25wFiair/M+07/W1raNM6+8cuq//PVfv7975K1evv57vzfe1dP19RC8Ucw3JAsAKAhBAcSCLs4OhcZk4EiogN9W/OZwnrClgYxgz+JqwQVlImx+k7lgwCmZ+ykAZVQPEPHZX06G3zwPaHheHVURoNX3/aRjHgcjLZPgBIUF+rJ+Pivm9DajQoRUsYuRwEJfr18nxHWROgOWzw+jTiH0RcZpJq755rf+PO99NwsQfOQDD5d7Tp7MrDSl5WjZPS3pEUBYQaPZfKUq4vlz58srv7D717tV8PnXv/CFoG/NpFtADKx9JidA10YkDVAwnDVbZH4/Qxu8D3pzUPGJIeGkxg3Jl3Qwc4MCgXdbuXx5Ivsqa1sLzlenhfMlWysLZwqDkT4BNqByj22xnzm3UF6ZiDbdgfO137BwmiJYe/REXxnoCWc7vqOTzDcDgxdow5lKg7y5nQ4RntAjmcbhxWtl39QrpWdl7vYM2sKo7n7hvw6PdF9mfVcCP2AHDKAzZJCx0/9myq6AhEMJazhXkgdkmDMiKCG/nBVZ1wyA270rLZyVoCVZleyCm+qWxSfbRg48J58b9ZsVIGmhDXiQAVfoPLxsElEgKlQ826FdsJPzZKSMA60uhlfb1Z3Pi+s4RbLmps7AWLMS0jEL/kl4GG1tRnTgWmZYe+uLxR2cDr+RFQmunBKf+jSXMiM7zpGnz3Ph4HEwGnmig9rLfnAWOGM5CpmyY72y7fTr6JciIeeZuRFJ0FYfkhbpgFhAH3WHo6R+v0nyST6gNzrCGk77RrQRXTh3nH7n9f3ipYs5hc53fdI+9sCB7l7Uy2HXLm1BIw4PZEEru13CMZhqGr+2NrbD9O9PfvJT5Q//8A9fPffLFG350pe+lFh37ty5/P5O6sPzT33qUxlo//mffzNp98sU9vLxxx8v3/rWN7OfTdEWOGoK54P335/G1u/kn86gbZ314nxdH0XH4DR+saEwhqy7mdy4hqxbh04u8FNQLuEg+SHxQc+cI5sCMs+1SZLkg6BBgqHyua4V02+BhOBPEkPdOWMgZdnIyHrKmGnDnG+zVvDfs8mKwGUnnr1v+kI5dvXFnIrY0hpt3g6dmz8bwdsTZXviR2Xn2tPx/XzZWZoou4sXy0583t1YyndCwpsX+jfKhdmp7LeEDn1KnEgZrGu3jejnVNGgE/06vNZSeuiZzU7isDYufgzShJ5EvW98bCVGn9u4XuZbgwbRb5jgOfwHPOK3mT3kOQ7+UvPZNa4XaFQcqDOPYD+dmA/aCXrVRz/IgXv4X3iGNznyGr+TwRytTrxbiXbZCZcOS4zY8fa1mQaeoS4Hnuh/pUtbJnclEOtz6jq51NWoC93gqufYjEzA7nfPIRuJy3gc1+ff+E4en3nppfKXz71SfhYR289X28rP1lrL83G8sN5anou/z8Tx9OuOn661lR/EdVMjx0v/kRPZXhjnbybhQk7oA9whh/CIjKGHdsTH8q0nny7/4aXJ8pcRd/1wpb18b7kt/raVJ6PeJ+P7T1bb41nRlviuLZO946VnYDD5hU6CLPRhizwPjeGTdjS+jdFQfBoK/7Xha8pc/EUX09tdjy6N3YF58A1GazO74HrnXeN672nr6Gw/9Sd/9s33d4+81cuMkauV6qD09NZ3ZFEAgJsLw+MvsBVwUUy/EV6HgMFvBOG1eeLVISDJhEh21T1rIVgjr04dqLuKATWOkCyL58q0cmzqlJZmjdlro30Oz2tAWdbTlBe7W/oOADyL4SWQAAwYNAZFICSLZy64YE5QwWhxUoz+JAiF4hv1cd79WW88/2YU/T1y6HD2dyjaSLmAAlprf2BDgpY+orfzDdDdrEJO0BEf8Y3hZgyt/5Eh4yBx/BjpvoG6S1oDDoJyhhaw6Exm7qPPHD99wXMA5lqfZZ3wwTkOtes938J09bvXiASeJngF/zxL9k/2k/FrbXnN4XqvlPGB9jIQBs70KXpFjkxzRi8jC6YPMcgSE6YpcZAY5NywI65r2VzPbfNNMb0tS/AblkxenUzMqoaw7qDls/5K5PhsahSZlZ0W1MCbBpM47qaMkE3OJl1TN5k06yA+JgZydEzFhE9oeM26XPgV11+bnkkcdW+ul4p7yWijP17IzAjLEjOezsMcz6iOeF0zYVMPDoOi/XRI+xuMEqT4XO/hEIdTlAGUTZfCmEe9HA30gHf0hSPEGYB5ptF4PloI9OG2ILChmWdbJC/404cD+/bntKmJy5fzfg6Y7K3gifMBc2XUbVNvlFDdgmEvwOV4wAz4uxVtgRvqZA8SKwLHOdb0OWm+V/zGoUxchInxnAYfYKJnOPCBU+5+/XUOn0yJ5cxIzjU8yKmicR3MyeA2eN+SWMU+1N1xX1/cbxOmv29J53ov6EDfd1rwibwasfj7jPjh03PPPbcnN3+3CLrMThHgkCVYy97ipUAJDdFPf/SD7qC/72wVv0HBH0VdOV0uhMw5/DWaUBOQS2nvJCnIGSyKy1O+JFXJsD7jgWdW36PSjjxrm5EcxgX/nOOomqpvypvpiRxwI0C57h7tQ/67O9rK2Mwr2bo0TAqatoXstffmTpF2kdyZfbFsn/1W2Xru38Xx/ymb8XcjjrVzfxQ/hzzG7XAiR4AiyJFQFuDQzyDI3svbpT4i6N7ZLJtXflS2zv152YzD360L3y5bl/+mbMf57YkfvuGxFUfL1E/L2vyV1PEgegZB5JiMW3pSfZeS9EyexO/knd1unHmy5/4a5Oh3KYvLi7mhEf8KphnpZJuVJgClVwoew9AcpaS7gUmZCAzboX46ZxRZ36s/V5MjztfgoSZ03CNhxWaTLzaKLLqPjSIvcGpsfDQx2oFN+kMGjNKrTw8kb4yCNSOGRrl+uNxa/mKprfzxQnv5X+c6y/9rtrP8P2c6y//DMd3x6vE/x/Ef4venl3cyUQZfMIp8qs8Xcm+KO4zL5F/gFixC/ytXrpTVoF2ER3b6z9G7hZ3WMrXVWl7ZaCtPr9cA7i8W27Mt/8t8Z/nGn/9FvsDfMyTvYK7BEokHiQ/8EfCuh57gkam19ANWw2YJq6lr1zIhgW7xyOSLgDbXK+9he+7oGzRKwkU9jYz6HX8zmRg+eVend4zeWeXmeO43uXz+i18cD4D7end312jdVbFmaxxN5G+NGxDk0CgcQYKG6ZxmvwnWCLf7KBSQzQxKKJbrOS6U28iKbJNr1AF4KTRQaL4T4GZaF4DzHIdsQa63i3spkd8oTJaQRwCc94fSAycCDLg5RWmYQ7AZOM4sgacU6qCS2pYZoDjPIOmLbLv+TExOlm9/5zv5mHezaPfHHn/sVceGog0ODCZQonGCWLSnOlHViWRML01cLs88++xeLe9uwatf/8Kv7WXj6osbOWv+Ajpt1g90BA54zzgyEsAOwdOAB9G9m4dRQ3d8cx7t8TG6mX0GYOoA3OoD8HUUzmitof2a9UOb5tnmb/vdLoovXlooF6dsiCLLV/twJxfrED736Hg5eWgw1354KSk+kRk0dgXaMO7pwAT9BDi50UvQbiiM0vjiZBm5eqZ0ri2W3eDF7Vby5dpHP1xmd8MBiH6mvoT8pNy0VZltjBgnkO7DCo4cx5D8kEWy2UxTZKBdI+EkGDGaRq45PdYimOKoXjQmi/SWYXcIEsg7OnNSZLnhmWcp6tU+7STr8AiPjJo551pBUzq70TftwrcGD7SDQ7YS/Ob4aDs8heWu43zlVMe4X31NwCR4UzheDDfdod+VTnX2AScLDWAu/PU7g8+paI02ps5Gmz2rwfTM4EebOXLap38SYUsry3W0vc1IyWbxLjQ049S5LjE6dJpDon60ynPxvKYeuI4e/vpN//TLFCxtcRzcvz/5ZFQIvci2kVA4hU75PsfoB/uGrmiCx/rYJBQ5vK+cPZtTr/3mGsVUu0ce+eAbvqftnRTtf+yxx7N+O0Fq9zupD40PHqwbB7zwwgtJk1+mpBwGDQXgFR/2irZEvwWylhCkzAfdBFR4JpmrvSkncR97jW70i6xJeOijdVZNcpZO6Gc+b3Y2dYLMCbobfVAHeSUnGVBEGxr601OFvKoLtdSLt4Jz+qsf2qf97nEN/TBCqp2mgZMbusOu7sYFY/295a6nv1V61xby+tf977WCHgI5m5TkRiVxbmM+R91m942Vs8PHysp2SzjWdefsmkgwNTCeF+3TP/IoIUFPVqMNh5/+/5buyz8quzMRDMaxM/NCBIYvxOfnyvb0s298XHu6tF0/U873DZe5gbHAobp1O3sLa6p/tZG0tDOhdnvNC76g2y6dD7prT0NXdJBYQT/8HRqowabSbFBFn/ka9NBz3N8fOp16GDzNaazxFz/xl5/mGvxEK7qWdjxwc//+A9EG08urbsKh3l7TDLcTj7f3cFp9fLe14C3dvzZ1LdoRtizaRT8b/zKXBka7XFv72R73rJbLly7m6F930KQ72tMVbenmM8TfnqBFf7SzP9rbE9d357n2sn98rIyP1uB+K9qmf5LQRsTz3WlBPM8gn03AqG9Li8u5iRQ5FJhLmNklFN1opmmg2Y54ht0pPctvo0MjmUygW/ojkSowm7s+X0er47mSez6THf3EI6Xxm9AmfaGQK33P1yjAzPiH/tqC9/gCD3NDJ3qF73EtWxC6tbG1s3Xqj/74T96fHnmrl888/vh4BDJfD6M7ar4wRRN9cxwAHY2bt4lHCD2lIyACNILAERcIuT4BOgyi7AvgAJ6GcNdDkQiOa02JM8UHiAMJ9xAydfpLUSgtR4uTrj5CxnFgxBn+dFhC0RhXTgqAtrDSegYZIiM+2iroItymFgImzwc2hFT7GQ9K47kMD+ADBtrAUGgrBfF8CvUXf/mXyPWuFvT/7Gc+XbOZQWvtzukU0QZ84EzqLwW2RouDZhOWc+fOl+fDcN+Mgpe//Y++mvwgJNoIqGT6/EUzfDUSBnQFWgJQ4MyQ2eoZj8kIWWMImFYBtPsVfRwJ2QFKspOZzQq+GerHK9dWR7UrA0W8YjgAkalwyf/4LFM+NbdZLs+E87lh1A2H7/ASXfzih/eHUajbymeiJXgCsNEtd20NeqEx3hhVYCSM3ODP6GB/GZw6V/onXiqdm6vh1NyeQdvpux4vO0PjKS9kgVzSdbLhb5W9kCMORnxPeQmZJN/p9EURWLgP7egjQ8hZgB2mm+Yoc+CO3zkj6Ng8izyODg/n831meL2YWUIGnZ3LJFFgn890Ouk/OpJyPBfOngLHOH6mHNF3OkLGYSDnj7HWLs6rYIwTA4/1QTv1UVGnvtnsIx2q0A0j2fpFLvxVBPNoY1qp58r87gvMVm++/oVhCD3yb1P7w+GC02n8OXMhL56rbzA1cTae1axvoYMCDrKpDpiGXpwftM0ZHtFWz0LTfFbItCCBMxSXBr/qxhVog2YwyHMSM+OfKdueYXqd+vVPnejlWvWij4APTnFWJZSa9pp2xL6cO38up+7hkfsUQduDDz5Y/vqvv/vquV+maI+ph9Z5ydLrzzupD8202a6cnF72Ft9+mUL+2Uf8Vq+iJT46THXlC2gz+uwEPdlao78CNLTKDSKC3hm8B691RTB+14kTyX92TB/RXl1GCIyuuCf1IOoma3hsHaHPeJR8ClkXFHoB9LEjR1LPUqaCf/wP1yqSHKaQsQumsHmW9qNL2sqQMX2gM3wK60ONbmzH5w+c/Xlp67BeKGho05FdeoMWlR75N9nT8Cj+xrXk+Qf3frFMtfXns9jq9g6Ocl2TX/2NOvKjb6aP0uGlzZ1y8tyPSt/ydNxkWmQ8zxTJrbCBm8tvfmwslfag//mxE+VK50DQoKPYSTvXkcUzMtkc+M73wQv8wiPJTnog4Mi2JK+qDeXvwCB0UkfVvbp+l2y4TttzZD667Tqf8Y/MSmC5H2UkWQXX6IuvAlV0QXP14T2bRF7oO9lVn/afO3O2vPL8y2VpbrFcvnipXL5wqUxfnSoz16bLSy++VOZm58rstZkycfFymbh0uVw8f7Fcn54t0/H75Ti3PLdQ5meulyuXrpT1kMmOlvZy8sixsm84ArE49g2PlrEIksaGRsv+kbFyeN/BcnT/obIvPo+G3zg6OFJ6OsK3jABsM/zT+Zm5aNO5cuHcuTI5caVMTU6V2anpMjUxWc6fuxDfr5ZrcW55fqEsXA/s39opQ70D5eDY/nzhvGPQbJfQB3/Vf3j/wWzDvpHxsn90PNrYWiYvT2ZfL4Qfd+XSRPbx2uS1Mjc9U65cnMgAbv+BAzmzjL0hw3QL3sF8f0kpWwMP5xbqeyzxJvkTvDF9XgIm15vGM1M243C9pGPg+0bo7an/9Ed/9H7QdquX3/j1Xx/v6ev9+s72zqisPGaL9jHTaIoF3YQEOFFwO68B3FxzENcwvgQA6HN6OCecAsOtABZgmUoEGLbjs4BN3TIIQJwS+65kMBd1yc4xFM0C2sbxMcwLRBhkCm8K0oFwKBpjB1wcAMVzcy1PGLb6mgIGp2aMcltswBlt7Q8jfPbc2QQWCmDnIsClSvVzyDhB73bQBriOHztWPv+5zyW4nQiDzoFhoICjwAcq4gW6Xb02lVMFjI5eunSpnNlbF/Fulxq0/VYaI8CrLbKXsjbWgmTQG8Tzu50tOXzkQZBOvkyXkelhNPSFM4jfaM9pGgowavrBUHPQvOTVSycZWaNwjG9jCPHRWgiOl+wu2UA3coyJ3V3tZXphs1yZtQFKlZM7vXzoSAB4S+hx6Esaz+AFWacbhw8dzqBZhp9Om+oFxHML56DpRuhl18Xny9D0+dJlrcWebt1OxTqTtc98rZydWw65CoMZMsU5IyMSPbCJA28q43UJBM5fyBWDxmFsnFiOBDmCNeStu6cr6cYhpAeu4ygKSNA5p9SEkpJrQZZitMC0vPl5AV5NOsHM1Jm4jqzDK8bYTqmwLKdRhi4dOXwoZVj7XWMkyG/L0QfP54ilExzGGA85QJP5suaFdGTx2/VwFY4J9uiMdVCcKfcLalxjHS2MtWtZS/TVKJhnmE4Lf426wSg6jiYSYALFAwcP5hTTmjypU9isaUNf/aPTneEIwVJYjF7azLZ4HjrI9MM4mA+nG/0WkNgtUOBURxHDIQrnZTH6dyUcJutiYAvHXeAKHwQe+GpXQY4mZ51z77o6EyDwYi/YdQ5vcpON4IsRJfhhpAfWTkxcLpcnJrIfjY3hkD766KMZtKk/L/wlClqigTXV1ii+/hk3WtDIjnsnTpwsP/nJUymP77TgsXdgPvDAg+X06ZeTt007ZOrhuyUId4d84C3Zk1Q9efKupJNryQhcJn90CH3JGZlDH4F9HQ0z2ltSn/CujjDUd03J9pNv8ifAow92RsVvtiGDxNDhat/rFv94mcFe2EaHJNTElYlc/0aWnMtpyuGX0LNsV3vdmEfvtF3ycXR4Xzkx/OXScfxLpXSPxU9hO1rDB+gIe5NH+CdG16JtNZjbK8gUPPibo58sdz38SOhJdYaNTEv4kNmWOFf5dCJp4yZ97Aw/49jZJ0rvyvU4FRW94eHyXzgXJ402nR+/p1ztHg59HEg58ot+0lXPm/Hi5tCXZrYQufUbnkg4KWjCBmSbAwfIgqS6NfxsRvIt+IRO/qnH/b4LjuGg69xnNPzggYNZF/vCLsfliRMOv9tIhj2fj+CKznmlEr0jt3guaJu4PJH1a/fVwNquwI70NYK3ZCZHXkNHRSmeZV0svLPcRfDFB3DYNVjSrC2CZ4l7tv9g6PeBsX3lQMj7SGAL/KmBS28ZiaBNnYltIYs2Zjl99kxugrYSz9eZzmhvi90hQ149czeCNOsUh/oG0+ewBk/b94+NZ6CmvvFo08mjJ0p/b38mrsf5RHFOvwTbGQxHGxxG9najj+R6OXQFzWbsKRHyeO+99+agRbNDOt6alYRH2bagI3ovhX8Ouw8dPBD3tyZOojke8de9wkYyW3KtJsH3Nnjp69sInT31jf/4H98P2m718q9///fH+/r7vh5gOMrhZvgoJ4UG0hhtV0nCJbvFCed4AzuGtk49qYtaGR5TAQwbHzt6NB0ZzhIDVRViKwC7ZruckxUyGgNEKbpdEH1mxGUO3U+AGWRKYp77zrY5zvV9KEakKDHnI19ZEEaWkaGIDH+uXQiQYVyAAiMEdAgsAyITJWhMR8YC5TAUwIKB8Hvo355j9u4HbQzKhz74wfLxxx9P48RRYdyOHzue/WTYJkMB0QMw1Ok+veHYHcms+Jmz59JBercLIPjMpz4VoNGXziC+ohWekoEErTDiHMkEo2i3vuCFtQtjo6bb7EvZEgwDJsa6eblvBlzxlxOqDo6Wa92/FrKhj+RTQE5Wjh8/lsmEun6rjqaOB0/JjCk4fZ3b5drCdjkzaQtxpu3OLvzIzz0yFsGvUZvRNNaCYgYW7fDj2NEjaQiBPD06GrqaOhI0nb06UfZdPV0OLk+VNgvjKcFtVoy0PXPw0bIzOJ6yQSbhTToXcdAbh/N0C+41O50KFOCZtUJkHR5KTjDUjDsHiZxaFJ9raoPGAg94Q28FMfRCXRwseANfXMeRkfDCF9NlGkdIsisXlcdnu4JpIx2AbQILfXDvyGgY+3AGOH9NvaYgyqrD5yY49yztUQcc9rvf9JVzrC6O977xsbye051OQjiYHE19tpEB2fDeTDg0Gs82/UjCC93cxznSZ23fF3QRkMLsmjypgR1H69Chg/H81QiCrkRfOsuxYyFvIYvsQWZ+0Sn6QlaTJuHUchbt4kiPrc/AI3Xii9fKoL32+YtPnisQRdu0L9EXNIJBSeP4zXftxU/vGXMdmhj9QHcjEWhP5L0b7vSZMxmQ4oM+K/j/m7/51fLkk08mXdX9Tot7JEmMqk5P17WUzjXPuJFCngWoDzzwQG5I8sd//MfZv3daPPNo4MFjj320/PjHP04aN+3QJgHvQw8+WB5+6OE8h5/sM7mTwIUtOSUt6CYRh/dkDc6QHRvZ0CcyRKboBhvGd2CPTXPEeWc53AAA//RJREFUY0GOERv4nwF18IuTyj9oknBGjHIELequs0+0vwZlkhq5Lid0BU/5IZxygRzbyi/g+OsbJ5askh/TPnc3t8uxld6IyzpL28h9pePEF0vHvf+ktN/z26X9+BdL28HHw0s+Gg+rI5kt3UMZzFnzthZBwYvHP1raegfi+XW3THapkU1yh09oQnfJPVntD+f58MvfL92LM1lnNKz+DfnP5/ief5sj3E8bpLQHnm2ul80PfqZ0P/jRMhcO+tTVq5m85cDjjyTGvffcGz7B2aSl4tn0nh8lSUB/YQsdUOBhQ2vtJ1+SSF79QQ4EaTkiH9e5RsDAjue61eA73c2gPupVJz6lLAUu4Ulu+hJ1ulcgzveqPF2L4HpYr8v2xlZgd0vqHp2QRDQzYd/oeLkaWGCap9FW95E5zwu0yPslAAQ0eDwevoIgZjH4Aef4GAYiOCtR5Z5fUte/94ccS0QshE+7EXTtDBlYDv7AiPQr4nejcIMR6FrvSp4FiEcOHsrf4MmscyFTeKwfpoFDBTxxwKfqx7Tn2meyQT61UaKD/cgAP2jFj5G4RkP+keDSzIEDgaGCaf2mL2ZY8VXxReDI99Le/sBidsqsB30k7xXTKh88I9dQx1+yaaNAutfe3rGxOD9/6o//7M/eD9pu9fLbX/3q+Pzi0tdDCEYFNhSCcmEw0CPgjCbFFewAS9cwyAzOZiiyDANQBKoMB0UDzHUNWc0kAGGgImsHtIy8UGwbhaRyR1sIF+dcplf2m1NCCYExR0KGmAB7BmAh1IyBubwcf8aX8QDkFMNzV+PQhvw9wNyzGQ6CHT9kppWwCxoAWbYlztesZUs4c0sZEP3oiSeSXu9WQe977rk7R9jQzSiTQJJyU+icrx3nOUCMPR7J5qABMD5z5mxdpPsuFwD0W//oH6XzAmw4VxZ5Gw1IZzPAWdDModGuzNRyUuM3W1sLHICO9suCy/RXI1Gd6dwxLIqMO5kDxJxKKBhsycSBZ3qO39HFYYqRNpAZhquRt64AyvPTW+XMVfPdSdmdXQ4Nt5QHDneWA/vCwQ+ZRyN6kJnNMBJ0pxk9EyyQdbxyaiTk6kjct2/mXOm7dj6Ctq1K9NusCNpeOPKh8LNOpvzlAUdC9+ENndoMA8yokVEGFr6Y9qXI0nNCOJUcTp+baU2cEgaP82FqHdpyXMkyp5QxbaaiKPQlZy6EbMOkY0eO5midtuAN+sNBeAmDxiI4cq31E/DXOg5OqcDIfZ4PK1zjoHNwa+paBNkh887BrbwmMI5e0Uft1EdTn6z/khTTTvjJkZCYcg0n3XpZ/dDHTN5xfOI5HCkYr2i3IJMdsOEAGhtJg9ucIZhKrhTOFWfHKJ26Of0SZAtR3yInL767v3HGjXC6X4CHZs2MAjiAF7ARTrsnRx6jnfqqLblBUdBTUjHXx4YtIOf4A3M4ZxxZ22jPL9UAgw0TmPlsu2z0lMS4dPlSBokcKP1V0H9y8kr5+tf/23yvKSe4cXxvtLjeaB2e2uZcHU3976RIJHz4wx+Nuj5YvvGN/y15/k4LW3jfffeVhyIo+6u/+quk6evb4rN2wnD4gfauwTMOOznmvKOta/0Gz8kLecC/GjTV7cfRzzu1GrtsBNc9IUqlO2SieT+g3/Cb/VcfJ///z96fBml2nfeB58m1srK2rKy9ClUFVGFfCK4iJUokJVOUTLXsFtQaqS13jCfC454PE+GYLz2f5sNEzwd3hyO8fJiJjpnuGXdMh8eOaduSKZlaIWrjCoIASYDYUfuamVVZe1Zl5vx/z8kLUhIpAm4kB2TgFC7eN+9771me5f8s59xz2br9CXb1rt/TH18wW+R6fIdh+qR9MuSxCfosQGFE2AV9cm8FLxLSt1fbfcv9GbkIQl+qaMniqqAjGJkgbWz70TZx8GM9mDvyN9v4gR9vI9vvbc+lvytHHowsXS9HmawLFKzYIXvD6iDjZ5vIPPuVEbaDrz/dpm9cTTyWvo1NRVG2tJGNO9vopoxxy4E2Ui/bXjs272+js/e3sV2PtA37fqw9v2GmzU9kjNE3Oq5uh8Ql3aYLqxlQ6W7GwM7CfrhkWauVK+hE1jnv6OmzgqHQumQ6NKJb9B590XLD5FS9RkWgUEvtU4+6jQk+StKri47BInoKX614UCStBBj64Dd4Mhq7TEYsgxSAagu2+FQvXoYhHS+DvWgsWOL/wDzP08ExgRZ5cd2Fhbniw8KlvsW95JAkFj74NC7vjbsUDMQf49ZPNPBuOrqkT3ft2Vf9NTbyr9gYhK+sL3RQ8GWXdXImeSVIvBxZR0OzdoJC2Mp/1pZEhTGdOXe2HkvAK3117cLipcjSlbYl8qPfNh/ZtXtX2xa5Zo9CktiZXWm7P8bkGjPLoU6+982s4IkA0SZYxmMc7IsN+ASk/CO6Ybz0n36HF0tnLl588g//8A/fDdre6eWjH/vYzg1jY7+egGaW8DDSlZGPkGEs4WJYONMMH0XiIFB2v1EQgkPROYmclAqkIoSUSJ2yu4qZj5pty72up3yyO8CE8vf3S4yUMAoKOFWEDjCrk5QBAsZdnwR+wHHfnr2VATKLA+A5BfW5Bh7a5LgwNGbROPmMBwWyBInTAfAYfGPioPnbWOoZuYzhs7/7ezWG9SpobWvle+6+u2iq6Lc+mcnS/9rNLH3yM4OoX7J4t28vt5dfebkAcbh3vYr2f/7nfq4y32SFobNjVwFw6ApsOanoDsyBqg4L8ACdwBvdOyj32Q+AaGc6QAnoGG5Aoj5tcPb8zanipDHA/fkHWcTVkstaypYgTV147G+O4d4A3Kn52+2FE33H0TLMP8Ll0+/d2Pbs6AE03SlhSUFXBxpyVvCBPjFWdIV+3YlDtikoN3PyuTYtaHMvK/FDVjyC/ZWZ+9rtzXFQIoOcOlQgd9Nx5IdnZQVbjBmHVGHwBDRoJwNsNhs2VSIhZPA7GtJR8k42OWWCK9gyOKsSRJIU2rscujLuHEVtKbKu2hYg6RhjzBkmx2Y91CNooP9m2j17xrjC5BpDdF9SQ7sCUDzlEFxK3/EVljLUrr0QvXKtmXGOjjprlivYCB/hqaU2+i3ZVgNdY7nxOeglrLHkk5PhWrjD+eb0CirJj37QadeW85pr6WAFVsFbs2B0EA3pqRfn6qPlZK5Xr/NWaugnPXcOzsMSRTvoU8vfYAB7kfGQafzxTI2NmSQS33AaQ1sONRwtTI/zoq8CPbtg6p8NC2AnupU9C2+sbBCgmWFglxzqEzyjhfebaRst0NLv369oQx0f/ehH085YbfdvTB3L3lpBB9v1v/e97633rLFZ6v9+/RiuQSvvijtw4GB76aWX2osvvlC8+c776Q25tKKjlkHmN7NpnHP0xS8YTxbJCj7jTc2o5TeIy/4bs4BbXSp1rWQFu+ecdi2v9Y4tbZbzHNqSb7ynUyXX8RvopuuNQ7CNV5x1wYrZIXSgD2YCrezhR+A3eulfYV34VUHMzPZ2YMO2tudG3/TsuxdKKohZ7gGdXYnNeG3e1z6/eaJdudPfdWZMdIjc6rtgp3Qt8oNGNd6Mg/xt2rq57b661DZvPNDGt9/XxnY82Mb2fqCNJTAcv+dTbUJgePin2/ihT/TD+f0/lqDtPW1yx8PtzKbxdvb2Yrtxrc+QW95IhuA5mdQ23bE7MAcfnfGAQx8mln/Gz5IQRttaTp1PBe/YYwGNoImO0h+vF5D4LhmIz1RBRK6vZH744DVKaOCVIPCLbgrsO87YxyABWq7VT33WV5jkuo35/eL5C+3sqTOdf9GNnA7Zl+u59m1buk+G9+RJoGRc7q/gKe3CdgGZgs6+W4H14NH72tzlvhwduFXiiZCluGZ//MdaZpiTEk3wy+waDDce8rOcsAj9/E3u1HVxwRJyL3Hv70AdKrVTei6Jj2SJPd3oySh91C/9Rwc7jEqOubZ4l/HZhEngZ2avcCd0mt2ev0NbPKAXC7EHZLnGmIBSsm/QLzyXjPMYBP3Tpvr54n5zH73lU2nT+CXSQuyl8xfPP/m5z/3xu0HbO738ws/+7M4N09O/HkGq97QBNABYDnWYSkEFWQTY37KegiTLJCtjlX9ACbhyXCggbQMIpowHR8MnYWfIgUTNyEQBnaMIdilyHSAFOpZPWFJze9mOgpyUSF7qJbTadK32Ab4+Amj9s5Yb7FvP7Df1KZXpyO816xMnw3kgQIEoQzccXrxtRyTAc7mUArh8+amn2lNffbrqWa9iLO99z3vakSP3VNBBuRhHyxpqXX7oL3AT+AjegCkwcZ9staDNS2WLTutYKP7PfepT/WFnmfHQbAAz/SEDeDMU3x03yFA+GXT8FVgDcUE7vjFu7pUdd105kwG9ykqGH2QFTxS8A7LGCtiApvYVdVeb4W0lHeILnV+42k5fTPC7xMDUZT+Sher91IPTbd/e3aHZSs1uDNsFW/oYtahsKR5yEYeA2j8zJDUzEQMzc+r5tmXhdM1YVaU/ZGU0svHSoQ+2yd37oy/9GRN6QqccZLbGHqSo5E0Mr8Kw9lkluNcTAhwOejfslge/ujFn6LosVr2hM0PuKPrG6fAsBNkWkMAf2GqlgN/Jq6wvB6KSHNFp9eIV51Q92ibnEjSSENoU+LiXg0rvPN9BN8yiSXRpQ5Cmcww6BwRm6CNdAg90i46435hgH/qcPXe+MLfjXt/sw6cA07JFY9AvDooVEfqi0Et6rY438CD3ClLredS0r2/67Rx69mWR9HHYHbP3z/dahhWeeXEu509fK6MdWg92RCCmLk4c+s6kP/rt926rbM7SX+bP4YaKgjb1w/35eUmkW6UT6GXJln6ZATBjLwD0DI5nh+kOOik+te85YkG94As+9eTZ994B0j2D/FiC+zM/4x1t19orr7xaAaB+vdWCPwcSOD/yyCM1BgGKPmgLn75XX7R15MiR9ku/9EQ5en/2Z3/aPve5vjvyd97je8lz6G+FjFlg9CWTgl3OYp+l78GsQrYEUrCc/JmNcX09h5SiLra66s41ZtpgtuJesmzJFvkSWJDdvjy1xQ+52uUmumm8bCNZ5Pjipc2ryIpkCFrQAQGfGQi2AN8VNHLoy6a0MXvpdptd7jJeDZVkfpsO36vcbHfahc2xT2OR+fQRbYxLMGFcdI5ssk/ld6Q9YzSr7RmrrVseatt3fbhN7X5/G931aM3mjU7vbiMTnocKvQSJf+UIPyL7ZydvtcVxASTJtqS474bNV8BfDrtn+uiEVQXsK5srzMIr10haSKpIiOq3a70mhZ4N40AT+s/v8jd5gD0z27aWD6geyVX6D/MkQNACbiChWW7YhRZkBd/wxAvZ0VqfyHEGUpt6eFk4LDWumh3L7/Tx+s3rbSHByNAvuEZffe+rA/rzeRXcpy0zVPwis1xwpXA4/SBf2hXsSRzTFffzV3O68EIdnkHTL3WVP5H6LN/VH/S5uSTp02f7yB/s0zezmlfTJukZ8J3coSNOoUedv9UTgPpof0ltGaO+oOOF6A2d0ecb4Z8gH84o7FMlxSK7xRe+etmsvkSeby2IR28rDsi+tvTbew59wkL+vqC9fMqJiQzv5pO//wfvzrS948vPJ2iLxv96GD4rA82BkXHBbIIxLKGyBALQUVIAfu6856uultIRmsoe5DeCRsgtqaS4hKim1/ObLI3fCLi6KkuXawjR2sOQteTSdddudCf/Sow2Q8cIUxzfhyDG74QP2NjhkoIReP3w25DBGxSN8eA8EGLKKjAEtPpg3K7jtOhzZccDVup/6qtfay+89OIaxdanoMndhw5VFp/iomtf+90VznjQAG/QmKNkDMAQKBw7dqKeCXRuPQvw+/hP/VTtDGodOT6UUxoQ876/TsObJTdDBs548B9YRVjqPAPMadF/8sUhYDxcA2jdhzd4iQYyZmYdXQPMObbuFXCoi/yQJwYSQOIpx885RmXh+mo7tyBA/P7G+IexhIRtz8xEO7Kjb9NNDBgimzbQNTR0cHZZjwpcQqMK2XIx3bNRzJ2rl9qesy+1bYvnaplyVfxDVvrukR9oy1ttKpATGQdZYqDIJ32RUPKsbgZYiQPyxvGGE4yjZ7fQy4t9BU0cRM4GWR3oSY63BucUdZLBwhaYE6yRlKCrHGOyDlPpDKyEL+qEO325JlmOoc+ne60mqJmv9J3unzx5qtpmYD3L4PtwqMMY4HJPNnF2u24Yr77qs81QlMHB8MyNPuujh9c5lMNSQjqrXduGq8v3cnJyP8eL7HA00GAIsmTT72QsMsHoXXTOdcaqzo7Dfcc6DocgGR4POK2P7pM4685ebEXwLl2t7xxReEy/razQD7OQ+qfv7AA6c+TV0x27m3WfgNfqALxUfFenBF6XhwTu6YMxVd/y/fiJ47URyYBR31n8fTq/sW2/+It/q66x+Yn7v/NauoVW+mesn/70L7RPfvKTtVLkK1/5Su45V2395frfTFGvGcZXX325AuiPfOQj7f3v/0BhHjuG3tofbII20PonfuIn2sc//vH2/PPPtd/6rc+0U6dOVl3fregbeT2w70Bs0+HISuQhtOWMmu0wru6Mdzkd7Don2u9kuPyK6BvH3u9Dln94jpI84p37BVLkVaEHkrnq7y937s/VS1DgmfEJ1vRdkOfTTFLJX+QQprE7HFt2AY8GWdYP7U+v3G5Hnnuybbh+OcDRgzqgMRLZqhL51m4/vl2kAU6tLLZvLp6KcHr+C+baWEuCsS99HvwQs3/0gDMtQNe2pMDkndW2e3WqbViVCBCklXb1Br5nCQ3Sp5dvz7WFUZtzWQbcZ2/oIJ3iB7EBnsfUa9hSSdLYZf0yI4Ynxq9fZtT8JpGhoKsD/VyrXrR1rutS8C86IhDlb0naS/qRC76ZYBAescvkJ4LX68z4KzESmaHDZn880yXR5J7Fhcu1Q+PgcwpY4MWN6LBZPjNIOxLslf9w/WoFWOQARumT2Snnr4f+lm8KqgRs6Gq8ZoepGXx2vaQLX4KMov/WTVvqeTIbeJnRxQnP0ME3m6b0wL8vHdUuGXeO/yvBfiVtw1KvTICftUoKzfPPjJyZQO3U8u+1GUhj2bIpAW/ohkdwCz/UV7+H7ldvXqt33prptvLL+MgWng190dlVUplP/N+ze2/pnOsV9PQokN1G1ev5OO3xKY0j+L8UHXzys7/zu+8Gbe/08nd/7X+9c/uOrb++fWb7LEAkPBSSkgIcmUdMtgSuMls5530UnANAOLt9tpSQk0H5gKKsDkHi0ABgoOu8eznbDC/horCUG7C6hyJ5QPvYseMllOp1P/ABICurfV18gfPa9RwvmRhtA4ZyQuKQcmyAhhkhimRHMdeUcQQIUT5OLcU1syVrSHm1o21GRL2uf/X119o3vvncGsXe/oLOtkZ+//vem/73DTwy2Fqfz+nYtLHvaAk8evd7RokDCPx9//o3vtGOHT8eun4/0P9fVtDGu+QYB3TGAwEVY1Ugk9/twqYwZPqHX2SHfKHz0EdB89YtW2u5l2UchIIDa7kW2nPIZKXxjXFiiBgnYCOLS8YY88FYMyj1gHvVY+mmZ+LSXoBt8eZoe+0cI/UXje+PQkHOiTgOv/STd7WHj+4r42iU9dLNyDnayQwymJzV4TmS3Xt2F90qqI0OcFBGb91I0PZCm7kSg1+k+uGjF4fr9EMfbyeumBnq72qsLCyjnQCCfAh00MPue5UNjwx6VnSQHXJMxgRwMsccBkuRJK+e+9bzhSH0zrM25BRe0Fv07Lqxlm1OUSddobeW1nmWgvOrDQbWSgb46nkd+sRZ4ShZgoRXAkn1WlbF8fV8HrztDuH26MVMjQUWknVLLPGOg25JujEYH12iV5wIBl//ZM3VY2k1feLcwGj198A0FUW+YDFBcx+cJVOvvvpq/e3Z20rSZDzaqYfvo+s64buAwrN0rjU7xmGR9BPwcErQCk5o1zhqFj+f5JhO37zBkVmsvnD4axZGQi33DJjvZcACGEkddUsucYhsZuIaNC3cyXD0E038yQ4IQAQa/man9N0y2dePH6tADF/Lbvyl4pzfX3jhW+3v//3/bcmX5Y7q8FvHvQ31ioB/9I/+2/bBD36ofeYz/759/evfaE899ZUK3Ojhd6v7zRT36dupU6frXW9m/wSSArL/8r/831USYp6shb5ocPTo0faf/qe/FPk42D772c+2L37xCyVv6PG9SkhSjilbM9h6NlJylYxw+rrjyg1vtQy+z9rb+OJam5qcWpsxtWpkQ/kN5BkuT056zY9donsSFS0GHbq8eCXXXqp69+/fV3rCYa5l8sErSQbjch/ZIcM2cUBz/Ny317NIqS+yJDAxRnYEk/khNesc+Ri/sdjufu6328T5Z9rKuafaipdbn/jjdufsV9rqnRsB1vgAY2ZKvh1UcdKX8+35kfl2/va1crLhKr7znYyJXdN3Ms9ulQ7H9ukDGnrlxvWr19vBkS1t05jni9St5LPa0d5w9Bm2gEZ9ty7gm9fPtMXJ4AwdSZ2SuQJY9RuvFVGesR1m7SVo4Ji2JUXMDsEggZN7LCcWwAyrkPR78OPQji7RYzNLdAMf0JftQE/Y2XeRXSw9qGO6L6GV7KG7B/bvr9k5/KuZv/CAD2bI+ngz2HArGKtPeK0O/PTMKbqiu6WS8Fm/+BRkz8YgdmOEbWyY8btuJnLHXxTc4XclhCUUwqc3dhxNuztmbF603I6fOZXPvhpMkFWzl3Aigs3nUI+AiS3duGFjO7z/QDsdrBGkLVxeCJ2CxwmSPCsL1/TDs25klDz47PgXPzq/7d21J/2Jj8p3yhjvpA/8KHIDXwV+NmO568D+ds+RI4VzteFJ6Ede6K5VDPSQzbGiBJ9K79KGWVR0RSs+N9uBH3THTLRkwrApXGRj6dLCpSef/Nzn3g3a3unl137913ZOT03VTNuZAD5FosRnzp4pZfM3xSFstQQy5zgDFKh2D4qA2x2QIlDKfXv3lhL3JQsc8P5+FAaYEsicUQgzcQSTcJVDHgVyfSouQ0qoKImdCEEYBTD17Hd1AQtKIOiiuARXJpPSMcCMAiPC2AAY76PymwfLAZIlka7xm0UAlZ2Mg8QAUAbKadtYRkRm688+//mi13oU47Us8gPve19o05dmWe6DD/paS4ziqLkOLwArYNN/igygv5mg0nIeNFnPAsD/1n/yC7X8kFNQQXH4CiA4U/pYjtYaUOI3epIfNMYrRgHAMLTkxPjIkL4DVuAr4OjPsXQHG/CQPeBKTqx1r9nc1GFJhu2GOXEAjxxwHPAWgOnf/I2x9tLp66nrP85BeqcXPvJDu2+2o3cfLNqjMUcaTS0Pogf0FR2HwLeMWPRM5hovNofu0yOrbe+Zb7Wti+fKAP4wlrEYsOf2vaeNzu5pO3b2F6WaZZPEYbTQgOGia4IuBrPvkNu3RSaLHJsDCaJChPrNtbUbXO4VeJEtNOYMuwc9GUEzQOSe04DOZNU1Vg+Y5awkTDBx2FChAuvQnssLe7wHTMCCd90JHa8Zd8824NWQzSfnxuKzlv5kHJYSzu6YrfcW0TV6UViXPruOLMBb/daW3+iz6/YHuwVRHAUBkXvgLPBVN9zxCV4kVbQtGSeYZfTpeNUZJ5HjJuuuLW2aAeQ86Z+gCz3vOnBX4RtHEn/QyCYxfucAlsMSvsC3dL0cQN+NH/arCzbDBm0reLJn954aDwypDH36ySbBBHaoz6BOVfBujJIVAg116y9+uR9zvP4Bpqof/b5bQT/1CoL+7t/9LypAM4OF33/v7/1v2n/1X/0f099r7Z/8k3/Sfud3PltBlUCqbF3K96pXKWc5x3DNd7vWOQf64d/FBKnPPvts2vqdCs7++T//5+nTQ2WHP/zhjxRm/6t/9S8rwPvOur9X8Ws9D5NryaHn4GoWNAfZ0C55J6fqk3wQ1KGtWZKhek63xABZ+c7EgSKpahbg1OlT4ctozSiQYRsw7N65q2w2naNjnHz2rmaBQmP9YgPIJzzDS+36Xd/0g36aMdWeGR18Rg+fG5YSOL3+VJu8dTkR+5W2ms/VW3G0r59vKxe/0ZaP/UG78/K/b7df//1258I32urNBJKTm9vKZALXLSvt9sY+g8jekGdONBtFh9ls9k4hZ/SO80xeBEwCjbsFbat8kwQHtxbbypVTbXnhxbZ85qvtdoLH28f/qN15PX147bPt9ou/0W6//O/anW/+f9qtu+9u4/c9nsDvavFdIsRMNzxTv2QNOuCVdos+kWOJIDvl9mTW6poe93eg6htdLL8v/cMnwZaZIRgp4BbEmMX0Oh8zc4IIOiyQQlN0wB996kkvM2x9Eyh6RWf7LN320kFBnD7w386cOlMvxaafAmE6AhP27txdviBfwcwVfYQPZsW0fSXjsTJLMgw+aHdYFml3SH0wfrN1+OGA9WYatWP3xzMJOG3+sWV6c8kovfD4h34paGK2TUDOnqLfts12/E17d1bagT37il58X35u4X4+d83uqP6jj7Evr9wpGaQX6rq4MFd93bKpL2MUEGrb34M98uqszTNb63Uu9Vwgmc94YIzvA9bzB9kf7dgcDn/gnYL+lfgIv/CI/sL3K7EpNTs6NbW0MD//5JN//O4zbe/48vM/8zM7Ayi/fuPWrVlCJuoHPIDTrJcsp8wXUIC/pz03FWUH4Aw2ZeZ0CN4IO+EktASJk8NoUzLK3ZW07wi1EIGqjHEEDJAA3m50LtbsnhkUfQCEHlAG5pZLcAbUw0EaZsUYcY4BjwIYElCBD2Ah9EBMNkr/OBz6CmDs5ESwARFFHIBcllB2zMwbEGO6Pvu7v1v0Wo/CIXn/e9/bPv6xn2qjAUjjA6SUlyKjuywaI2U81kEDBeOR/ZJ5efHll9vxEycCJiu90nUq6P3BD3ywHnTlaOqjrcMFbJxRyynQTFBnttOSBJl4G750Q85h5HRZttcdWjTnbCl9NlFWbl+N3awu+annFcow26Uqhm8tGFQPR1fgh24MgGsslyUH+CiLeGH+apu7EuOxJFNaTf1IlIh8gHikPXxoc3vPPZHZbd7pZUfWvrNePWsQug0OOkPGgWbczp09X9unm+n0u2B79dqVtt9M27UE0T+kQVtAoF350C+0NrurMtFmYOr5lcjl4ICTEY46J1awTyjoF/0JvNXMEOwS7JHP2pY616Chd1SdOHGyHDPZbLMNnqU16yI5waB7boeDCafQWtBH/rVp0wt80AfY2Q3vjcLNncFHDnDNqIWH+kuOMRqfBBIVeESm9asCj4UenNFJ+qBfAjvZangrWKcHlSSJkTZemKe4RhvoJJBk+F1XdefTbMjUBhncsXI84Q69RVPY3YM6TpCXaveZDXjNDrAn6vCbDDBc4AhZrgXfp9acF84TuptdZBNs+Y3W2jBus3+WOnlmF/65lg2CfTB7wHz8ct6YOZja5tQrbAs+uUebrh+W3aEHrDHzxTZw0OCU4J2zb5z6872K3xy/93u/V4HRf/1f/1/ao48+1v7kT/64/Tf/zT+qrfTxB52H6/+6Ynwcul/7X/1q+5s/96l2/9H7KkFlNoUtG2T4L5fhXAXAofOrr77S/of/4b+vQFEw+aUvfbH9+3//7+v379eHobjO9eghsCfP85G3nbG3tWHXJBtkp9Q+4yU5ZKxmcNH/erCejjknMCBf5AI/0TriU/QXXEhUkmsOqQCcPgwzUBK7ivM14xPZoT/1Dq7olv4JDqxO8bcNZOAfusFCfoTz2oUFMPDkydNt/Op8u+fc823DHUE0mgxHSvS23svmMOt2/VxbufBMBXDzF55qZ3buaVfHYp/TX7M9xglDjctyf+MwC08u6SmfiMMsYWkm8PaV8233H//jNvH0/70tvZRg7JXPVJC4cvoLbWXu62118bUox+kI61xrgsrlBLkJ7sZu32iv7Traru450nZmvPQDj4wT3flN9X7B9B+O8Kn8rh9mS9nqgaeV3AiP6IbEMdrQA8kQckjfYQochJ/4wLeyfJAc4g7faWHhcvkfgjzJKsH9TPrGZuuDQKonoW/VoxVDgplcWLZtdtvOkWyS3Sm9Sw2vYOiZBCsH9+6vwG3Dxo5LMPV8xgXH6K6xuCdVxsbfrHolyBT12MiENEkQdOzsS7QlmeHsvl27K0C7dvNG2751ps2tBVOSb+oWqJrxs3rHeydntsy046dP1sYh+nI5eE8e4dPC2iYte2MbasVE8MzsL3ra+MZ18L/uj57b9KReZxTdRj/4j5dlR3LvpWtXKxlnoz6vcIHZeIoPsJVfbFdPuI1feArXhokRfBLE011+GblEe3xHO9/jPy2lrif/4Mkn3w3a3unF7pETo2O/Pjm5YZaQwKshI+8ZKUJRz1EVgPat6YdgyhIJhbAQxFoClL8p19EjR2oKHFDJpsigCsZkbcrg375Vim0JpTXgnGwKqn6AxsmQNQOuFIFgUTIZWsAtW8tQ+M0Ocd964YXcO1VZYkLKeTdTw/kAOgyKpVAcAsuRBDrGSMgFBMbMWFeWKgrBKZtL+5RIvyLMNdb1KJRoz57dZVhlwwooQw9j4MztDT3MhgBUDjgnAnAJqmW1nHef97KUg7eOhTz82Ac/FD72ZxEHxxHd7Sr68suvlPF0kBkZUgYZf/0mgOsGuC8Xs2zAMlvAhw8K/nQebipwl5myzKNe95C2Oni2AmayQMa0JWAUhHMq1ek+wZzkgvbmFm+0i9c8U1fN/EgUejE9Nd7+5ocPtgM7+7sLJV0YKnQWRHAkGGEZNdfjYb6UsSJ7/sbHsejmns1T7cCZ59rU/Om2mnt+GMtocOz1ez/cJnYdiJ735TAce2NHE7QQVHFCOf2MnMSRnes4GAyc6zmT5JdskXVyzhmCSeQJrdGNQ6I+2MWZIZeCFrhIh9WhaL8e4k/gNugp2uvfbGTXphKMseCvlhemwDm4ql+VDEmdnDTfy7HNv9def614zJGWuIDN2tI/45M195yP/sNV+kFGnOdw2RmQQy2T7T4HHORgczA9i2d81efoLHrQXdvE00fYf+GC2ck+G8a5c+irg8MHQ+E8GlmR4T1p+srgwGSYZpaAswGHLbXidFY9aWNIGpqtMWu2N3hp5lS9dnYre5D70FNQABPc62WyHKdyUmFH+KKvubQCDsV5Yz5yz5FqR4LPWC377oH4998oBD1c8+Uvf6n9i3/x/2q//du/1V577dWq129vpbiejf3xj3yknGz9Eny+9/H3VF8Ek8bx/er1O/0mc08//XS9FgU/3moxBrZXnwRlZIWDXkHK1WtFewEWYMVXfSMHCodSssHfZFFQrz/4aDkeHuknfOdA6i+/wSw3HkoU8BPIDSe03muXc+xFBSJ0M04s+eEvcGzpE7nCy9Ld/E4f6Y2ZCPWSfYnekcX5dve5lxK0vTm7ieLLcdrn7n5vu3T4sbYQ+7wjOlXbqwcj2OSacYlMuZhPBSO0DxfIleeKOO1X04/Dp77eNt+Mk7+2iuiNo1oajr9YvIrlwt3va99ammhnYh8reE299EsC0+10yJ3oDu/QXrDW9aPPoEtsoLUZKHpE9yTH2eq+m3PfkERdlrkq6MkXsWEIXBiWrRojvCFfeIqP+OB+CRt/m9nRBwkFQS09VST3Dx442OZDw5dffrmeSxswm1ycS19quW3GV/IWnIJ3ztVztKGHRBUZcJ9Aa3pqusaNF152/fqpk1UfHIWZdq5FA3bS829333WwsJpMeaG258zs7rhzdmfa6xv0WWLtdwGY5ZD8LrohOMTP8lPSPpkUUJkNhFHsyd7de3KN3YbjG+lvaKCOrZv73g+D74xe/sEkS1H53A/cd18FuuoW3IFNY8U/r6mRPJHwsNrJKyD0S1KDLp47ey6y55UZ/f2FaEJWSi9yjrBoP37u0qbNm5/8zG//9rtB2zu9/NoTT+yM4f71KP4soJEtre1ao7yUGADLnAq8OBKEXBaXMAqSRO+uJQiA1Hf3+ATqDKZsAUBlcARsgkDTtwS7drWLEHKmTGMDF/0goAyVT4o7GF3OE6XgUFUGKHXqByFkUGRaOSLa97tsm98pIIAivA79LacnSldTyBFeToq2KK8gk5BbonQxBuaP/vhP1ij29hftPfTQQ+3+e4+GZl6U2B+aR6fFWibQd06rXZjSPyCtyFpxqgbae1cbmhvTehWg8tMf+1jxHZ8pPB77zhj6nfMGuPEAeOgTYEfj2q48Ti5+uVcxVe8ehgPdjQ/4F3DnOsGYseKt+m0mAnwYQs6n+8kq2XQf+UEv95NnRnI011+4stxOzv3obEaCy+MZy55to+3wbIzpVN9q2o5tgw7KRHK4ADcHSEZVQW+8QTu8smQmDGm3L8+3ncefbVuvzrWVtWt/2IrlkV/b8VC7s2W2jBvnX+F2M/RkgyxyRuAL4yYQgy8MXgVcoQV8ItuwiaGGQZxoy//KESxsulX6JzFBVh0SK2S7nLVcQybpLidIMEI+/S4jjTebNnnJr/cbLZfDwrDTYWrMWZDEgAe13Cz89hveAs56viHjMyb4qq/ahXEcAcvc6Yi/6Q4sqQAq/fb8mfqNXb99l4yBwa7VT4kSM2MLcRDgFPnRd1lazl+toFhzytBgcHwWYx9KF3P0e7qOdrzt71TibHSd7S/nLTlNvwr7YHbOkVN9wzf9gtn+5rQZO2cJFnDQjRt26IPxKt2e9d0K6YSD08mBNz52iQNv7BOT46G14Le/KPxkAnQz/fjb6b3+BX30S/ABY9lAdEVTTqHP02dOFw1/kH1CT6trONjoL4BzkDv9RV88IAeCE5uUsQcSGuyofguWh93sBN4carR3by0ZGzMeSai+AyDdEmQtxGcYCpnCX3KD3/qCFvrguWjBpCCfrrmOPLA/ghd4Sf6NhVxafrZ5dEM7POKZM+9Im42NSUCzbEkczPirdsJMy50Ebaf2PdhOTe9utyJfbBoZQQ+3WHJ3KQF/T+5IzERfgh+lw5Er+uqRi80zs+3ga0+1jVcuJmh781graDu57+F2ecddCXw3Vr3odu1al1N6aQXFgDECMTT2qIAEClmXzKOXzvtHB+lU94u2VXLHb2i1O7yyYqbwMgGKRKrZTjurortxupau+qSPsMiRxlPn9dIzmEMW1MkWadPBtkuOLM4vtKUbt6LT/XlfcsTntJMjfrlWYlcgjNaWl8JXGw7BoI5f0ZXIxJ3ltWWqoTudlyCwEUglkCKb5FEb6t2UfqOZGb1K7OQ3yzDdw88UYBkbepI38muceO0daXci4wJBMqdePLZ00+8mMFxKh8sewKPYDzqlSC7TcX3Vz5oJzP2ulWRVJBP3Hdhf7bNL589fKN1wzfTGTcVjYxfEkTW0VX+nb18+XjKfsaGpIHPwjfQNhqbupZGxkSc/81vvBm3v+PLLf/tv74iQ/3oMYgVtpoExnJFkaAmKT46dwqFZvNyfpaIshAhI+uRsCHw4GaUQOU8gKTwwINDDVDxFILzOUQQHweK4OAAMYZSdYRg4GLINsheWuhBazzERTPcCHoBCACkKg0GoHVVPlKFeBp7+KwMoEGpAQnkBur85B9oh1LLS16/fbE9+7nN133oU47v78KF23733Bhz6+1Y4DuVgR6koJDoBZr8xjowR0ARCglS/P/f88288G7ZeRfteTQC0O+/78w0yXsahH2SEAdAPAFfPRASABF/l1AWg8M/vAFadlSAIkBgX2XIOHzlpeGIJKQBWt4wmPuPl4KBpVxau97EHkuWMrlqbD/RjKK4GmOetNQ9ZQ9cf9oLN04k/Hj882R44uDXj3FqzB4wlI0N2ZLbJCDrT6eG9OfSRztBH9dA3tBy7db3tPvnNtuXqxR/aoM3ukd888J52ZWyqEjzGTtbISwVkkSfOIvkwdrLDQJOxqFjpG2M60LBwMfKq0M9KBETmyJhlMZwwRV0q8Akz6UPHrgQra0bZj/CNYSfzDqUSU/oa4RwwyfXwV9IBDx34SZf0H5/LkOd6iScOtUCG4Sfg5aymHg/Du5ZOGT+HQ9ZZ/WYGjE1/LFGmy/CVs0JOyIxhcZzRA65W8BSdqmTN2jUcbvpqFgSuCsDQTXtoD1/ZBn1HO88suw9+oz+HDt05hpsjx4M90Bd2Rh88fzE4KzDdp8w5hwcd3EOu3cepNz7nii0pPQm3qeiDj2guCBY8oFPHopHasVjAe/LkidrciYNTTtoPoKAVunjhtVfr7Nu3v/ggUdpniO7ULEhl2dPfH0S/Sl7SFp24/977KpjWT9iB/xxSMigwwRdJEjyQ6MVbQbMEEVqTX+csqb+9ZEVGd57pmRnOGlfqtsJFnfSXLLHH+Mjm4LF7yubTh8gQmklo4jkZIZsCQX0ht/iOhvqsIg7xaNRkZmVTOzTz3ja1/yNtdOejbXTzgTa67VAbyWcEJQ7P1XzyGdLB9KmCtvHJdm7vA+3yzIGqX4XsnASq8Uhyr45wmicScEzXEmoFbsBZNo1NPD1/ud19/Ktt282M+XtibTobetSnYyT+2PimtnD/h9uN3YfbhtAIbfCILhm3Kz36QafpIH9N0k7S0xic6zzr2OHgp/HfLH01A0mX+UNoaXaHDOKJ+t+YwUy7PtUHEwa/jBz4xCM4o32BQueDADf4kDr6CofLazy72S6cu1CYZRWWOvB12FjM2NUHJ/SDTJQM5j5JbpwRnNJjGqFPsIZNXF5OQBu6G4MAS0KGb7V0JwFfvpNHz7WpGzYYnxVOZtbIMdqUr5Oj5C7t67M6+Wn6Y3bvWm3ZjzbLwRKr1kaqTq9ccK/r9UtgaAmoZZjaNjbnfCf75UeFrvq7e+fu/DrSprewR3bS7c9WC0rZa3LNFsCyqFeNWVEX/qkPndEGH+gOuURS9ZMduhPcW7p29fqTn/3dd3ePfMeXv/PEEwc3b936axHU7YwTB8SzXIOBptCVrQjIYDRja/aKcfPW925I+lKiPl27XIrDQM9s7YbQ0j1qB+wpKUGuEzkEdLI6lIMBILyMK4HyHAkhK8cnBoPTYqmRtpxjmDnolFubL778UpSjOzym5P0OTPSb0AIj9Wu6sjhRpAKECDunguL7r4AnbZilKFDLdZ/9vfV7uTZFtt3/44+/p9qrbE/Gb021zuvPtx2RpQqIKCMwobTAlkH4xje+ue5BG8AyXX/gwP5ycoGYvnkDv36VIxyej6x240A28NLsrXvIy0B7fS/jEZ5158tSg1txMHs9snOWarjGMzdKBRa5lxECvIOjbac3u5QJWsiwTK3lArL5AO1mAJXM3Ij9PX8JmMURiYzYZ1HI/5cPQPmX//72ofTv9Uc+vrP8pT/XpeD/xsnxdv+BLe29Rze3HTObS04YEfQtoxJHXRaYkSIf9Ng5oM25AvD+prd4NRrZW1681PYnaNt27UI902bb/9r63zhDs/75Fo7/mPK/kICCtlePfKTd2pggNuOCSQxrGczIABySnUYjz6IxcBIF8AYNq+sZs+sdAiLnGUyzVuTMMlx1Me41SxQdQEtyjq4MPwwhq+Tf/bLJnFdtwSV8qWc9ch8jD7NkSbUJe/Srb8qRQDvfFxb6c2SCFbI/OExFr9J5mzTZ6ZejA+NuFC5WciptwXS6RIfcW39HXwyYDnKuJUTodM/+dudbvfBcn7tj2JdTwXZOHPmBnegZMld/OyaY+bUDbJzU/NYz330DKf2g29X5jFvhlBiz1Rhoh07wAp084wUTya4Zx06f/oJk7Slojx76Uwmb9K/zZLHoNwQCHG3BJSfbjJt3Gg3ODdsGO7Rvy38zlUOg+4MoaIN2R++5p9179GjhIjyTcDSOQwcPFsk83zckR9e7lJMampDlu+8+XM8Ik2m8xy/PIfp7CCr1n7NNTnUW7wkkeYHJxiGA8AyRezizkhw103ytv4tNHTXbFnmhXzCcnS9ZLnuxpf4e6OUT380w4Z2llOxlJQsiC/iOjuShdDw03DSxoR1Y2dx2rvZnNkcmptvolgP1ouvR2QfaqPem7Xio3qHWJja11Wveg3qnXd66u70ye7RdmdpSAb0ARB88HkB+0ARt9NMYaaaAkmySSfpXOhQsuffE023rjUtli0oRY21CnH6MRhd3vqeN3fWTbWz/h3J8pI3t+7E2uf/H28Khe9vixtQXPRhssBn+kKF0l17Akq6zXlS+mLFL+iRgyrX6gGf6hHZoI8h2Df8PnfwGy+gdmtE39oSeWG6Nv2bEFY+o0BN1qq+S92s6CNv0AxYpftM+fBAckg889izdqZOn2qYpAX5/r1phyDVLOKfbYnBYfcbjHv0jI/QAr8mNYK+WGkZmS24T3NjeHl6SX7LmvNlc/HFOH6g3LFC3uvRZ0OO7sfNLcAdv9clMHBm0ecmF+YuFfwIg4x8CSniEZuo0w4aW5MDv6rEqxnX0gk9rLENA5bv+8HkFujbU8ngRe1W7HBtj84Ju78fsKwwGe+N3emJMOk0++FJmJ+kF0YLjdNFv+BbfbSn9fXf3yB+G8ouf/vSR1dGR/+z2neUZykl5CTMh5Zj0zIq1w30pDUG2mQcho0AcGcaYUQSQ1ixTUPJiKYTZD5lSgk6wZca834MCW1NbipRrCDGhp4BAh0ICRApFIAkhQNeOeymodeT6IFBxP+Ww9MVBGLviLBaYezmuOiy3YADdByjKgdvct0Hvsw4ynYx57xvw40RYHum39Sho4wHT+xMM6RdDxxDKqAIGS7IqSMn49AFglSNXANGdLE6Qbf/rWZCqY30KwHv/+97X7kp/gQma6s9SPoEQw2FDA7zvYBD+Z3wMsmUQlhB4BgIQ6j+Z8jwR3nIM1Ad8OGbob9zoUUteMlYySi7U6VxltcJ7y1jVeVXduedGnOmeLJDF6jMeG8ZX2p5t4+3RIzPtsV0r7b+49Pvtl5eear/Ynsvx/BvH3xp5vn2yvdJ+qr2W4/X2/na6vX/kVHtk5Hx7pJ1rR9p8u7/NtZ3tWts4u7WNTYy0jeOW9aSd8KGSXVGAW7fJS4K+ACyIvZPPO+GfbXzf6uE+jmX+C8jjxGrbM7Oh/dgDM+2evZ4LkQGMyU8bFQBEJugKeeGkMh70imyjBd4xFoI5S1LxhcxPJKi4NLOvnTz4eDtx5IPt+N0faKfu+UC7fM+uds8jL7TR+8ba+H0B/XsDiIdz3J3jnrXPu3Lsy3Fg7cj3kdkYjV3fcXin6pYcW3PM5G+f0xlO/O5Rk06JwQtpAYjHPDyCE3raC2BE3G7sf+VYrUBtZDUheD7HYqi/ue/xNr5rf2EPmqEHeVLIsEQMgvkusIdxHEhGHwYKZsgnZ1EAxtGRqS/jnd/9ht6whrzSAefQVl3a1Db8KsMYmXVDx6m+4xpZJ7N+o7PqoEMT4UUtKY6+u1fxHJFrerBnBiISNdrrMy6BkXYHB0nbHJX5uYW2yUxz7oGPs3HIyAp88ayFTVFcb2z9tQZ2XesOEfnRpiSY+mG/wAdO0mW/2d33YpwWNoPzoOiPhAwewvPBedWGehVjVdgVWoIG6Gm8eIKWe3bvqt8kZjiRHRe8U81OeB7m788J2QkUhuCRzLo6elKiO/nsjL8HTJFcwkeJR46/urVJ/jma+otmlhmfOnXqDR7+IAqaot3j73k8Ttaudubc2eoX3bc8Ee5ZHnX61OnCTv3+QRQ4gr524uQo4h/akUHLOP1OvsggWpF/10gy0iVBvr8lS4xFcmngM74IYmC5c5VQcT48k1ggQ3wO8qXe4mHOcf5Lf6KjfZc/7yDru43SncFWsEOWf2tf34xDcmIiIng4QdvMSA/6q7g5x8hY7OrG2eDTwTY2c3cbm72/je/9YFve96F2YseR9tq27W121+7Qoz9Dp14Ot0caNm7sG/PQUX0YZqA4zIrf4MTNlZF298t/3jbDhp0PBi8/3MYPf7JNHPn5YOvfyPdPtPEDP97Gdj0W3LyvjW470sa2HW6T2w61F5evtRPX56JPZo36DJRxecaJw093Pd9kRlGgJtASlLFEpZOhD71W0NKSRBjDf2Cf8RG9fC/sSlE//tA1GzV5fhdt6aPklfENPhxGwQz+FZ9QQozcqFd7aOAefqTg0jNZc+cvtjORa5jqfn2HYTCCH0A37MYo+JHgsr2+9mAgfisS3fpLrvDRDo898WH2NvfM2OG6J7qM5fzF8+3mHfTyfjWGqZUv4npyxmcdZtjMwsEM390LWzwbVxMEwajS0/QRrz1/N2Au+7stuGTTHPwSfOLDzvh1XqjtHrtFChDhqzbIh/YuXblcdPdybbupbo/vnFsrCIOFfFuv/CADXv1ixYP+qlMdEugmRnzCT/fCP3bCTHS3Y4gxurR927Ynf/O3futHKmjLyH70yj/9x//oJzdsmP5/7969+zBGm8nyXBVBA54MOsA9fOhQOcSEhDKX01dCTIE41V6IOBaFtq3rzbpekKE+gguUgQmhW879AsLcWIKqPoI+ZH8oHUChjPrCWF1IADO8aJuQAQjGbXw07aYeAQ5HgsBOB1AAlXoFCz7HI8wyFQy4QM7vPWs7UbuucQAI+ZA15FTJsOuLZ9r+8T/9Z9XH9SjG8rd/8Rfbr//n/3k9pG0203IkIGqMjJwMOj6glxf+Apa5BJ/4I7Ou7/+3/+6/a5//4pc6YK1Twe9feeKJ9tijj9bmLcAHfYGvYNxSEI4nwJMdFwzb8a4yRwkYzNoM2Vj9NDaOHKPKYWakPddSO1yFBxxqNGEAGOTKhId3Zk0FHLKbMtJePtx3kPQS962Ri9F60BtYAWDGwv146PzM1Kb20Wsb2o7lybWRFZ7VcpiVK6fb8tUzbfnmfFu+cTHfzydSsnwtVj6fK7e7g3A7YP3Fj/+DtnTo4baSvtsUhpFmoBicxcWrRQtJAZ8/sfmedt+GHW0y0Qi6vZUykcjlucnL7fnbFwqEPcvguZGZLRvbjpm+MY/3U9nER+YXQNMfulLPl6wlJNBdwC3TqE+ygZISHC9Ota2YBc/qwutN09H/3L9r/FvtV+//n9vtle50VxEwvVEyHkP6S8NKk3+xfJdr/sq573bNX2jrL5YryzvaS9c+2s7feSx83hCcuNyWt+5ql+IcCLo4K5VgCA3QhVMhALHEVwACA8gdI+yQKIEp5Jr+k13PQ8AnS5INiswKkNHT4TdZUNiiPXpJHuDRILecFQ/gW9KDxuqHc2Tcphfk1wPw3p/H2OjTuTjonsfl4NiAx+90vbL7+dQ32KAvkhjwlh7pk/N4ytmFwaVvrkufBmyxeRGHznVkRTLM7oucAufQU4GVnDR6jX4y8oIaCSX0PnjwYOkY51E76CNQEgj2ILInv9gBThpMhxnwmXOjbX0ko3SU7vvkcA2Boiw/msFAziLbIICWwNKeIFR/zI7ht+AU/9ACfpB5M1RnQudD0QEbXNBXG6GYMfCsq2fYDh8+XAHRV7/2dPvyU0/VDIBx/yAKGyzw/PhP/VS7//77Sz7M6Vu2RjZtesER/tPPf7790ec+VzaKnq53gSUw+ad+4qPtwQcerH6a9cMj9OUIoyuspk+1fD78JPOK6zzHho/bYq8qsAjt4UMlMVI/u1evigh/Jf3IKnmWpCVzhw8drEBNnWjBoSY35I4s4y1ZYxvUJ7jlAEvo7d+3t2TKc3Xk0BK8fZu2t4+OH2z7ms0phvKXgWcoVhy0dn3lVntu5WJ7edrOxF5lEdwtu2OWe7kSDHYN1C9jNIZzCbyNf/fuPTWLRW8kBiY2T7efnB9te25NtNXoipm1VhuS9GfNqtTnX3Q9p0bG22euPN9eHZdgGKudK9GIMz4UeAOTyj/IIYF5KvSh696jin50U7/gFf2BJ/RPUhsWCbb1l87pDx0qrAt/Xnn11frO3sIMzxKSSzQiG+rBf3qobnqO/vxDwc216L5kIVwwOrbo+Cuvt3Mnz1SdAk67Lp6PPFliSp4sn/U3PJB80i5ZEAgZo6XqsGAuWNp3fYwcJkgTPJttw6Nbt+JrhveCKHpjlmxH7PUNdIh8ki80L7+BLOS/q1Y8pezdmaApwbrl5p5/O7T/QO34yDdFCwU/9oXP6HUhfL6coAsOao//Bvs3b4xPl39eE3DyzKlafiqAgk98GoFn8TV0w6fde3e3o/fdW598KslFvKMTcEnAitf442+0OHX6TOrq+0JsjWwMyVp4SS9gMBvinKRCdO/Kfffe+3/6e3//7/+zGsiPSPmRnGn7lV/9lUNbNm564tTp0zOYR+EIYL0JP8oJEDnbjJlMGAXkhFBqU7euF7DVrFWERcaBYFFW4MtoAkmgKmOpDoWx5LiUcc+hbZ+AEJBQSLM2DFZlfHPIyKmX4HE2AQHnS12vH3u9BJnzADAAjXGU05G/Cb/sh+VNHDe7ih06eFeUa7TAzifw5XhRFvcBHVPKFOh3f+/3y8isRwEeAp7Dhw8VvTgfHCfjQF8gNRRBjv6inWBNYWaMy4tdjx8/vm79VPRkXwygvnIYGIUeSO4oHnPaAJYAH2gK3NHbGBhgyzTwzXVmP50H4kDLczKcJUtc8I/8mSGyxfqx8Pf8WiDBMAAdD3xzvI4dO1Y70lkyBbS8hDhkKtoBMg9W+01QX0sOIgeTMZp3jexs2zbMxlZuqmPMMTXTxrceaBM7Hmgb9jzepg58pG28+6fbxiM/2zYd+bm26d6/2TY/8J+0zfd9um2599Pt1pGD7cK1GJLVOzEQkfuNMmSR67HV9thD97dd2xNsbvGiz+n26PSOdnhyc9seoNwa2mx7C8ds7jm9cqmNbB+P47alja7caeMjjONyOUqeKZQo+dozzxYtBRecGMEwessGcnL8h7ZmEGoZR/55rqnLTF/W4l1bnqXZGWM+f+lyBRR3zS61B2efbSsciviIdZiseuOQnc4x/n2Oie9yTP6lY8N3Oaa+97EafLo8cX97cXFvW1wO4zdta9vjuOG95BOnW5JIEBPhjMxuKgeUrMnawh2JEHIy7Nwo+HLAPw4pLNoc7OEMcnpghWdQYYQklaWL9JJjKpnhnlrGF1rDQQ/vHz1ytDCTvjCWZFHRjiCKDpFNiQ/O3tlz56t9S/2G3Rn7e+As65yrJBaHRHCo3wcq+WQ5Tn9YnYNmIxF4DR9grGCHXtTyytDGjpV0xUuoyQbHAlYaJ4cXHumfT7rlvEDCDLrvxgnXOQdDYGas9JQjyanl+OEBfEAfuKY+KyRgBZyWWIATaOJzfi5OFonMtYJtQSJnDt/cI7kGl/VBX9ANL21Gce/RI8VbY4WjXv2CJhIR8NPv6OpetMRbMzVoq9im3fMfl3K4x/h/EIGRYrzocX9k6/HHH69ztdNidFqfJT0F/pJVr7z6SsncD6JvaE7W2BqzbfAf9ttpb1iyL6i3CzJnXMAiCBsSux5v4B+QAQELHVAXOcBTmCTBJ1gjZ2SGbJlhYStgG36ZIdPG2Fh0ku1gIyLPkpiCF23zVTjy6nKPnU8tv7TKxyyH72R4duOWtm9psm1aiaR5gbXMUOhvVQSc4BP47EefXbkRzD07drPd2NjtCxw4Gnnir8BPOm/MEhLGxu7QC7s6qtt4BEnk3LvFZka2tW0TXseR+73EO2P4C+2WFvzFYhOTV+/Mt+OxO+qRJGTb9BxPJFs48WhuZslLyudjL+l8YULwr5bKR0f4SwJlmzGhoXr4PF65Y0x4hh+VAMl1L73ySvl+e4KB8ATfaoVMdBQG4IXgCJ/pmgCVLko69YB+Q+GY613rERr2ib9wPce1KwnIo4t8Pn7gzsj6mcj6xkn0up6AZ2O1DecuBnOX8mlzEnQw68XnEPAtXrfb42R7NX7DibNn2r49eyrQg+3aqxVAwe4dOXc6QXU6WytahpVdaDA1ubF+K7nc3DfKExDSUfLLzsJmSSe0umvvvsKkE6dPV3+sXiEj27cEBxNgocfO6K8kAtmwa6Xx4zOMgfmSWvq5X+C32h9BkoTYsWtH8Qc2SKjpw7BChE9Mnrsf1ZcsHztxvHB/a47V/E2M0JNekgM85ZvRF75+ZHQpAfC7z7T9MJS//Qu/eCiK90SAagbAUHqKLYPBqHI6CIHdHjFaUGXba1mlvfv2vKHUBN2SNIJHkSk2QeFQEBbABYSBguw3AOSoEDrKTqCBHUFntG+lDsAjGGRUXceJoPwApAPPrW6YY6gpOcdUWxwpfWIsKEdljKIsHTz7FL3ZGLOG+qFeWQv9oTSUkfIr6uIwfeHLX65+rUfRH0sj3/PoY9UftEBXM52yKIwlY4NuznkQtZaZBBDcixfG5TUFL7/6atFgvYr+PfLQw+09jz1WfQQe+C1TJgNEVtCJ3ABAQC3TxGjVsocUTjI+s9qWAABxWR/8wDdZIfwAfOVAZnzABj+1121qdyiBJDlxn89hhoQjwQFFP6AKqPCS0dTeaADxnvHtbdNqX1bxRkm9FYXIeI5GBgL8I+Mb1o6N3z4mpttqDO3zdy62W5ZGpk7ZOX1iZkfzz3jItL5JOuxZjoFd3RAgeetOlv6ebFfalck4LqEdHtNRtHLQP6XPrHieoi9RMyPXZ1oyltKxZWQv2trVCy/cKxO5K4ELRx5jzIbip/u2b93cdm6ca3dPPxO35p0Gg4xtgqw7u9rc8gORFZtL9J1rFQ6iTKNAiP5LNBiXMZehi/4wxmhDbpyn+2aCGDQy17GnYwmd49TDyWHZnAy1uuEPGctH4RQnkdwKes3e0QvyeDGBjaVfrtWeQE6fOJoc8gqcUzdRVGCuRJWxCkwYbv2AeZwQ11ILSSvyr5+wtpJmwQyBlL7SOUuAGPPCRx0tXi9Hd7oT0vXKMp44xRkb2hi/ANh3wZ33KWnfNeRJwok8cVSdLwyNw8iZoLvGSzfVp/+XFi4VbpNhNkfRN7QZlqjDA/3zKXHjXnrcZ/iMp29UgIYOTr77OXOvvPZafXdPOWFpi4OPTniCVuhp5o6j40BTr1vgmLIX7IOlU6+tvUZFXetdjJvecurvu/e+cgQ55AJefcUbfeFwepb7SuTkLIczxW/rWdRPVtHx4YcfLofdd+fJLvqhteBtOfaqnjXPWN5YIha5cK0ADA9glBUT8Kqeg87Ya4OpyK524L+iXs69FTLGzl6QaQUP4Tmsp2ewSpAAh93nHJ22PF77MIF+WE0wGcycWDzbZp/6H9vEN/5lu/3aZ9udU3/eli98va0snmjtTuRwOe3cvtpWl67U314tsTC21I6NX2uLS31JNJtc9gZtgvyWndEJ8kKnYLAgkb9ijPpRNi7j57+MB7Z3jGxqG0dttFKGrR9/TZHKPj0ezEjgKFD1wmV0p0/DjHm9/iaYbhmj/qTxOg/X8Q1e6XMFW+kfvfS3BNSgN8ZGV9guGOX8jtiIjnHBiYy7Zr/TpgACj2AVHOFTac8MNvtjSOQaRmWARQO00YBgRDB3ef5SuzS/kNi1b6Y10AqG6JtixsocGDmayG8zwSX9UAefCAYJRvgcbLJkx/5gOXwxS1czc/nNuC5fXWx3wq/9e/orpmDG7LbtFTTCM8GRv70c21jcZ9aPzKF7LQUtG+qZwchJxmXWzLvXtqQv+gyLBdP0Wumy0n2j/bv3VrLJ0kzBm7oFklbpqPfqjatFTzi+ZWZrrZAxmUBuyJM+oS1ZVy/+oBm8g838AqsRCvujA5Za6zNawFH94nvTq9BjaXbnzif/zb/9t+8Gbe/08su/+IuHNm3d8kQAZgajCaasI2Cl2IS3FBMohcGUlZAAzKhlKTCQpeAKgPAWe3UBEUIi8DLtm8vL+LufoPvkTKuTAlsG5F0y2jETRigpmQw5wWJ0zQ6oA0BUf1JnzdrkN8qwOW25T3aHc2qZXIFrlIdDCg7Vx0HiwAEtsz/qsUbaeI2fIaklSblPRsQSScHqehQ0vOvAgXbf0aMFqhxCYxueOzE7CbyME60roxKDgH6MmEyQcQuQvvn882VE162EUJbFPPboI5VJBzi15W0Z6m+v9wacBVgBkb1795QjZwkjvlU2LHQmX2ZpGTNOADCSHQVa+GTMxgiQBRjaHhxo8tDBqe+QZXkseXOPwzX6pDCkAn3X6ZtjOYbm4PJ0bfmsrTdX1Dccymq7sDXO9KbUm1MSFvpeu3ZljPil7gLvyOae5Y1tdjQB1X9E0GZZ6dXtMQ4TPQNpDHSh5CQyw3Ex24L3AhTnAbLZA0mP6kOuUfBNMKN/DHafjY4eRReAvgCDk40vllWOrl5r9+4633aNP5fL3lkwiL6rqyNt/ub2duyK3VfNbtklrO9ka9acYTNAmGZ83g3JaYILeIZmdN7srSDCrBvZYbzRRyt26zKzxbGEI7VbWO4jh2SUrMNAuGYbZjqtzmEZotUH/hZc0GFOA10QYHJw3WcwdLs7dN1pottWFezetbMwjg5whOg/B4Yuqcv4atfU3KsOYys5Dx7TsY65AqME72mHTvT7WgV1dKMcy/xzrT6TL9hTdeU6sj044NoR9NZS0rQzbGNN95RqO+Ms+YzThfaw7OoVzzhPVmZZsKi+3p+Vcs66897xQRuFhWvyy+awJWgDa9gWQZ6xoP+w3BW/4T2aq0c/0JA8kAsOqnHRI+3pAPrjJTpwavVNf0/HHv2gliDqCdrcc/fdlcBDN+fwE++H5WToj9cSoie9fyp/o/d6F+3A30cffqR0BKabTavEUXg1JMbIN7xGX/LHFhjIzMz2mpGmZ+jO2Sa/+EFu1A13jHGYoSsbELm16yLZL37lv5IH//K3Nmdn+zNyghX8dG/ZmgT25MlMOxnxnTyRUlvt73j9K20qwdtqgjIvsF69nu+XXm0r559uyyf/rC0f/1w+BXPfaEtXTrWzIzfbseBHrEs9/zgZ7CRjqC8pSX74IXwafEMzgRA6oAs66Qe/xtiWRlbazvnTbdPCibZ861JrS9cSLNLzyNtYcCs0Ne6+nIFttRxyvB1vV9r55au1KQwdgVPaFmBZKcH/sWmMxKVz+lG0TJ8G2rOJEsT441zxK31kh9GIc1/PjubawZ7APrhEHt2DZwKSWsmRfrqHTMzN9U2TdB3Glp6nqAe24K9+dSxcbXv27m5nz5xtL730StHNzLj+8jEFQp7/0ib6SXgJtixpHGRfvdPhg0SO6wT27JtxbJ7eVO3ACcWnXaX1ucusVRSbSu8vX+vv8SVf+kFeLgQH2AJJFHys5e3hMZqzAXCyEmjpA7tRm7Nk3LC7aJo+OqePlUxNPRunYj+iI/qKRvoxYLPAE35JvKlb4D29dVMl9NQB/9gsdERXfSreh45W1hi3xx3gOpykU7UygS7kem2y6+UfhJ6SHeOjIxHFlSf/7W/+5rtB2zu9/Mqv/MqhyYnxJyJ8M5gPMAl4B8L+9nbGg7ITLA6fT4I1OAZAqB5YjVPISSEYtpxlBBlOxp6gub6CwggVUCfg6udwMgADcGjbbkSEXfbTNZHlEjpCBiQJLyNPICvjk/MyyIIE/eWoqIMWlELnd0Kqrz0L2HcnIuSWJZldLIVI+0M/37g+yn0uQdtLL79cNHu7C5ofueee9vDDDxWdvFRRZsu4Af5Q0BWQ6T8auQY4440+o/83vv6NmvVar4LfXlJu23/LL/R9cBIHp5EcAXN9A5rAMMwNqPRZxcqABXBYX+CB58ZFVmTWARDakynyJIAW9HO4AB7+A8lhCavgWqaPIUwzFdSrE+8YNMUGC0oFhKk7trLdO77jr860vYXCaXhtbLEtT43F0K4WkOMfsCZLnBP6MgRHB0e2tu0thqWk+a0V21PPb1ppVzf0B8nN9jC29ewH2kbujR8/6C1g1odyItAufet031x9pH/45DvDTta8D0ZBU8aZo7t0e7ltnU6Qcvur7cDm0xnx+juvb6Wg5ErC4IVbe9qrl++uQN6S2cKGBFaMJQPHkeh06s/57du/v+4nc87DKrQjG2Y3PJAvC2rGBU5xcNARvljKYxYJbx1KLXHM/aWLS311QkSxHG1O58bpqbZyJ45o5A996YprGVVBBuzrO1J6NqJvoFTXRS/0mVMB5ywlc9APjg8HCg742/OM6WBhIvlX6progWdt4KcESNelOC2hHhqZrRmWqClkSeftqohW6MeJoaMCNWMjL+SLMy0BUEFb7tVn97hWPa7jmNP3wq/0wbh7tre/RH9DZBT+yiirE0ZYEliOVOhV9M8/+k6n4Rvdg9HGUbYl7aThmimzfM+sCj3UH7alnLvQmmO9YbJvaOG7+jrmy+SzRx27rCKQpX792LHihX6tdxmcYLNsAiP4aRx91rE7X8aJ5x3f+jv3zC79IPqnoKdZCTMDZKr4n3PwBR84mTAXfcmNc3AbnSUa8Mvz5ZVIyz+JDJhO79DZmF0Lw2o79vCNrwHTB9vub3pD30rP0hh5EnDAOM9+ViJ4zVlHG9hcfSs7P9ZuR7enLp1pe8+/3DbcFBCu0Q8G2vVIEOeF247bsR0359qN6+fbiZHVdnzL/rYxMm3TEXyRKMCP0qk1+e1+UX+mHkaRbwkf9HDAZfedis7vf/4zbfa132u3555vy/PfaisLL7WVy8fayuLJBJD57u+Fl9c+X2kt308uL7Rb26OL0eIb4QHZMC64DS/QEA5KNqMR/BtsLxzBM/zwjJliuSQ+DHqLfsZgaam66K57jE9d+DQ8EgOF8ZqdZv/hGdm05HmQVf3yPC5chVX42e1Pf3cb3T9x7Hg7cfxEXQtv4Ymx6KeEEz+jxpLxTqwFqbDE1vlkwDNkEu+usRmZOoyjZrnCBBg/rHzhH25N3zuu9sBUfRI75CadqECRnwhH3IN2aOMZbz6wgudwx70l65E3si0QskIArc28CcBqaW7u01eYqS40tRpG0gg+u8YqAqsXXEt3BGtm2ozVqgW8IPvTm/q78+iaMdIntD19+nTV5fzAU76h5MqwimPw07XffbfRpZtLN5/8zG//h3eDtnd6+ZlPfvLQtcXFJ8LIGYJA6DDVph2eMVIqSAjjOQfWDTOolJQwVOYjYEhoKbl17Z4rUI/fCQcB5SwM9XhOjaAzQBSpgDxCqy6ArHAuZTkABqCgbOpnYAEJAJcJBcYe4HReNoFz3JWzP3Q/gLomC0CjvAy0uoCJF6r6ndEAINrRD78bI+eA4+cZArszrkcBprbRf/TRR6pd/zhBznf6dmeQ86F/xpRLyqCjp9kE4+ZAfvHLX64MS415HYr+mWm7+/DdtSwDQAmi8APAAUEZNODgWv1YA4WiN+NFNjgb6O0+xh9wuwaI4HlurvsY8no/X+QIP3qGEIWqM7mHI7bFH/lT5qi/NBeNOKQuLJBOvWaS9Kcyvwmy7m5bErT1ZbD/MUVdX5p/rV2KYWdEtEFWajYm49IHfWV4ON+H0tbMcoLYen7BLItnGBwCRyPK0Qfmf3+hcA7mNt6p7Cr9dIUg2OwDGbDUiAzbUp4BEDC6jiOjfbI00FagQl7KGcw9ni3kAHdHyvJVLyjt8jM1FRyYutH2TzzddmyMXL1Dg7b5W/vaa1fuaUsxeE5W5jdjIwuUHxYMPCF/XspfBjhyiI9oRM+GmRz6R04YQXjCuSTf5FSCwNJXdFIPObWcW7DH4DO67tE+mbya4FcQjRfq0SdGdTDcgjznybLgxjlOSgUV0Rkzar2P/QF/DlNfRrZc/Wfc8dfvlg6RAQVPjYmThdcwxNjhtT6b/TXuramfAaef6FP6kj6q38v9nR8w0bjo4Lfr8tJ/zmLf6t93MgZjOS76RNY4PjAaPtB37cN/tDAbXFgXp4KMWkLFARQcSFpdu34j/OhL2Y1/45rcwgP0lbjo+t0334GDljbho/YJBKfJrKDryLm+hlRldyopFFrQMXRCL/ULZl99/bVKkvh7vYuxmT30jOn+BJ76KhGpo+jud44+GREIc9TZ1RdeeKH48IMo+sCOSxBwzEsmc55MkBu2uF7aHzkQdHHOK8AK/V0LkyXq8IROkPswsa3GrnFQOeYVoOFzsNw9+IMOdi0kc/QOP/BeXxRB46A/Z8+eKzmDc+rhU9DLqi/twOJYrLbx4vG26+yLbcNtM1sD5vrM4e/vPIKz1zfPtPOH3tNu7LirjeWUPtjwQ3849AMP2Gjy3zFlQyU/JJOcl0Chl/SpgsxgyT0nv9a2XExQdifB4Y25tnr1TFu9/HpbSRC3OvfNtnLxLx6r577WFidiDzbtjO2JjxOHXJ/RSr0KWlQbaZOs0J2yEwmi4EdZ0PzHV8Av99JFB5srsQFj2GePNsAHOkuXi86CxNQJVwcsoH8CLjSn6+gzzDDRZff3YKQnwyVj6L3EjN8unotfuWgn19GahYI/V2/YfboHGDfy3YxXuh35mmjb0y8YSnf1X7DuWm3XOKMbNu4p7E6dlfpJn/kSsFm/zHjNX/a8s2cqe/LY0kd1wYmaiEidnbdrAR/bmb/7K0Mk2eL3hs/1aom13113a6nLtzF2+7qS/vdXVlRCMLZGG8akHTyhA/wn99MpdmVqeqptiAwJQGGaVR4SBrUsNrwk+3AP7WEGecWPwueMlX+N55I79dhNDvTUHj+BPx79XBqfGHvy3/3mZ94N2t7p5e/9vV8/tHl68xNxvGumzUFxe+ZmtEAO8+2C45OTQElt4sE4lnBG2IGUB/U9y0AQAUE52XFICDIFIlCVEUudBMZ3guYazpJ6BSKAQGBIiYCtVwIQZk4R4SfgHCqgNOzG5potMd5liVMotTGoU0aXUnv2zQ5XQJYRORNwr4f/r/tdgNe38abYFExBA2Obj8B/9Wtfq3Nvd0EfWbG7DtxV/dJv/aVQFJySATn0A5gUkFNaBirj0V/j8Pvn/viPa9kM4FyvwnF95OGHerYmgKZvdlAChPpqaQSnluEkM3igv/XsQQI1DqHxAX2ygvbDQ+N4xeEig95NIrBTZ82ipW2g41og6hxZ4nh5kFrCgPHUJplEAwHlAIDl3kcuOGxT+dx7fbJtnpxJv4fg6a0dbWyyzW+LLG9JfalTe2YBLPXMH7VM0djJt77vuvB82/TKH7Z24s/b8ukvtDsn/6zdOfOldmf+hXpuYsT+9gnoLIFpnqET2Hk4Pe2MLF1rJ1YW2rVpz0r05RVeuszxAcpkYCHtHti3N0b3Sj2sj1YDHcgK48E4ciDwcDCadEyfhwBGUGKGiHFcuHylrd483R7d9WLbNG42xdl3TtGbHrTtbSeuP1AOPf5bLrt3bRdGM1icD8+ywAzBO51DpxCunER4xDlfuu1F0xPBBMmknrknr4wcmbNEsgKOHDCLXEvsoBdjy6keijbp8LDSgO7aiGNYjljBTq7BI0ENHukL3DQOjgcHCk8YbcEdB5aRhn+cvupH7tG/148fLxyAVepVBodGIYsdW/qMgGDNNtHuI6+e/ZNsoS9+70HhlUoIkBO2QLvCF32s3/Un47YEKcOrsdBHWOQZZ0EQZ9mGDc4NqOT+kr2MGX7Aen0V8A4v6rfK4mDsTGFHxurdamhtDGZS1WfDAA6MPhcupt9kW7BJJ/Yk+DFDByvUrZj5tEFLx/bbtckA3rEraIR+aG8TkhMnT1RfXbvepfic9m2qdPDAgQouPJeEjmhV9Iu9rI1vQgvyAHcG/F3vPqLn4Bz+5E98tPhE1wRUeCKpK9krmEMzykc+yLoZAbZM0GLjCBvlzGyL050xuVZggc929vVIg5vpC5qQX3wSuNZS7hR4zmn1vCjdsWmSoFy99EK9kh6wTZ+HZAIsJmvXFy62mfmTbc/F19rkytoz4GbYMrY6Vnxf7p/Lnu1abtd339PmH//ZtrrBc1zR2egF/4PswRV9lGAwa4UedBHG2hTKoxXoUjMe0Qd9sfHRbGzE3te+2jZeONFWQx9oVu0u26k4/fpuhx2O9x5qF7YdaNfH4szzoVKvVQH6gWZmtPbs2VOyXMny0AMd8INdtnzu6jXJup68Qysyxm7To7uidxKs6tVv9ZJN/B6ezxWwsBVsB/2i967RPgzt1/eNWMycus7GR3wwz27hseDFtTDxtZdfaTevJcCOHylBLagR9O7asaudOH2yvrNp2uZPCv5qtRQ5uLJYfIPjVoz4ja9o3DBty/TmwnpBFB1iN200RC6Nm0yw3bmk2bVS4Gisl1KvOtiLufglZrr8Xfg0t1DX82vgUtcPr9DZljF1X0TCDSbCE76Ido0NvTx2Qz76jNpK6ZXZSIkNsqSdmh3eurntv+tAPWcNC+gTHsFA/bB6ge6QKRsD8YX5SG8Ep+mX4M44XQ/H9VUyAWaQ47GJ8aU9O3Y9+S//9b9+N2h7p5dPfvJnDl27cu2JMH2mFDMKTCgAJqHFXGBMEDCYEABAikLZKL2stGl2QsPwCnIIqkxXBXARFs6KLAulAgxAl+GszEvqK8WKQnJSGHLtApfoVCmTPpQDkXophWs5VhwqGYR6XqUUsC/PEExQJvUUOORafSG4jDSF4NTJIvXtuK/XDKHrLT1jxCsbm9urinz54z/9U1/e9mIMnmP4wPvfV4Bn/EAA/T1nQqmBCsUHvJxFTqIXXKKXGUbb3ZoN/NJTXwkvuqO3XgWYP/zgQ/V8DocU7fBYVg1/0NiSBsBlDORG9ppxExj4G3gOBp0R4+ziibEOMwV+Z7Atk8RTQEy23IMn5K0/E9GDWYEvUESTCgYDTmRaMO8a9wFOzyJsyhhGNoy2mS/8P3sAdTrB0+kvvoXDPV9sr0SGb04lqEyb+mPcDKB2beRDjjj/9R6YM99s209/tY0tvNZWr8RIXznZVhePt9XL+dvSmLNfacun/qTdOf5H7c6xP8zn59qdU59vy+e+0kbOf7196+aVdsKy/Ay+ZiCiE+TA2CMuBc6e62GkzQCdPnu25HlYLihYKVqHRpwcfLLUj2zhIx1yrQfGN8bguvf28kjbMnauPTb7xTjrnP9ShndM0ZuV1bF2aWlHO3PjnoyJ82jntr40iUOHPnCLM1eORuTWmI2fgy+DycgBGzIomDN2OIfWlu+Ra+fIvN3Yalv4yJHvDCz+kjmzRPBMwC5I0LZPuCQgG55ps7kRZxVe6idjSq/NNtEPmCCBxbjbrdVI4SFDOxhfGNqXBfZdHzkp5JzODDuMcbr6bpZ9o5QKkoIjdEtgC0/sVub5H/QhP85pG219v36jL60yg2x86hC81SqKjFUflXII0jaMp+vkky72xF/PwEsscNgkW7x3SBGc9fc5ThbmaoNDbmbTq0/QpZKC0athFkY7cEhf0IDzw5FBDPQdcIIcD5taDIkKfcJzPNXP/t6pzYWfF3J4Pxon0zb7gja0wpP1LsbF0WMLOLfkTRCkCIzgC7k29t2hnXeX4cv4xFh75tlna7zrXbSNR5/++Z8rvllWi++Ccr4DpxJeS7bhKccdFqKhAJRNLr2LDadb6Iq/dI99RwOyyN7jK5m1AyJ5dJ3Az5b0ZoH4DkP7+Mgfgb0O7ZIH9wlu4SMcruvS/uZ2px1YPNV2Ll5oI2MbW5tIEL/9/jayaX8bmTnSRnc+1sZmH2yj+36sjd31sTZ24MNtfu8j7aVNW+p5aDpbs9SRKWODA5Ze4pP+wBHjhA0Ckr179pYTXc8CxkbwR04mkBvLuQPHnm6b5mIPasUFu50jDnwP4NaCuLQlqFxNEDm2stTml8famc372rVNs20q4zbrA+PZYTsDHzhwV42frB/Yf6DwhPwIcvWbjvDbbG4BD0q/Q5vb0Xc09Xy8AlMESXwNPIWtXqkBiwQy6hME0Us06X4j3O3Pxw2zVPhJX4cZLtiiD4XP5DxB7mTGfyNBm5dpO8eHU1zHl1SvGS6BmsCRj2T3SIGR5bp8Chi8HUZEz9ERH+i5mUEvwvauNEmm8k3Y5eCvZZL6jT63wlvLLb3fDb5Wkje0I1v6Dq8FdPDF89PGhUZWoPlN0mGYmdcDdfpuVQM7MJN+o93eXXva8dOn6hp6HrEv36QH/t1XkuCoGfZcszP6nsvCx/HyT9ECBtAJS0sLk4OXxiLpU35YdAAdB59M8E2fBMo1iZI23EdmYvOWRsfGnvy3v/Eb7wZt7/TySz//6UNjkxNPRLFmKtMZIcFoRplTQXAYbkwn+ICUIlBED4gSSEDOWeCwAg7SRRhKkPJ7ZWLXnG5KQ0EtfZS1BgIcGsaK8Se0fTofXglc+hIe0+sUFqgTcsYf2LhOtpHBGJbnEVJCTWgpjaCMMTetrP9+o+BA3+8eXh4cj6o//RTMMdxowQGiKH/+hS/UNW93MS5LDu+5+3AZXgYHGFqiADRk7GVDgDB6A5i5+YWMwwtod2cc2yvbDhS/+KUv17JR41ivgpcf+uAHCzR6ABWgDoihYQFH+rJ0i2HrwbsxyAIy9s5x9MiQ+2SmjLcHoZdK1gTPCtngaJl1KICObBh/rdNOYMIZ1H5fqjYRsIuTGAP67Szfnchbf2iXjCIJAwvY62Ht5RvtyJf/xx40LR57i8frOY63U/vvbwtjMv9xntNHTkVtHZ7GBEnkRn/J1O5LJ9r2ueNt4vaN+v0NoyyrejsO560YwBsXcpxvq9fPtdVrZ9vq1dM9wJt/sd048mBb3HGwdtcSzNM1M+DGrF0zkwBYWwwHuuOVfnHe8YJRNmNt0xL8Qjc6QJ85FIJBAR9LgRdLd1bbjo2X2n2bPp9T7zwIZPwt2bx6e2s7d/Nwu36rO4JmkQTrxiWIkNAhM+TIuCVA3ExP0MUnXS+5jH7BJEGJc+jgUDiUrsfvmgmLo8khYkzRkpOtT56VrbpDW5lTMk32YCB51BeJrHLsUhesErDRXTP/2rBzmOyresmzvivk3u/Fz/DVEso7kW8v+uWMcFLVwcmCy24bkkDa7s7PRAWQatSO2XF90HeOHhqiBV01JvbAb/SIXBm/Mcj+aoMTOugnJ4YzAT/puBUZ+IAetUQxzkIurP7ri99gg2v949zqF2d/NHUL1vSdIwMH3Tfo90JwUAAIE90jiQgnrQShYxIY7I9+l+OWutAULzj+NsfoMtDf28lRZEvQ8VIw+PjxExVEGtd6Fzwyg24b9iN331Pj1288s/U5m6XvMFZ/2FG8w69nvv5s1YGG613wYc+uXZXgMZOF9pUwjdOJF2ywJAj7zUkk8+lY+QP8i9pOPTrh/XhlM/K7oNl41K1UIJ46nTNWGE/PYLvncemKmRdOP6yTfCI72pE0IQMCST6CvwkH++DLhjjbW6e2tgMzD7Ttsx9pkwc/1sbv+qk2tv/DbWzvB3K8r43vfk8b2/lwG9vxYBvffrQtbzvULkZ2T4971s3mKv39i9qpWZLImJkkiS+PdpBPvgxZpReSzOQcrwS1+kGvxyJz+459rW25dLat1A7FsR1TszGyCR63HW1j2+5po7sfb2N7PtBG93+wTRz6eNtw+Ofamfs+2C4GrzfHbtKvSg6GZmgVspWvU3oceqIvTKNX7IFr9Mt5NLZSybWWre5LcMnfMjMDt+gC3gia9L/PiHqesG/AIpGDtjbLsJGcPpBBNBju4VeSYW3TRckuvBA0VbCYOmGNjUi8KNomI/AW5vB91EduPEtW48s/dZY/kTq8EoBN3z27s9kR0vUbJoLTd5ba2fxml0bvhYNX9jlAHyupBDiOi/MX6z2cu3cmMEr9dA3vyKDXCsGzjl99Ayq2ltzBMfI4lmBTPyrBENuqj3iuIUsfr1y/Wrw2Fp+2/5c89bln5+7qj7pgrb6jG7kX+KqHHdoe+zHMZLqXftEn4xhel4Jmgk50YsPJhevJpP5LfpR/kvthC/vA9rsmbS7FT37yP/zO77wbtL3Ty6/+6q8eipP5RJg3w8HkCBIi0E9pgBIBNYsCYCkZZlNWgjY4G5yZYYkhZQayjJ7MoJkTymzmATgQyHIQ0gijpL4CknxaS+xaxpkwOSjGsB6ZMzU4Md5fQXEtj5FF4EQBk1L09F89DFwBSwrBlZ0EPH1cfVmSWSAKSvDLKcm4GCICDrT0366W6xW06dfdhw+3hx96qBR2fm6ughX9EsgwUsbdnaCevQHA+sjIOWR+XGOzFA+iDk7mehT8+xuf+HjxjEwIToBTOXihVd88oG9koW9kwrUKnsjkDQYaWAMm47RDosBTsIY/jL+xDhnWfgA2jkOvjyMja8tpcJ5BYRzICqfUizTJBSNCnvGYwQLiO3dsb3c/89k24qXZgicZzbdwWDJz8XAM6v57SsYqGEh/aI+ZD+1aiktWvXJi241Lbev51xO0Dc9QrB2+v3FwcIbD71FGjtrS9TZ38JF2dvPuohcDQnY58JxR8kAGnDO+0tG0TQ4YTPrEiUI3fSTvqub04w39roxbDKoggH6GmDEKIwnaFtuhKVjeaf5OKigUl71dv725nb91uI1O7S58sDSpsCN4QIYsWTJOcsEgk1V/S9ygkcN595LNHmD1V5z4rWhdBnItCxreojP6wxNBNBkjnzBUO4y9oM3OouQBFjKodJzck3N8ESww+mYaBECCLpiq/+rgGEs+mMXoPByWevUl0/SiXrqdQMOW/Op3D6dMkCTLyzmD6yWTGXsPCOJUj49WwsXYyZXxV4IuuqcYL52qmZEU45OUUJ9EAN3swWHf3Il++ZsTJbBTn2v1k8wZkwP26htawwfOvt/RWtLnoiWeAoBc4xwMZJ/QAV66z3jgib8Js8/hwD9jkEhUzFDil4Occ7D0nY5JGBq/wFNw7T4ZdEvM7M7Ilg34tV4FjcibZc1eqVIzijmPh2SCDRRY4jneoqv+ki/XoPup06fWvZ/kWoBgmdgHP/DBSk5INOiXAAFm6ysHk30qnyH0RWu80j+OO5xh4/qsD/3rwWjpT34X2Pl0sMH8BjpGbvVBopPO4BvZUzf80w8yXrobe9n9lJ6IeaP/wc7VpZU2s7yt7Zo+2MY27mgjG2NbN1h9kWMi9mN8qr/aZWyyjY2Mt0uTq+316ejgSH/2UfCvT3SoEpKRabJFzjFOv/HIeOGv1Sja7oFrf0WCd3adPX+u7d5yf9t35OfbxMFPtLGDH28Td320je//SBvf98EEj+9tY7seTfD4UBubva+NzRxpkwnkvjW+0u7siBxk7IIddDZ2QUdt3BFMsuv34JMNfavlkMF69HMO3eCav/lS5Knbsf7qhX5Plz34pFha6fqeLEl7HosJX8gjQCafeEtH2RoYt3XL1gquzc4OeMBPRI+NGzbW76+88ko7fux4vXqmEp2hF14KKu3eS/cFY/wxulEYF5lRP6yBc/qN33jsfO3km7/1T4DjPr+RBnipf7CZ7FoZUH0jg7HtgqraPCR/k2lyWstrc89igkNjQBN7P8BftJBoT7erDr7QTMbl/vJv8oM+kOMLcxdqhQPaT4z3JY5kBg/JjdVgfFpYuj1+ypGjR+p3wS5/i3zjn4SSz/7IjyC2257qc2QApkvI8ae0RX/Q1nUww5hqtnHLlqUbN24++duf/eyPVND2zvNY3o4C7KIYBJsiiuplMQRYFIyzQwCBK6UGjBxGgkFICZGpVr9biyyjxMEpgI1wqAtoAAuCKPrnELoXGHA2B7DmbFNEv1l2YAOKbtT7e1fU6TfCy2L7TnGACyMH6AGk380oAHWg3ZW7Z9llmBXCS0GAC2cewFfWO0JOs/XN713xY/hp4joVNRs/541iOYO++ssgD4VycnY4N8Zu9tF1zhmf3706QAC9nqVn9fr6eH3XNicTAAMlMoIfjFl3Lq6XYwi0gSYAsWylsnsB+sFpJEvGhZ/dqezLvFzDwQXaZMv41cswDeBDvhgbfxcPU2Rmy4DE4SxHLa0DsqFvHIwagP/h71s6wpcct/EjcsIJZATwg4ETtJIp2VhOdCxFi3vRVr+Dn2+upK0cywH21TgQZFJQpR3JCjTnpJIBdMULhht9BP1oV/fkoEP0E30tJxl0x/145DlSgO5ZFbSuB9HTup243rlFfj2Gb/RG2zLVcQZtGGaziZYmYZdCLmCPQI0MKJblGjtZI2OcUHSEW/Svytr95WBELtGY8WYo6ZvAQoLCUj6BhKQFWecQWAjkPs6ApAoHgaH16dlCmKN/nIJaxhoc1X+4pJApumYsZrzMOlVmOtdzUNTjHhhmiZZ7/Q33zOSV4c519EJ/jV99AhK6dOP6zVpazcGuzqfA8iG54T6zVe6j991xuFZjgo1ebI88ZTtyCI6MR4CpDvTVR7rNbuiD+4yL87qatuA+x9zvCgywGys+oZl6BC7sBDxEs7pmrT6fV65cq7ZKL9bsFLthuRLHCzaQfzNpQ5Yf/pjtUSSLyIe2CoNyv/qM/wdRyAedtTTT6gk8M9tBh9lARC67lj661icZxTdYdvRIf2H4D6LAeC/ut4QVhkiYFTaH5zDDONCfXpFjskpn9M9SXb/jo+CH3aCrXgVwOUG5uur61EumjBVGDTNEnHPyqw/+5rz22byeU8dHNClMS//otXYlAPCf/1F9Th1jAsW0vSpp59m1yGIdlZRbWwXhCHbfmlht16fic6zC3b5DLFnhv9ATvKG/VjGULOffgCsCVj7Qd8oX+sAI9d+ZOdRW9jzexnf12b3R2Qfa6Mw9bXTL/jayZW8CygSVFUzGXnnG2b/QBU6RYbQoHCw69CDRs33aRQv0kryiGxIQ9A/dXeuc5KZ+wgr1kTe6DuNKF0JzfaUL9HBp6dsbudkUzpjYZPbD0lX9QQ8Bjb6QZVhoNQ07LBDBC7onmHGdpZr6jze1NDa0Igtmrjalr4KfzQmCyAQLeid9E9C18INfyc6zgfw2M3XuJ2e7d+6ovsCEwU4W7uWQQPO6GAkG8us6dIBvHtdhw63iEtT4DS0kqsikGbdNsQWeS7Sb5XWYlmslidUBmy1DJNv6xK72REbqSL9rsiH9gY1Xrg0zjx3H2dv5YDm+sSX4QX/IMBwjW5WwSL9gL3qz8/iwkvOdr5GINXnA17ILa+OTMMHTSlqlLrJovH77USs/kkHb1Ssc4oBLhAtjBQ4Uh4CXk0Jhojj+5jAwnBXoRBgonyUBDsrpgXXKorgXgFImmWdCRlAKcCM8MgBA1fWVLYkyWRKonhJSwk3Zc16WjLIPwVcJV/yLajsOECdWcZ8xDMIMzAm5tcQCSs6HIECwQaE5sOryvc8IDu8FWms7QEMRTp48mfZsMW3N+foU7hKF5nBZaoAuxiBrNswcUXJGR7CGtjlZBmkIeoDJsGRxfUs3XOitLbLB6exAHicwfEFPwMxx1H9gxLCO5RoGAJ8VsgbQGA51DcZ4ABBjRvvK/oXPlemK3FneCMQ4k/ikXfULfgcHiNwJmDh+DBxe6iMQsxyCvN6x+QdC/8eUMG35ZpzCyC3QV4/xDLMkDvwhs8Z79U7ANkaiu8ZvvnjQ/M701rYU3eSMywoyqna5Mla0YjSH57IqUAhN69m6tK9j9Fo/GAcgXbMhqYMTW7SKfuIbGkqOOIdWDm289V7/YIpeYd+GsaU23rpzjhY3b3q+9s4b2EBGFVjnGjTDHwaM7pAt8ox/ZG5rnARySG44B+iAfjDCNRMTY2X01CFw8Nmdp/5ifDrsHljiKOc1PKAn2uPsSZB1mV57piS/eXZYXQZmWTcnoQLoYJrMK5nvz+is1qtBYBJ5KMcp5ws71+RDMs14a5lT6sR3NIExub0KJ7tjcJclB9qZGXCPAAIG2aClL7Ha0Hdiy1hhPEfDuFUnSNI/hc4JjNHdPfoQchQ9jZe80eVh/CvpVyhVfOHASZTpo78tu0JjTp/6qs0cLhj6PGY7vzUZNT7XGftyxqwOfdQW7KEDDg4TG1RLJdf0B38FnAIHy4gEFj+oQt7MWsBMtIVf5IVjrI8wT7/IBDwhX+ypsUhYWq3RZXD9C5orHGByKwHGxtfZkMwMPrqX05jfFXpDTi/EuecL0D39hVU29CBf5MN1XsCu4PXgQHNM+yZV3fnFT/egFRtD9tmCkon88/dwzqE/6lM2RBfLoYss106+496Jxr7/VX6r60bkf/7qYgU1AhP9JN/wpQLH9AfWkhm6TP70Y7DLZodcDzNgQbdLsQ257/JSgpulq33FxxvH9woi+9jGMm76jlaSG2hA5yqoyZiK/hmr4IGuEWP0Qm/0cwJu6IPr8INOuY6fRWdd5x5Lrbu+2hjpcuEKPSKH2mdLJJXUAesEPYJ6fFYn2sBceKZeh3N9dQx/rQf4sGxH/AC2Ga/QDnv4pmyqZYt91q3P2PMbBaXu0w8Hbpl9HGZWyQ1fU99hXY0z5wSf5FbdsK+SUumPYMr1U6Ejmh7Yu69m/txnXK6fnBwv/2shtEBrY6EHdrg1Do8AKfppIxP4XUn5tJnu1bvgBH02guEXFf2DU4VpKdo5e/6sS5uXh08kUPc7bNAnsjU894sO9Kcwn3yEnj71Cf30xz36Sw4rgVXYIZjbUHgyyGpCumr/R6n8SAZttxuj1gHY/wknEAoPS+E9F9Ij/G7kCDqjIlsDcPqmIH3pA3Al8ITFvUCsAg2KuAaeFAz4EhIzEYwzAVIfQGZwFUKnTuu/fZeloOA6yTngxMiEAlmZjr5OvM+gEUJuBACpLFMcU0ApswNs1cOJ0FfKoMjgAR/jA2SU3nX6SQkovbrXowAL9BJcUjJOIsDrSy/6bCMQY+QYDUBqbBRRf9GHMUQXLxl1bn1L3x2qsm6hIboIFoEHegmgvJS2nKQ1msveGwuQkSl0L7mZDF+BP6MvU6kAIDKokCWy0YMyy7368wJkg7zqBzpZy+083gE/WVs7a3poWvvkStDOWHKGOGvnY3xvbJ5tqyzDf1QJHZZjtCMf+KOQtaJ/OmcZg0wikLT84c6E98wstVXv/bl9rT6//xFdyeed0GvhagKujJPzWru0lpHtcroU+WFwCqyjG+hech6gF+jXuNNHmXvO/+1lOprP0NdGDPoP3PHTfXhAdxgG9Ptuzsw7pYyMMNQJ0DeO1NJbS1TICqzhzMl04omZf0tIBKp9ZrQva6Rf5Bbo3b6zVDNalu5w3gUQaIvW5BndFXKmTrLrk8NgxgethqwlHCKTHG5t4Js+oaX7OUfo7feajcrBCYFn5y+eL17iheU3eIgD9MgX+GSJJ55x2M221IYluR5Pbfow7FIJg73WoZbShOfGwvHTPp2EI9XfXFtJrgQ79Mu9HEJ4P85xyLl6hi9jQBfL2dGZ8yQRAgfcY5y14iJ6i45991/068ugB/yXqIED8I7jRkdkri2BkiC0I6LsPbqjl+d2JawEUpZKXl6M0x/MQ2NOsbqMHT2d4yjhHV1ki7QJX+EF+Ya3HKYKBkIrTjXayPzDC/1B/x9UMS47W6KpMXjeCU3JEzrgu3HoI/yCccZjLGzokSNH1uRr/Qtanjh5svpBb+gZ3umkZ5aGWTgHOZAQsroC/8mb8VnNw6GlGwJmssOOua7ayIE/ZLf4mGKseMtmkhkH+8xPYUM8n05/9Y+jr04rDzjHzgk2LsdXuHH1Ym0kdfvF/7ndfuk32u2Xf7stL65tBjIeO19LI23kkP6Pr7aF1f66GCsU4KzxmjXctq1vEKMtvNIvY8AXci+oo1fkEh4MDvbtBIGwWL+WNgS/vYjzLRRyOfhEMKjkNfXSFbrstRGnTp+poAW9yi6kD/7utOgBLP4MSzfJlT6eTcBF7y0xr5nNnIcV9NWqAnVJsvNFJKJgkPslotAGz/gndBbN4NTu3TZ963yHOWXTQzft4RsZEGfRzd6X9C9tk5eLwbJLa74lLNMfQRb9lpgxLjpj11G72EpmmX1Tt2347UJp9mph8VLhH58PnRS4pc9sBDttvDBLQLMl/Sp+pq/Giz7wf8fMbLUBs9XHn4ESgjgyK7A0tlqmGXpfve7dmOE/WmWc6jUbCMM9UyfYNma8MS76gS8hXt03Z/yXozdr+KeEffmtP+fbA7m+ggLN8M7YyUV/3nKldALNl/i4hbn9XcnkWPv+Xktj/EiVH8ln2j798z9/KIx/Ympq44zsDAWLBJWBGISHwFK+Ws6ST4IIoDjdShfc1iYiOL4LfjjxongFoAI2Dg2Fpbi1jjZCqK0Ctwjngf37ynEH8LI8BJLBoiiUS93uBTKAo/qawrnizMgGUfa+O5rgrAuhegAcIQdgNa0e9SLg+sYRNh5AViCY8eqv5WcUTxbF7kkvv/JKgf7bXTiQns+77+i9Gau14QK3m+WoGTcF1Fd98l1AwzBQUvRwjnFyD9T4whe/uOZor0/hkP2Nn/5EQVXfsteyPTOlfSe9YbZWARhmFNBXNhUt8cnMp6VUDDTAsMwM0KmDkSV7jAsnBFgC854h68+i9AClP/BsFzx8tWyMXCgCF3QRnFuGRm4BlOeL0MnWzLL7ey6daFuuzmUkjCYpfitltZ3fc1+7tHVPG0s7dsUDxPhEB/CUY6VajqGlNQen9rctOx5tY55V8ID59z3e28b3vL8tzexpr2xI/3fvr80TtAGU0YVs0AF0JbN4T2cHPeVQ0DcOOaMiicIgc3gYQfxCY/qkXnrib9/vrIy02Y2L7b4tX82971QIhEljbW7pcDtxObQJv8sxjPOt0CFjY6wYfDpj7MZop0y6pDB+ljkygOhCD/FR9pwsMXr0THEvunOiye2wtJTBR3/Gf8h4XlnM3+GNeswuwVn1CJzUD48inpETGJs2Ikd0zDJn2EBX1C/BVQ5EDjonCQHjBgMvk62fIznfdwrlIPZNHMiHOukgI+06s+X6od8kXxBEf2FoLVHLvWRIXRW85jd94BijH/3n1JAxAQd6qI8jSy7p8oBL9G+Yna+xaT90hh/0371kdghGYXwtAw12a4vjC5vZi6Ed44b7+lS4GfukOO/ZtIGv9B8e4C9+4Ct7gI52noML+qB+9cISTqrrXj92vHbSY0PWs6APuavt/g8eLNpu29ZfBE2+Yb0+6Z9+GrNdCMkK/dVnzqlnGoegZ71K8SGF8+sl4PCYbJczH5rSB3qA3zBk0BWHHRaNURl4yGk3fg42PqhHG/wC8kXG+QOuIQ/q7isubJrk3Z09oeqT408XFIG49r9TfwWAd/Lz1M3Ftu/0V9vWY3/W7iy82FbmvtVWrp5sKwuvtpUL38hnzl33IujJdmbjSHtt8mpbSeXkUB82ebFxZFybtlmvFSUZh9mcvvFDD7jt6sjPKSc+ck2fyKVEmUCD7K0sr7adyxvajpHUGV5nwDlix/J7Isd8Rr9z1KtfEkiOj0+1k2PX2tlbfXdZNpatNHQyRIdzY7VF5rXDVgqk4Av8Ic/sn77AqSGJqkhuSWjASZvNDTQnc8XrYF6G3rxbz8oP3cXjgU/qKkzKD3TPzrEVjGzb2s6dO1/3u55eV/CVa+1aOz833159+dXCmZHCHgFTn/U286Xs3L4jGN6x1b2e8bXMEQ4IEo3b82Vw3pgFPLvjU7J/ginYY5mlvklEwSD91yaMpmeVIPN76EbmJITJZMl02sRn/Re0sTODHDuH71YMuIZuSrSrw4u6Xccfgenn5y8WXwRyFdAZX/phbOy1fjrv2futwdt9+/dWn4yZHrEZ2oSnZMw5/rm/N+e4Et2BX/ih78aGRhIr6kEPMkBVXHP1ypWl5ZXVJ3/n93//3Y1I3ulF0DY6NlJb/pdQRPBF/MCT8pEkGRWOA4GGKcCIkA2ATCgpbGVvShGnuvDlOtldwqcOoCkIKsHLOQGZc4TKDkUE1dQwIBqLQimu1x/tcIS89JeiaR/gyEDIiFIIygW4hhkrzoeivmvX+8YWjCADrk/uAahmJW5nbM7pC0PRHYmeidKWpZum/C0DeLuLNgQt73nPYwUCxrp/n5eXeri7r2nWV30rhRUkh1doziECzAVwUVoZoz/7whcKcNeraO9DH/xA8VEfzFyhF2BgPDi8AEFwadagy4xlI2vPp+S8GSCOnqwcIwE9LlycK8Bk9BgcwXQuqfY44OW45LsHqQV/lqkYP8Pnfo4YOuEXYNy1a2cbm+gOrHP6oF70FBjaYWnXrUttx8LJNprz1ViVdPg7PuqLJSorca7rXTkJ+n2OT7eL+x9qlxO0La/JKf4wGBxeThVd0K9yFHP93TPh8Y7H+oPlOx58U8f4rkfa4sqNdnx0tV2b7O/hQe9BRoGxcdNdMqwPjOsbhiQOPnmhHGZtGB59HAqnFF3RhWE2Xk6zMj4RB3b0Qrt/69dy9p2biVtdTXCyck+7tHy0ghBjl/yxBIjOh2RFA3yAMXaHRQfPdnFKyOWQobcciK6RGXJcwVH+oS/5UQ+6whUOc+Fa2nNtx82xcoAKO0J7W7I7774h+CDblhlpT71DICNwgYUMvpkI/OUckF19H/o1LHPiJBjn+VwrU+w+PNYvuqFueMERsGSzZtji1Li3Zu0l2dImUYeP+k6fdu6YLazldMAhSRlEZAcEk+WIJDAyBn3xu3GZ0VVHZXlh1Ro+oTXd5hyhRTmba7Tk/HPCLItic4zHNeSw+p/v6tSme9gNGCOIgfUCWck0bVQg6CW8OedQf8eSPjNPw2GlwmkyMwu30IHukIPcVDJhg41XX3u1nH/tr2cxNnS3Bbv3a1XSKhjSk4R95lspm5B+p4vIU/LtOmM3Lq8tOH7ieOHfehf0+sTHPlZJORjLruLr0Ec+AN6ReR3GC0ETfnjpsTHhHawhR4MjSsZ8smE4RQYEcPSa01n2O/pTDn/qUB/6kdXtM7P1Og0BP1lHF7gmYOpytdQmImdTS9fa3osvt23zrwe3I2t3rvXdei+93FbmX+hHAreR+dfaxW1T7Uwc/9vXPbtlwx5BjyCyJwB7IqUnHvgcxsluC2i0j3/eYUvP9EHfzY6jk0QDm31ww662fWymrQrSViKr6V+7dTmB44V6NczK/Itt+dzT9W7P1eN/1E5uiI+2a2+bTD8q2ZE2BQQ65Z9xVkJujT4wbGswj96jFfqygeirfbhfAWTRstsxesau0DN1Sahoi16VPY7eokfJZuosnEw/yKNr0MZvsFJg5bMC3Yybfaq+5tCWz4vnL7TFS5eLZmWJ8z/PtM3kWphnK3712yBEG9pzL1/A5iCpokrJYTDABh9m3tSnTd/RgGw6FPiBZzZn2hrsok/GKAHrdQJst76RYTQqXzSHAJBu7prdUZgm+aNvrlU3WYXdMNl3Bxyfix/JXu+Y2V6b0FQgmLHRIWNxL/9GO8bPTptY2J6gz6y2vrpOvWQIthqbOrWt2CSI7u3asaPaHRKUeKHPZJVOsE2wD48T+C9Fn578zH/4D+8Gbe/08su/9EuHNk5NPREgmiEMmFtBUYSops1zDUGOPEZQbtTsiOwGEPV7D4660tWD21EY2TTOvGySg3LJegDfyuysgYj2FEthKDEhBwyEy4YhMgicEFP/2pGt8pzO9tntJaTaJfACL06Yumv2hZKsOQqASJ8YD1l1zoVA0HUABHjJ2nEoKIhrLdXwviftEujrGau6LTc4eepU9fntLIDV0qZHH3m4FF8R2KA1sOKAyZobgywq+jnfnxvoIEjD9XU04PMnf/qn6xq0yZR5p5ygXD83TA0bEPQd8yw5E6yZ8WS4OKT4Xf1bA0svlmT0ZeXxwCsMGPxvA/9Y8bzkMJ+CwcpUhkfqcA164KP7yRIZRA8OC3AiA4uXZW+78TD7qk0FvtWSybmz7cDcq23MMwRlwpT+BFdxgvNjucz0rja6531t/NDPtIm7fqKN2x56/0fape0z7Xrkb2XMzEHfMhxg6os+Dhl9PFu5s9LuntjZtox5vrJnT9/MMTo62eaX59ulLdG9BAOMhPGiJx0gCxUUB+zNtlRQij4BZ7MdjLCCtpYzo9uVGGTjs/6ewUJf+mnU7lUY/ih727/tcjs8/XTOvDODNr0NorTjl3e3k4v7wutuaGtJajAFpuEtY8vokd99cYw5eW+89DkMl1SwEkCwZHaqy1h/fsgMJtrBp0pqReeqjbQlu23TJE4kR0exYsDsFl7hD0cAz3oiyzM6/Z1c5BtO6QP8rMxyvnOUamBpw8xWN9hDNtnzvIvRi77NOT3j/O3ftz/Oc4x5cM7M09zcQnRgcz0/QQaM/9sJqS43cI3eWXYDg2GJc/TaeXhj2ZPxwHT6pbiX44aW9BNG6Rs5F/SqQ2E7zATQXfcYkrGQU5ixeXpzjQv9XWM8Zmi0K3FVTlT0x4P+knboiS/owxkRWOEx/aYPPUkyUS/bp//OdT71XT2789KfWfYJrwSMZp/RH0/oAhqRg+PHj1fCDj3Ws3C0Lbd75OFHaha8Px8uAdT5hAdsV80CR17I5cBDY1MDu2eTCDsdo9l6F9j+4x/+8ZI/8oXnAhL9Gux4/ZZrYXbHE9ug92QC/bsTPpAZ8sPuus5MdfkcuW94lQ2bwh9wLd4M/NRO4XzqIq9ohxaeFxp8DvYV9rH78BgaTt681u5aPN22XE6gNgS4cLKOnqBrN72C5kY7ObOnndy0s92Jbqpbe+RIACbx0f2KpS7b0Xm2t7A/7VZCIf6D99jq82D/0EhfpsKz2U1TbfexL7ep53673T73lXoH6PKZL+X4cqt3d559qq2c+2qCtq+1lQvPtpbg7fTuw2303sfreWePlcCeoV/0x/LULdu21gvpBZDkF90Edma8ekJ7JEHR2sYsoSt7yBdCN0G4oE4iR73k0GsV6JLvaI1fhafBGksn8Y0uCsD9rk280yZMIKuul/TxHQ0ktwQl+HTstWPt7Omz8cX6S9dhLBwTfJEblCNL7qMvsJevqk8wxTmrFdh/OEcfzFTBKbyfJgupl2y51CyiF3Fv3mjvBs/IeaY++JBx67eXaePjjVtWNbHp3hnc8R2u2GpfsAZX0V/SSXLsSsZK//ga2nPe6xR8HwJkuAlLJYsKo/Kd/LDdktnaEYyyDxJhu/furvEVfqUeYys8Da/wFd/4iMahHbaH74s2ZBMmWn7Pf5IUUQ+aOc+HCL+Wtm/f/u572n4YiqAt4PfE5MTEDINoeRAwppAUmVLI0AKbG1FE5wiLJYsEGUD57AZ9bZo9Al+OXwSGgPkuUzEIG2BzbniwvGej+yxJdxiGDBAw6Q8U+wQIBJjA18Oxac+0uvs45OoGKIBGBnVw7mutNWNOmFO/HTHVKeNQWaEox7BtrzEwDsZgOZUis0YpTp853V4/dqwU4e0swFzW2ktVi2b5G2DJouMHhw8ICkTKSQy9GAK/GRO+6TcAZMi8BHy9Z9p+8qMfLSDk8Hf+9JkxlAH2ggjGogLqgAcenTVLmQsKfHJ9mOPqMhJ+5zxxTATi/iZXjAHDCBzNyBmr69FB4M55wz9yIEgBRvilXqApG8hRFpBbW05OGXhOBqBdvnK53bMYx300wDm1vY1sv7eN7f1gG/NS1Rzj+31+qN7hM37AVswJ1nY91nf5mrmnnbp1ql1YTTsJ2tRHnrSr/4yVETLcnBJG/HDb2ja3vpSliPHXHimhESO0uGGpzU8mYIjsDzQb6M4h4eAZk7/RCEB7fYY2jb+uDQ0Eca6hE3jgPCPiPMOprjIgazo4PrraDmy52A5s8B6od3DQtjrWzlw/lOOuGhcZo/sMqx0K0QDNyqkpQ99qhl2CqajtnnyBRwoZJDsMnnvxc5CtSi6V7PbZBk4LwwkXnPeJxhIXAhZ/VwIpekO3yV9fstmDRTglA66op//dl7wNzphAD77pF5mA0eqyYgEemJ2z9Ffg47sAp5zo/K5PZEKBqZaU0Rl8F3DBSg6XpBz8DGpW3ZwHcggL3wgk7kT/1pxcNBuCKm2U7GRA12+azbxRfYXxPRC0RDJdDw/gBvmSKS7MDY3II3qgm8DE9WyQc5W0STuuUxcnA03QEI/QDm/QjdOFPxI1xmWpO93XF/ZHPRybbnc4aV1ndI5DObvDy+n7TMFcgjYv1+acO7depeQm/w7edbC99/HHo5MbC/Php36SCaygq/6WRIB/w8wImjjfA5TxdvzkyQSz/eXI61nQxIubJVJhHdrTLbIJ/8kru8kxro2mgoECiju3uz56LrGWuaXfgjIFjrm3ZCv1k6v6l/HT6WGpKn5L/JFQ/gBbgT59NrnXg66uZTcvxQHvNsaSu9j7yU1t39T+NrP5nrYaua3VEzalqk0/cqRizyrP7bivnTrwWLs0kT5F7szUaAfNLctHf88QcczpWvdT+vI1ujToP14q7CFZl/DuG0tsbktXLrUtz36mbXn599rypZfa6sLLbfXy62316sma/Ws3w8ul2HMzgiljofOJfY+0q7vvqeV1RZ/oFXwjG8YeJS1sgDWDXfKdLe06FvnPka5Vf32vREt021b0Z8+dLRrrP12gjz7pI19JO+jpfrqFDxfCm8LI0Eaf6Kjr9U1CzG+S4wIFCWd/s+n0dTo891Lw1157veNe6Ilu5AdWwD96D98IQ7epCcDSX3IBA6yWck/NrqVPbJ9Cx2FF1beGi96dNszuExh1SALxu+wKyV4vLC7Us3HT8R1hYfkQ4RuZsquk2UOJPHI6yCJMWcz5mmmNLpJFPwhknSPX2nH+cuwPe6Kf9JYcq6uSyflU+HQCt22zMxVs03t1wdV6DCJ0wAd6ImHsWnjFN0JX/pRxw1SfEkNoPvASjyxzjWwspZs/clv+/0gGbb/4C79wKAx/Yqspj1Lg/vyPg3JTFGBAKIg24QXGgAsoCbYoiOspVJ1PHQSGsQcYUxEk9xIuQsLwu55g1uyWd3DEyFP2hfkFu7jmXIR7TbHdx+AOQK4APX+b3RB8EWDGo2ZTUg+jAIAIZ5oqRdOGPisMtPo58a4BtqtpqzsfvQ1gpk+WTXFYLMf71gsvVN/fzkJ5GL/77ztahg1IebeNQA0t9V3mBVChXwUD6SfjLiPE6LlmW5wcgcvXnnkmBmX9jDZn4eM/9ZMF9NoF4DKqwLYC7vCPHAAwAbK+cO6ACb/fGv4CXNcGOPHKvTfi7LlP0OCf3513LR6TL8aHzBRTU8pYhRbohVecNeAI9Ov5hchW9Qtg5ha8Y9QYEVn5qekt7ej0g21y13sTrL2/jVewliBteLnq7ANtbPuRNrblrjYyaRlmHLy1Hb5sFX167hvt1J2ldntSRpCj258xQhf6Qz/0y9+3c++hlc1ty8hkOca95DP3pNNrh9m1DjXRwFqGOXJjoV2YvNlO5vtcANsMkl2ljIcxRaeiNUcvdQF9jpN+0D/6g0Yc9b7UzjK0OD7pn985xZwZTjeZ6vLfabphYrVtWn25HZqO3L+loI0jKpv75u8ZHbG0COcH2ry54upQup2/dXebWz5S+ITP9Bo9GKmSq9CLM+X60vPQgFzka+l60SljH34vrMgnh4BxlX3uzkLnDxoyiulw8biWb0c2OdnFl9wryURGZWDVLxtK5t2rbgabJHtFCbmt4CLntK0+feZsudf1A/aQbzNV2nO+HGSbqKyNnZODr8aBz5VQSbvlOIfnBuleMurecqDzvZIB4XvpZv6RFYfxcfich8UCUvpD1rSnrvotfeewGTv502/tSdT14KrLnAQCh0QbcE7/3KsOf5cTb7y5HsZLEpY8c/5iW8grPrkH/lVCa619G2FwjmE7B4fDIhAw9o5ZfXmUIBrfOWqKcRoLEuuP5fDHThyvBJjr17Pg06GDB9sjDz+89nefDRz4jS9kg2xJ2AkQCJ4ZFXhmdmI+tpNDOpdgwmFs61nIC3rfe+ToGs71ZBWZ9lvxPrxhH0omQncyxH7gpYC7dDS0NU46QzYEQbCMTSYnZMsz5cWbtEuXzCz7G8+Mky7zN9AFDcrvSNv6wVeoFQnpj7/Z1G2TW9v+Lfe37bOPtvFth9vUzgfbxMzdbWwiMiCBF/p7N+a5Aw+1k3sfqI2gyo9Z0ydyhGf4hAb6RW7VT9aMzzn4k8uqb7DDWDv29M3DjOt2dGnnpTNt5rrXkwT/PRrCDuTeApc1GciJ/CbBvbmdvuuxNr9ld4I2G7NMVrtsMD0oGqUPgrZyynP/cg6+Ah7BrGH5NhmDaxUop36+E7sJK+iN9nuitCcQ3ONa/ha9MT6b51xZvFKzRuiuTckwuIJ3eFxJ/vCbHLMrQ0LMb/SLTbuycLmdO3O2/EPyNB4aCIwkmvSBX2R8fEv4qI94T+/ZLpuNCNhgD7y2asHyRbKkrzADnWDCMMtkB+bFa30ZbiXz8q/jAeuboD91b8yYyHJhWuSALGGFZJli3O6HhYo2YB75q/GHL7BPkKhPHuPZnX6du3ghV4ceaxMK2hySbBWEhkbsxc5dO9uGafzpy8V74l6g1pN7+FQymPq1h0/V39Aa72GGIJTeqdvfiiBRXYLI0HPp+rXrT/7Bk0++G7S908unPvGJQ1PTU09snJqeIWxKgWMOQGtadwBVB0ZbusKxFs3LPNX7sihPFI9iLd+J0MpmbpgoQzlMo1dgtKZohIsACbw4kw7GyPKk/NCBKtcy9oR1mMalLICCEw8gCKt+KvrPUVE/BS2hTH8YDe1wBIyFYwPIOQCE1haxlIWyEnaAYkqdMNemJPmNkgg+nnn260WHt7NQ2H1797QHH3igwI5SORgkGcoB/Bzo4npT3EAGXYybIakgNmOyFOP4iRNr4PP2F6D7kR/7sZr9YnwEyvqgn0CFc6GvgNHBmOEdxwKQ+K2WyhRfE7yFf4AP72SQyAJGc44H44g/yO4+jpzzeIkW/X2CPXOkfUYf8AN8htH9VUfogXPa7BIz0rbu2N2ObHg0BvtoG9t6qL8TxxbQLgDCtfVyjmHb5e8o3pUzf+NYm2PMp7e1KUCZG/GOIeqOx9p75NKmHaMOj2xvW8esneeEg5TwbSlG49q5tnLldH+u4uqZfD/ZVheP17MMK6e+0Oa2Trb5BACXoo+cebJPLrVDNmXQtEc2OQgMNDprm4745DCZ9QTelQTJtZIReFd6l8L4GUN3xlt043bbPn687Zt6ya91zfcvDF76NzLbJkeu5S6bVgw60yk/lNFazpK28v36nel2c3ljmxxjVP7idX9dceXy6mh7+eLOdurKvgqU9J8sCJjMsqPBYODpPxkgl7CBvpNpS+TQ0jIgzg3567JqqVAfgXrQnhxKEsGL7pREH9MeHnAqXIcOMp/qR3/v8NG+Osmze4sXuZaeyGrXzNRaP8k5B8N1xkK+tcvwczxdD+fIA2y1TIszpahPdhk+C0DMOFY2N+OsseR69JApRkD11pLzYHfxPjJRyRGykE+y43p9UbSpbs6TfinkyHe0sDSq62x3GtStbdlgyTL1Gje9VPcwm+Vv9Ob0CB7JtyVyMEZbZLOescnvMJz8kndtooU+7tyxszttcew73nfa1aYIqUPfOU7uKR1JHfVcbQo6cxL1Hd6fOn3qjWB1PYtxHzxwoD0QG+A7eynhZZx4Be/ho74ONlRCCo84nmhrExJyxq6dOXO6ZGA9C96aTXg0gWbNEsQu489gH8cjf+SlAoH0xVjoKpslEYG//AWygA8O9qvLhFUkZkWnuh0Ov5wflr9y+PGErSF3dM71peNrciW4Z0tcxyaU/uQ+/sLW0Q3trtFNbWZ0ul0a2dieuzXSTq9sbIsTs212//vaxNaD6duGdm7fkXZsalu9X9Ms0YCn+k7X4beivQomtJ92hmWd9FKyuGiTOtAGxgo++DuSa+qdvXOtbZo/1cZvXFqzNcA3TvaWg2108/42smlfvt/VRrbf1yb3fqid3H13uxRa8U/oV403OqZf/DEYqGyf2Z4+93eQSciRDbYTmDmnff2QyEBj52ysIvCiV7XSKrpRWJoxuA69C6/ySe6G5Xa+C56H1R34PRR84ivw27zCA63QRkdgAppeOHehXV6wjNSGUV5jJGnRaodFOK1uY6Wbgz/QAw8vxrYjbU8IkUlJJbi8GoFTF3yD7XZ99IkPeGkX5Vp9EKzwzJzVKXwR7Rk7DPH8muvhi0b1G61rB8nwEe2HseqX7wJZPNdfbfPj+EtoA9tn0taAKeqFzYI6z+bxmY3J6he8snx0ZnZ7yVaX5R0l//xtwTBs1Q4eOPxe14be+uIeeOg3ujTYfvjpheS4kL4ura7cefJ3/+AP3w3a3unlU5/61KEIyRMR7HqmjSJiKCECcgQJsykM8K0ZqigcZSEoVaIYjDRhAIi1DCjfAQgDSRAp0LC8ZlB4Aqk+RhpIENQ9e3Z3ZUu7tpdlqAi/KfkuaDItfekDYSWE9V6z9M15RoBTQpH8o5jqYzwAh9+1bWzOAdYOpi0OVhQvnxwF4K5dWSnXAy3PT3zlqa9W229n0b534d1779F6dgRdjXNPnLAMpMYC5FwHFPSPsRbMKpx3joWMmWdrbPv/zLPP1nM561Hw/ic+8pEyNvrWlx70Zw30kUOMF/ocASoja3YQfxksxfWAXTYNH/HFc5JmDwAmhpA79cg4cRDxQRtleFKnWUU87gAuIdCXbpI/zg0HlsMsYKrf8296o8zjSgEix9f1R24keE8fVt8IzN4sfxO0rc63uYx/ZUPfLYo8c7Rl+3umMvKUfpCzjWnrwNzFNj33WmuLx9ryYt+tbPn81+o5hpXTX2or555uKxeeybln28rFr7eVuW+2dv7rbWHn3rawbW8CoRjF0NAYugPXjUklTNIWg8jJqwfxc34wIujkOllShlPh1LjJNWQff8LOCgZ6IuV2G1293nZOHkvQ9mpG++Yc12hYu7Ey21678cEEmWlvVSBsBnUpfb/VxkcssetJm+u3p9r8zR3t7M172ukbR9rt1c1t++SZ+u3NFldaHnnu+u52eSXB95jAwPOS28oRIUOSBfjFSSGLMAE2aId8qQRtfGHAybhstN8Z6ZLr8Beu+XQd/CgcTBuy3V0/+1KjLVv6zBAeoDMjS8Yt73LfUC8+6Rm5GRwb9+gf7CW/9AkPBXh0A37WaHKdA9+M05j1XdEmJwEuC1aINFz0tzLMCghU9QdWwOrK4mYsQ5BIltTrWuPzqe+cQs/acb6/swwBsiQNJ9q45+bm63zH5x7McXjIr2u14YAHxqN+382y5M+6b37tHZ5+198KCtMGeukL2umzGUMbeZxK0KIe44Ej2jJGWOk6zqdPv5WMpK5a0ikBU2W1Ene2tdf2QLf1Kvp66NCh9vCDD9Z49UfhgFmWP9gp59HW6g/PcRd/0n+/kQv0dC18I2vshLrXqwiiHnzgwUrMsgMcXoUjX/3NWNKB4pvZT3jLWTSbg8c2zSFTA98dgnI+gXvxFc/6rMNUyQTHl/6xG6WTeMyG5F4YVzMg+aTz/la/fuJvJXvD9+2T023rzdF24uzp9lvP/Vn710//fvv8iRfbN2NHN88ebXv2PtLuzN7TXpuabgsTnrPswTy/aGIyfk58g8XLi5XseUPP07fS4cgKfKazggj+ElrUzG54h2eVGMk9Bw7sr+vDvLY1ajo9sb2NzBxpE9uPtun9H2zTd/90mzrw421i7/ta8/LtXY+10Z2PtFfHV9vVyW8vXxT46IflfvRccs5v/BjBD8wTPMAgfYF9PkmGhA65sVwcdrEFzqO/MaG5AJV89UAqOpi28EQg2HWoz2SxuTDSDNHg22mn6g/mdFzx3etNxipAIZ50ev7iXJu70FcIkWl8g69w7ER0YHbb9qIpXDQutPW7dgedKTkKZuCTNiW4amlg/gk+tZ2L6m+y6j7yQjb0wfXlO6R/zmtHvdriD1oR4ToYxktAJ8EdewkjvJeNDDhHbgVLfF7F87tkVmJj2MxpmA1DA74sWvFv9I9c6+/84qW2y/syo1OurZnsfNYMXz7RSYLHjB5Z4B/yvY1fX+gc/nmOuDakCh3wrnQz7bg/upvu3nl398gfhvIrv/rLhyLUT8QgzsjIEBLgZ4YLsAIAU99mcpRhKlZGjPBRfspJkTgChJlQEwTf/UZAKjMQgbyVc67znQK7rgtNXxfNMREccc5lP/WF0lACAu15jFKi3FsKUQ4TByD9SDv6JUsMtCgLQXWfdzcRaO0w9M5ptxQwwqv/ZSAi+KUYAZ41Ya5rKcr5c+cTtD1Vv7+dRf2CtccefaQevgd8ghRGDrib2taXwTigTQFVaFnZ89ACwOALh0sA+Cd/9mfrtkQSbT/1yU9WBsgOjHiJhhVgR14AOmcBkJAfoC5w0z9jNQZ85RQDqApAc67PHHSnEF9cj2dF/9RZzmqEBA8BIgcVjw8cOFA0E5wxSlfTj2EGivMAWsmf3zmpBI0D53mClRjUh8b2J5hIgJUAcmTU8lTH2vIUDTq+a1lt526dbVc3b2yTW2faFFnJtdrqwaWlZV3G9Xk5Adee5363bXz1D9rK2afa8oWvtRXB2dzz/RkGs2x2C/MMw835ZvewthT6Li+1MzvvbfMz+1vC4qIvJwSdADvDqE1BNAdUkDgsAevdRO/clz5wJgT3aCDQA9yMFLnXR3KO5uh7M3W125favo2vt70bT2a0by5oi6vUrtze3r515aPtxM1H28Lyve3O5H3t8tK2dvHatna1HWqXlw+2+Tv3tBcvHGjHbjze5sd/MkHXvoytte3jJ9rkWDd0b6Z07oy25fHd7fzNA+3m7e40oAHDVu9KMrbQTVaZ3KAN+tGdDKxowaChI9kpAx+dIpccBThTOJeDbDonoSOZpa4ha4zX6uPkOQ9T6WnHyz7LNszQpeq+5DJyzZFzI5zFA/1gbAXbvsM/fK+EUsZjLLDaJ32EaZx0WEFviKz+og68ND5tuo5OlpOR6zhzcMIza/prXOpUjIVscfaUQQ1k4AWbNkDQFzIEj4eMuf4KsAq785t+wDKzZZil/poFiQNNHhXn3IsmA6/UsTsBGPoEGMoeqMd5ck4H9FkdqMdpsjOoxI/VIPQBLsom6yc8sNoCTdFZ/9RdPMs5WOJvDg6nip167fVjP5DdI4336NGj7eGHHi56w334wcmrVRQhDBobr6QN3pMHYyHjKMCxHGZCyM5rx47VuNezoKHZYQEJ7MVX7d+8FQc/vKdf5N74hr5IsBoHvwD+G59rS6/C+y67vR71s3GCaTSghxXc05XIFee066Lnzs3odbmW6HAdPpq108aQSECnW9dutBdefqn9my8/2X73pa+0ly6ebKcuX2jH58+0EwtnM7CJdn3rtrYwHVmd6rMj3clNibDBXTrQg5C+2ZR+GJcLijcZN72usUa2PH/WadOT0u6DM/D65rXltmP6SNtz4Cfb5F0faRc2Hmp/MH+jPR+o/tbVBBGjm9qBPfe1iY0z7VLGcW4qOjbZkzpsjkCy0z5Yn39kGO1KfkJLes/+2Y0RHe3qrX36VkFXMEoStJIl6eOQIDGm8ttCW3VWoin3sSXGh+bGXtiyxtOyT6kHvz1LiG5kQD/Jp2slmc1iwVNyY4v/SxfnawdJsj/YInUah3e1bbH0MX+rh182zHYKlNDZ9foK30sGwiM+ohU3sALfQ5p6xhKN4JX6bqQOwSO+0fk7GT86VYCevrpXvYM8qpvskVXyzX+pmbWcL3805429ZuFSqzbwQT3oje7qIQPle+Z++CVpphiHjmpncjz1Rmb3Jbg3ZrRCT/TRH75uDUpJJXgG5wZZHOilLr7aMFuqH4p+4mGuXwpPn/zMb//2u0HbO7186lOfPNSW2xM3rt+YwXvLZRg9TjDFtcFDz9CG+WE8IbWtMMFjEAVLlESGk/IKuggEoQEG3sPDMRnAgyJwFMYjOASKUlAAwuY3gghcOQQKp1fwR8nNqHEYCBmh1QbQFGAKzgbApozqY8wqixVBFUAYQzlCEWJ16ocXuLoHWDkojGvUHWkvh6jqiiE9fupk+9ozz9bfb2fRLxuRDO9p0zcG2xg5aUCeYw14LekxZgU9OWOA33d8cg8jZTMSjst6FDz+2Ed/shtcPA79gSPa6TvZEaQVoACM8IBT4QFnoI9PlfVLXYDLTngy9paGkondu3ZX8FngHV4aM6BCdzTQHn7qB0fO8zuWtO3Zvafk8tKCWbQObAJ64K4vAL6yc/lbRhKPvejy0Aufb+3it9qyd/NYjnjptbZy5VSCp9DvTgzscgIIgdx4AkDyJKAby/gShJ2/ebLdnt3aRiJLtcw2xtmzjyQEffTHTABwvBGDdtfLf9w2L7yeYGwxR5zYO9fDyL5UlJxW/ZZN1iFojNFaXW4Ldz3Slg7c226ujmSsHsruGT/0LEMaOhnPsePHy2ExrhCsZItBZhz0jTy5bu/e/t4XeoVGnHN0Qbel9LMcnIkNbfv0nbZn4qW2c+OZ9PH7B214KqFweWl7O5mA7drKvjY5vbe9fCbnVo+2hdVH2/k7j7WX5g+158/tba9c3NGWxg+2iek9be6SpSS32+6NF9rWSbK7Zoy+b8l1GUsb2dDOXtvfriz11xeU0Q5WMKQ9o+ulzAu1FI+OkwWJBgFR7bgYHsIyy23JmgPd+szmahnnyt6vyTBMg1eMIOxzXuGglIOQYgReSwK3XKtf5bTlWjO9ZkQEChMbunOgHXXt2b27vvuNfNeMWMbgpdnO4SH57qUnOQYn3wYf+o3XMIGzVgFO+llXp3/6jx4cNTIq8WEGhLzQYXWb8dBP7ZEd4zJW9/cMcUQ49HWPIFV/1cm54Lypx/ur0IWzTLZgg0+Oajm84ZHruoMRmU9x7fk4b+oyLrYALkpsoY3A2+YvArDSq/RPXT49+4u36EyeqRWc8DuchwN2TIUh6KNdAYHrOTvG3ccwWclDW/7DUfeuV6HL9PF9j7+3djWlP+Xkpm/oBQ9tpkP+BDx4qo/Fp0rSbas62OZyqCMnElLPPPtM2XDXrleB+3hDfwTU+C1wPn3mbDmjnGP8pgg+y/aHzsPSVX0mq/jod0lZCTWy4LeiRb5756XX7RRGhRbOlY3O2IxPW57pk6CAt+wJeXTgtT4Odt25F197pf3Gn/5e+9qJl4LL3XaRY7+duTLfvnXuWFuaHmnTu7a12/Q852vTkNgtsk0e9Lc2uwlPKoCIbAqG9Mcsv7bYHMUKGDyCxTDXTLMCE8zk3okJuGfmaJz07e2Pjr/S/r/Pf6X9P576/fbkK19rn3vl6fats6+1bVPTbc/mmbawfL2dWL3czl/rPhcdIS+Smv7mCznorGXz+oq+xu+6SmSlH86ZlVXs0Ei38ccmJBK/MIdvUa+uSdt0SWCoHjqBHrDNxh2CifLtcq0xq1shs+ghkEGPqY39tT/8GfRwntwQ0TMnz9TySHqtToHhxg3xhzKOCgaDY+RbqZmkyMCl0Hugv6DYtv3ocD0Y61p67Nmx3Tsjn1u2lo7jM4HEP8kfNPAdnfgFcHLrpo7X9ZqAzVtqtRhsoUlQ/nK+G4frBv1CVztUbrKaJ3+Xbxz9Q9eaJUxfBL8OmFt4RD6jCyYzJJiNk31gv/FI21Y0bN85W0kCmESezWwXnmuoSn+uGc71ALQnpOgJPFa6jegrmQRww81s1dTkhqXw7EduI5Lv77H8EJalpZVV2QXsw3QCRlgJuGUmQBIwdQO42i5cmCtlIHCEyswbcGX09u/fXy/OLABMPUBZwGaZCcNb4BFlrQxFwEGw1gO2lXLOdyRwYYjURREqExGlItgUszuq3xZ29XMsOBCUEWAVEEQIFwL8HBPnOaAUSHbO9D6lGZYVaK8bEwFbzyDVUjMgFIH3O2EHPtYPr0dBe44NsKn3RoW+ghJO3cX5i+3s2bN9GVIu1E9KafzAE530325h6FHGL+P1+3oVNL4wd6Ey52YnBE765Dx66RNnULYNkApevBxTZh1vQJzdPznHnFbLKWRq8ZgzB1Q41gxDLRHLePDQvcboOzAWUJM9MxllLMJPRlWgXy+PjuxogzybFSQnALKc+PCULGzbtrld/db/1G5+5Z+2W1/5Zzny+dQ/b7ee/r+2pWf/+7b0zf+pLT3/r9rtl36j3Xn1t9rtVxy/3e44Xv0PNTuG5ouhhWCZk8WRAZTkyVj039j0fTTnRhKQ1QPnNZu3FpwVVb57qcxp5AEIk2dygE4MDicdLfTBxgkSG3QVTb1ni664Hl04NhGMqofjUMF1rlM4GXjo2YBaEhz94Pzs3hnnY+LNz3ppbHl1op5PS/wVA0m/bSl8PYYvweXUtnZndbJduzmSIO1mPfiPLnMXz+beyPLojnazbdPNt1TM7m1YPdt2bI4uR944cIJ+GfEKKPKPM0GvJZ/oG/nBF6SnL2jib06lpTwKTHSO7NUS7TrLeelLWcgR+aKDnFX39UCpL/2mGxJf6Mxg4pf64KNZMYaa7KJ94UycomEZE+eV7MA89XJenK9Z9lynHgHdhQsX1jYPMBvT30ulPnp4Jc4F3pJ/fdRnGMJRgnVwknNmls7yKDSjc1VCF/K0f9/eekEtveL0Gae6ODvaU5e/4S2Z4ng4R6eNm8ONn/rB2ShnPLKozxwdPCKzroX5gkJ/O8xy2WyDbsMKuFBOSCokU2QfXbVPH8g7XBTgOYdm6mFfODuWsmrHedfiq0CDk4qenn3qTmQPimCa7+tZtIG+3tVpRog8OdjNShCETp6RgiUwxjg4rAJxxTgqKRCacNLIE/l673seL16ra70KeSEoaDzQTHsD//BXcCwxZyzkr/QgfdW3Gm++4yP6s3PDDA5Zgms3b/Ylv65xPzrAcrLnOgEgGtANQYUgfLAffBsz2wJbzxXhrQ17Xjt5LIf32fWE9FCMwd+nFi+2z7/wTHv9zKnyWfRDwI9XEj1eW8C30YZzXrVAXwVL/CJHYXbuNSb6CJPZQPq5LX0hVfrJH6GfS6PL7be++Wft//w7/337F1/+rXb11rV2I+1cz/GVky+2//bJf9l+8+t/1l6/Ebt5w3PkfWbfGEtOU59P9fNhalngal/RQj6A1+vHzRwvtB3bZ2OTJTr6SgA4VEmRBAzd3+vPppM1MudmeqWfcCqEypgTmKVO+sSmoIvfJHokUdkt7VRSOXLi94sX50uP4aeXwUuoqMSztMXD1Itm7Budl+y9Fv4e2Lsv7XSZ53OwrSVL0V8v09ZXGA/r+WlbpzfXeXoPP+ENfwov5tK+caId0yuZ7H54MZv+komFxUu11T8shBVw25jhmFk1+nf2wvmaxVPmE7ziI3m2tFK/KhhMu+VvVj3dRvBFi4apy5h915+OX/wbyz/jW6cdTHWfelzH92aH+NjobAx4DjeNr2brco9A+3bk3GMa+IeebAa+shNoTD7oAxs1Gbrh4Y9aWb9U2/8fy9/69KcPRul+OUo7g5kAFghw2ggPRnNuCRgHwiYXnBCADDQoZG2WEeNOAAke4ZdxoiCWTlB2ggU4OUyVfQnojk92h1G7BNJ9XZj6dsw9M9wVpQtzzzbKjCucLGCgfoaAweKIEUaOPVDvxsS64762l2Bqy30MjFmJWwEu7+ShbECjZ5cDlrnWw96uB1Do8Oef/0L19+0swGdvAuT3v/e9RSNGjDOhFaBGsQBJOYLpN6UfDBuF1B/95hR5Lkym6gtf+mKNaT2KjM99R4+2ma3bqj9oD0TL+MRAmiVgWBk6g+DEoeV8Akv9HDL+NUu45mABIiA9ZKc4ZIyB651XgLaCH2SEIyBjdOSeIwXKV3JPLl/jeX8QvZbQhs/kuDuD3dFBG4Zf36bmTrWt1xfbGAQf65n2EbNrNxfa6pXjbXXhpXqx6fKpP2/L3qFz+vNt5dTn6+8Lm2fa4q572lLuY9yBNqMJ2MkrQMQfx6YtW9vBY0+36SsXCH0ZgTdTRleX24nth9rCzIEWdz8B2M1abmdGBS3QZ5hBQ0fjZSDJhz7gF6PM2A16xlkQNBTgpw1yRleBfnec4ohNb2mbxhbansln2+YxS22/7dx8r2JjEZuJHLt8qJ2+drhtmdldTvfevXtquPpJKCajd9Phhc1pGFXBwK6du2I04+gvn2vbxk628Tgxb76s5vqVdur60XZz7HC7fOVaOa/D8qFBJtDE32SWDJE/58icLCYdo4OcjVrGuCaDg85zOBh2uMeYk9HBSS2szDn3wEo4ijc9k0tPNhTtOQn4oE48Q3uySF/U5356XDxIvV2vu9GFtfqOT3gHo10He83CwArOJAemL90cNk6xJCuOb8bHkYaT7jMOD9rbtReeu9ZI9QWvKlGwRqf8XA4evBqcc7PaZns4qWhNn9zjd84Gx1Vb+oofXo7M8fq2veizHNrg5NEIuLB//75mS3Vn4IP61GHs6KZ/6X7RzzjIs7r8jn8C2epjrsUHwa0x7Nu7t3RPwsl1RafInhkDs9TqxmN2Rn2nTp+qxI++rlcxLs+z2TmyO8DBkei8NtFYf/TLOOhsBb0571zpcvgE/9RjnDAUjz70gQ+2p5/5Wt3v73UpkQnP1h0+eKh4KNDSp3p2ZnOCk/Ab3dG8nM8c5GpTZKGc3PSZbe6zt6M1qwCrJBAkWfw+yIlPsm02iH1HD4HUIP8CEzShZ84XtkfWXE8+OdoCvKefeaY99dWvrgV/350uZPLcufOVsLj33vsq6CrHP+2yK+rVnkSZvi8szNdzhnSX/uCPdwty0t2nj4VRqZdsowEZNq6Z7TNt19bt7cVXXm7/9gu/3164eLJNJ6CCU+5zSCBfvLbYXrl4qq1uibO9d0fbf2B/yYI66AH6k38yDl/QDp0qYZW+lFzlHFyDE/rpfA9KemDPB9q2ZVu9j1agUoFqPvFN3yViLXn0na3zDkjJH+2a1VOX/hgu7BKYV/1pF76gE7zj39Vzgvlko83uWRq5dKM/Q4b3PdC40+wK6WXU59dWRRknWvaErlfc9GAJ7cmYAIYeGR9AscSQTthi3wwZvpA918AAbdWzgOm0pdRogVuSTlYvXI3MDIkC+GkW0PNpMGJz5Fiis169kPvRWhv6pq+VXIis6BPZdJC5HcFxemvHbO332bC+ogtt2MTu54X/wUN7PcwkmIb/+HcutKrkXjqKRtV26tbPCkDTNwX/JL4MqNuA/got+0W4l17g5erK8lKw+cl/8+/+3bvLI9/p5aM/8eEfn5zY8AsRlC0UGhMpIMFaTOBF6Sjf4GQIyjzjRuBltmSAgY8MUj3fRKlixAk9palMXwSWogrIOIYyiO6ZGLNMApAQ6DhEAQPCR5E6GPUMv4y/QIoR1gefgAEocwoIubat6+4CvPZcBOGPMukIJwe4AhAgpH3vvQD8xq0AXUDZ367f124zkoIFfTt/4WL7xje/We2/nQWtOXYyrZxFQQ0HjDJzeNB6GDPHrS+F65nJ6nuAAb0UmT5A89Wnny6Dsh4FoNxbSzn7skzGkGFG855ZTPAL4PwdQKuZjoCHMRgrUPTpfvx23icgZbA9fD8Auvu1wXHlCOBLyWlkw3fGqsA9QD+8V48MMEZkijziX30WOFk2++2Nb8rZvDTX9l460SZs5U94SK/PyEvNhuUYiayOCOjWDsGd49KeexO0HW7XliOX4Rej5tULxqMPO3fMpq995nNTeLznta+0jZdi6IeXeUc3/uJBaxxK/z6S8V655/F2LcGhZ9r65jh9qTGARj9yTYYkMoyNPmiT064vg1Ev2mfcdIfMuN7SLDTDk270OD5TNc6J5dNt70SCtgkZRbT564tt+xeXtrTnLx5pxxdmSzfhx/k40Zwp/NQfsov+aFT8jbPWA5fltnj1dts3/WrbONYz7G+2ZLTt5YW72/WRQxmngKTPMlSGdk0/JA/IqLGQoe7UtGaHNwE9GurXcG3NuGXYMIycwREzQ/VbAit0UxhzGKctz0TADnpS/Mt4PejOaG6Ng0vm4I8gR3Dt/OC0jjHyoRcj7pzfZK2VmpGKDih45G99Ld0J/uKjsaGtog3OUs0Wpk0GvYKUtGPQsI/8wGhJAAOF6fSOoyvhgDfGTS7gEF0XUGqbrM7FCSMVcDMdKVzSt9L7yNzwHkX9FDzANDpIJmTt8UUbMvocDW2TZ3zTP2MYdNUMAGfX765zzqE+jtuAjWam1OU39FVP/41jxFHtr5ehQyXzkQPtwChBnsDDtXh9/OSJCgDVtV7FeB566KH2vsffV7Qwdp9oDA+7nPZnKWv2Mp/6S3fKMY6cw30ySJbRFE99Hj+e/ifoHBy79ShkbPvsbNltS621U22lM7VSJv+MkTz0sfWEA9qzb3SFEEm2knuy6jlUTj4bbRz6jy8cYIGdkXDU8REt6B464C27om7t6gSdoKt0mCw89dWnK5iFh2S1l4E2/W+n2ZRDCUY9Z85Z1oYlcmauyLoh6pvD7JzfSxfTH59WE+HXtpn+PlpYrD2rHizxRAvOMzk7naDly994pn3z9Zdafun0+0ulB26X2+rEWD1K0GdUexAjCBNEwityUc/uJmBEZ38bt6HhEX0yQ6QfEqwKbHAdXeI/dD3uflThVO7XJ7I4N99XTcEVY5cURGPySe+dR39tSyBLshdPwyvJaQWP1AFz1Qtvzp091xbm5tquHTvzWzAqJEAvSwsVwdtM6MVOqI9O9AT3ZK6Zqb4urmGV96ZdS0AksWwc7tGnbblfUJpGSyaHYAqu6gc50y+BqKWJZy+cK3mFk+jntQ/5KGmRkKgAM2MnExszTv0pm5LPPgsY7Frju+QQDOV/FrZnPGTARjXk2qFPpfu5Dr0ksDYnSLP8eCJtm801U2pQ6qH/+m7M/sY/y23L380/OgIv6B77i1/G4nfYqMCK8G0p7T75m7/1W+8uj3wnl3/wD/7BxNjI2K/FuZgdhIVEVgYhwnZg3/4SUL8Ns1oURNRPsTk4hJcDQykGx51gAhF/q9M5wZNzlkmaRaEgFNzsFQUmVM4RdMadQHWl4vT06V4BFODWF86FWQVCqHAKB8dHvYw7wVxMgKgebeinz8H5pxTaM3Moyz8EPgDqou2TYwAUa+kBLgXhhGvj7SwUV58ZBM4H8KtlmgEuwTAaArUycHEEOUH6CCA44GgHaHq/EvTGSHBwnFvPggfoos+MBaOI1/pdQX0YNzkZmqafBGWQjVorH9lQbiegAZQOSQK8Ug8w5Qhy+ixfYggr8zTmVQAc4r4+W4B75syZNbDthrNALPVYLuBaYFjXx0DUMqLERvoC9DlGl6dn2krGQpbfSnF9tROjZoj6Uy/rzC/AkryZvQG8riOTN0cSwG7e30a3HW4jXjHwxnGwjWw+kGNvG9m4K5XNpJPRr4lNMdIB1bXlN8bEKBqjWQ90p6MSGzsjx/ujs97hZqvnYfmMMndxruR4kAlB9eDYcpAAefEw96CJT6/7WL5zvU1P9JnON1fSm9EYuPGZNpp++/vU6dPlQKALHqGFPssUypzjA/5qP8NsV27Pthu3zVCq760VcnM7Qa0ZdBiSYYRma4FH2q0AxViDCxxdz04xdOSD/pRTGZyzfTp+1RKVtSIAdY0gapDxPiYzIoKC/pwv4wzvXAuTOFBwDk2/Ux7prd0+h3eQoTt9hgXwqQLzXCeglbSAd/imXnJODroebCh85ODTITJirJxpGIeMZFUb3bnbXCfgihURxuzaGzeuFa5o24En7qGvPtWlvenNwaKtMs13InM7qi+upwfqgqm23ZegUwd66HfJXPrWl1emjxz60GTADIkHOqMPVhAMTqF21WEgHCB9gC1Dsk9BE9iunwI3f7tPokb/OLgKuigcf844eTDziBeuKx1OPXitDbylv+td8AcN0ALuWUVg9lDBe32iH3AF1gl+zZCaGUAPtknfyQjHnG2QYf/Ihz9cMyADDrzdBY3089LlhbJfkhaVYEt/jIW/UNgcvqAv/uABe002ON9m9mGQRCW+s9s2EBlWRQjo1SUIInN03JjpChvU5Sff8+/gwYP1XR8UfHW9GSR+g/YP7N/X7joQnAytBh0q4aqjy9LGjRvanl07m/eg0V1jsLRe0KLP/J1y1DNOeoQvdJ1fVInWtaSG/pmZE9RJ/HrxPFqU/OYeQaYkyMXQ7/jCuTZ/40qX9e9RrODwbL1kyaCn5JxfJPFEjobxsJ18Jn+zt/ReQh2f+s6ifXv70s/0x+6DMChf63q2lS1WKTqqR/21sip1C9RqJjHjQIfLi5d0sbBoWJKub/itf3RXf+C+fqtLohZdJY34X/qiXbQ0m+UewY2ChnirXUlHsuWAq+rBl7F0Hk+3w8vwxzmJL/fBfXrtvY/ktAaacgU+h0cL5X9IwvWkIptBRo2Pn6PvZGN5JfoXukmeukedAjU4ob1KVBpL/mWYRYfyZULTIFZkabmexeNjo2M9vxeZENzCU7REE32mC2giKBMcls2MT8i+FS7kWnjrfjTAU7zUb1hPNtklh3MwAY6Qy9KN/Cs7mTHSjx+1sv7I/QMuf+fv/J0NGzdM/fM4Dlu6QRC5T5dylJMRiePYkW2gNQRhnhciTIRgUD7A6aCc6iKArmWEK7MWoWCUOEoEn9IQMucID6GxdEEdZaSrD2szWhF8GTjKTJH0SYZocBZkjOywU89WRWFkjSjft8GxT80TbIZNfzki2vI3INdv9aqPpgmaXK+eDjyedRlvrx87XpnLuu5tKvqoPw89+GDbvXtXjaeyj2tN6CNFRy+nODqarwAuCpyw7w1wMSbjk2G1XbXzb3dhkO6799525J57qm/axWt0ZGgBLf4peMtx8gkc9Jt8ufYNEIx8cFQZRH+rEx/LaQ4oGxPDB2AGursf3RT37d2zt4IaRqbarPr7NRwcPLT5DWNArgr41q7ZsHS9HTr9XJu8HXleq/PNldV2Ze+97dreo+3OxFQ9t6fvjIrxMN69L54zmW4rqXpn+ji768fahv0/0cb2vDfH+/qx+z1tdPahNrbzwTa6/b42uvVwjrva6JYEc9Oz7czsXW1x62zbsMm7c/qMGZqjR2Xf04axCACG5Y2cfte5xvto0FY2m0EgQ/o/0Ir8obdZcHUxJlPTW9uOjXNt38TTbXKU4fz+tPFs2c2VmTa38lBbGj0QeejPRXCaOZOMDiyxayejhC5vZBXzt3YTQbTx5bNt18azkZW34GyGt/Or72uLK/tCm2BWdJf8MHh0yuIVQRCjqD2OxYAhPajqzxI5FBhGHCpBknOcAcbOTmcCZjoKl8gqh0cyir6hMz1gUI1Jm2iLrpzHerA/dFdqaVG+6w8nQHKG/JD1AZ+0jUfq0le8xT90dF/N+EWH9INsF01zLSdWltZ4+7V91kP/hoCO46vNSwkStKEOWN3xpPOIY1TOU87pU6dL6g7t4KP68JcjSz2NF92MWb3qtKxeXfjA+eC86J/vdNG4ODYwQRCqLQkWMu4aeku3BbzV//Sx+GZM+dQv5zmUZJr+uZdEms3gqOmb+9BCXyzVHJ5JYR+MUx365Xd1nD57pp4Xdt+AN2930Z+Ddx2sl2uzXXRE3/XB7Gk5ZaGh5dd4q6CJ+2Cr3/Qbj9yjsLvk3lK5k6dPVZCkzvUYg3Y8z75rV7fJWsA/bZFfclazmqXn/T1bZkAEOAIqv+sv/sAy41gOXsE58qUOTrD66JC6aoVO2sV78ihpJannOktftUP+2MgrV64VrnSnfbzdc3Bfe+zB+0PvAwne9rX9e3bFWd6eYG5vO7Bvbzt86K722EMPto/9+IfaIw89EOfYTE9/Xhx9d+RamMUmOSyrraWZkSEyrJ90TpA0stqTY7bVNz79NQZ14Vk52+H3sdjrV199tRxnyEwHBxn3KUFRfkw+YchDDzxQs4CKPqlroDnZoA+SFxolH2go8LCRkSB7kAN9WvtaYyFPglH4MLSNX9oYZA+v6KFzDjLrN3jbfbZeoT6p05JdNICfvjs/1N3r70nbi97TdulyjZ1M4FcPgjwPf7P8Sn+jj/7DA3TRplk1foS+S/4UD9JHtl/bZgP1iw/ld7OWw7vUKgCP/Kin7s0/iWjEgeF41PkWfyHj1VdYapkl2sFPQR976ne00Ufv21SnMRrLRPguoHOt5/S2Rwf0qeiQ+ocx+VSPvqiLzd42O1N9wmO0EVxrVzG+gRdw0v10vRK7+aQf5EFQ2fGl+z70bMC60GXp2tWrT/7hH/3Ru8sj38nl537u5yYCcv/78HhzKVgUgLoBHF+AIAed8BBU5znessgi9iHrS4gAA0EAOhRegFWCF6H1G0OqDhVTLkGIIFC2gJB1w2zKuj+XUAIcYaZkFARgmdmzLGAQUMLHsHKk1K2vQB+ga5fxB6KWvahTvwE5BdEfMw8UgjNvShkY6h8A9rxQZUZyL7BDC074K6++1k6fPl3n387iAf3777uv2gYiCtpwCo3F+NBkKv3FGwpsTMCk06075Y5a7hOj9errr1Xm8u0uHD1LOWUs8YEjWMsg4vQAbsDK0bVUxu9+k3UfNllBy+pv+g1cyAKDhy9o7m88Z3CNW51myRR/57KSE8aZzO7atTMOQXg4N1+yiAb466gMZADS81PaFrAMTo720XHD8lI7eOKZBG1xHAJ6b6VcnD3UzkzvarfH+9bIjIRMJvmwuYDOkm1GDZDPXr0eo/++Njl7fxvZsj9B2b4cB+oFqqNbEqRtO9zGcoxuP9rGZh9oYzsebitb727X9u1vN7dMt4nwvBzuGHpgTKbLkOScImNpJ1dyQQ70icHiZDBA5ElmV0HrrVu2VrBLttF2CKaKLxHx7Rvm2oENz7bxke8ftAmKllfH2oXrO9qpa0fbyuS+8PXbyzQkaGqGhSznesGL/tDtLtuTpau3wu8rt6fbkc3fbF7u/ebLaLu4/Fibv7U7+rS9sIhMyjim+hqfYnywgsMoSeUZDTLBCHIsOPCcf+fwkoyhsyDPDMi1G9fafg/Gr8kR/hbupe9oasYLT/wNn2T0JZsENlYaCNTIew+O+lblZs/JDt0XxKgDlgkE6RLsVZclzzCsSsZkDJwFdZIxRpkzzFlSn5kXvB028yCElVTIoY/kXzCtXXRS6B9+cITRwH30VT990j8OiPq1p190Cy3wmMOs35Wpzzjx2owQ2vRXCwSvIpt+92wbnNAxNOFceB+ROmGY5z560MJx69vzw5tKDFUg1+9BL2PjtHQa9F3S6L/2XKM4Zwyce3UZG8xFXzoztMv5Y3tOJeDxnrn1CngG/H70kYcrESapGatacjvYtVp+ln6hFR6QQTxgM6yoILf6Z9Z0GLt6OXxWrbC3586dK1rCg/UoNnKB8WTNeGATmViIXa3ZaqQr/ngM4lICjruqjxWwhw8K+dV353waK7mhN3ikPtdwWP1Of8wuDTJDlsm55xPRBP3IsIbVAQO9P/HxR+5vP/XhD7THHn6wfeh972k/8aEPtI/9xIfbJz76kfaJn/zxHB9pP/XjP9Y+8sH3t7sTwC0Gsxcjz2wInwPGCjRqkwezi7FTlsSTq0rcpN/GaXz4Qi+68yzhYVOzjDe/oxP++n1yIsF3bJj31u3bs7tm+Xbt3FF4tH1mW9mS/Xv3JAjf1Q7ftb+959H31DNOfB30ECyTZzTyqQxyoOCHPsNePPIIgsQSngyJHP0rHyjn+gxVgsBiXO8r/aV3ZgzRfKi76g3t6Tb/EF6y+fSTLikVMKv/6pWqEU4UpqQNn+T22mWvPoj+3dZudaN8TBhnOWnNOqWf7oU9xuJe1xg3GgvUtDk+FjrH9vAhLGnURxhrlsy7Yd1TeJY66IT9wKzKgvP8XTy0MyQ6mFVT2F3nDRsmeWcb/m/a2N+JJ7iryYFgJnyERfhLhov+a/3XR/SyvFL/cYsP6ruNoTx7J7Bnm11vufze/XuLr/hgfFa7wXg47hw7OvCvdD+875jcfSxBor/xSKnZttyHzla7RI+WUn2CtiffDdreyUXQFsT8h3GWNu/evbuEgqIypgC/nnOIgFYAFoYLGGyR3xXeMiNA0Jc3ENDB+BFaggLIZSmBNkedgwIoCBVlYnRkQQkcx5oiWdY1GzBiTCk/R9NBuryYVSCmyNjIMHPcAYR+cpyAszEoBF7/ZG9NlxNgfeWccGwpjqlzysvBp1QyIYJD4+DUq1NmyvMX+ipge/mVV2p8b1ehPJZdfuD97ysjDBjuOXy4nDX9QS/jQBN0MlgKD6j1ozJ6oT8eGZ/d2vz9jW98s5bnvd2F0/vA/fe3e48eKd4ADp/GgV7DM3flTE337bcB6tzFi0VXGSDGSOHEoj9ZAMYzW2dqDJbTldwEUAAMPgFqgqCtLmNAUOZztnjuWg/Fc7g5yQyoa/U3wlOBHxknt2RVu/rb4oTffeqZtuF2p2104k0djMnpBF2Xdx5qI9Nbqi1BCaNG5siz79rnkHqfzK7wb+fUngQjMZiea6u6Iks+qxD0AL5n6BIIjo7HCOXsjZ2b2sJqxhjAJvcMrR3lBBwMC94PO2UaH9CXWdMHAK5vZfBycHAZREvEygmJ7JcRTD10XSaV3i7dTuC5+Uo7uPG5BG2d9n9dEbTdWZ1qc0t3t7mVR9vIhPfG9eXPAgTZfnUzcJwsTjgHlEElF9uCF2iFp5evrbT7t3ylbRg3Q/ZmCuM+0l6ZizHbeH/qNEN2veQQTbTT5WXYfa7vgmjbajhAdtFQP8hEzUCZ9ct5htfBCezZ9NE2Gx1Tj3vQTeHUaI/xroRB5Bb/w9z8118uXDuuBqPose90W90GiU702XNt5FgRMJBvTigMpWudh5tqCZm2bNRB5o3JOCpwyphgLfwwfo4w558OCAD8ri4OHH00DjoJY9xTQerGDTUTdS6BIocANnMUKhOe+y9euFh4SxfNPPa2EwiG53iqj7AZDsAyMtCzv3aX3NKXDqfPglMkkmVG93pdRcq58+eqPxVApz/4YpVDzbJwklKv/pPzbkcmEyR45iM2J9+Ns2Q69CRT6O9vs8l2RtYoehs72glWz5w9U8sJZ2e3F3/NUg2bmhjf213wxqqRD//Yh9vhgwerz/qCxvpt/A6yBO/R+eLcXPFWPyUSzOKcPHmqZI48S0Sit/vNztGLswnavO5CebvHoT7yIND1zBK7r18wu16fkX+CJ3Jv51xBPXnXRwV+kT2J0kEfyAesqIRU/ib76CCBN/DLe1PPnz1XeCJYo0+bIl/aJCNesiyo8xv3tHQxzv+WtGUJdeFm+RRTFXAKvMhTYWX6yV85d26uvX7sZLDCbPBKO3PmbFteou99MxvJB4V8slfVt9BDsrSWdYYnxs8eCxo24WHkX5+tApCAoSMf//EPtl/69CfbL3zqZ9rPf/Lj7ef/xifaz37io+09jzxUweSnf/an2xO/+PPtb//NT7X/7G99OvSdbsdPnSn5db9Aw1glYKyaILslw+Wsx79K29rl7NNRuM/XQFeBGHtZ2BAaC0KNg2xWAJKDXaBTxmLMNpa6uJbMgLM9McpPI1t9phEvJU18updskOvzFy9U0CPphQ5ojgcnT5ws/ev2q68s4HMKmvSxL3ldLb4JsDyKUL5a7q0ZrOCOMWpDUo4u2QFy8DUkswS4V2PvLyzM1/NveosPqbZo4oT2JRLIgBdb22xlV3zeokP60fGkJ4wEUPDLRik18xf5stxRok5xndcGmBQQjPFtqq5gsT5fvNTfScz6u7Z80oyjgtzx2K60ITm+cXPGENrqK77gsbbgEn2CuXjBL0ZXdPEbvHWd3+kXfaIbdEo9fF6BbMa0tGvnnid/4zO/+W7Q9k4ujzzyyMTq8p1/GGdhcxncCCSlpDAUTbBiPTFGUyyGkmD5m9Nltg3TTS1TOr8NoAuky2HLdUCc0wBQZPVdQ5gARt9ApD8gDmw5ILa4p/QcTzMu5y6cr76pl8NKOWRoOAUcHcLpu0wjJ0ZfGLg0k9LfUzRkWu6kPkINzCypY1gAh3YFj+4tJyRtcfQAPTDTPgfFrkrPPf98KcjbVdBeRvzhBx/qSw4DaMYi0CnwSttoD1kEtOhJsesIDQfHU98BtDEBlme//vVylN/ugs8AHwhrBy/xlFHlOOCJv/EfCAJAGaA+exYjEDrbrMF5ciWIQG/3KIBK0IbPnBU8BdTqlinC25qly3V4zxlnMDuflyrbB5Cs22f4gbo2XaugKePvOtnXban30MLFtmE0TsXU9jd/bNjWruw+3K7sPFjLIwUt2u0B9NgbTokxFIAC8zsrbdf47jY52mcXikDfeQxfOynKBiZkaKfatfbChVP1ziDOBSPYgVfQ7tUPo+VcejZToOa9L/hk7K5jWDkIjCgeoDXDLrPPca7gOTpFN4YgM0jQZjZcbIc3Pf+mZtpsQrK0sqnNLT/Y5lcfDDZkGOGhthgrvDYgDkAPPDpGaI8RskEMY+U9WteuXWkHtp5tWyfmcwvZ/+vbrpK6F+7c0y5c3xMjN1NBFlzQB23IgqKXpWjkwZgtHyNXaMTxOn3mTNGplo2sGWfHMOuhHrPMZKf+jm5KcOGt8ZFLzp4AQAAimKilWRy00J5u0hv1kGMONv1n+BlxgQn55ATjj+w+uTZjop/luEQ24BcnjY5wXmDpCy++WA+s22lycCC1eS5yIUCGwZwyDrEABq3VpS26oli6gyfk1bWuQUNBPZqRCr/jqWfCJCnQgONhJgit6ACshJEwgRPlu3s4Ff4WiArObkd34SwdwRvOFj4Zj+Xu2vZMK+zes2tPOcGcQzzllJFXdNE++8EpZbf8xnGBLcPyW8EcXEWXjblHsakC3KcTsAP/jEvwV8/+5B4ygR5vd7CjkKF7jxytWTYqX0mNjI0sKGgLN71Kp+xt6Og3WO/lvZcjF3RD/9AXvQQT5EsgMmz8INgmQ8aER29nQRd8xlNyxyb0c31XvFrynEJmyTRbV3Yicuu6SqYEE67FmYSZ5N3GPTDCWPtcbQ/yXGes+K2u46++3r7+tWfbyy++3F5+4aW2cmOpPfPM19vFs+fbqeMn69zzz32rnT15ui1eXGinXj/Vnnrq2fbFLz3Tvvn8S+2VV15vL73yWjt75kIFaMeOnWovvfx6e+65l9pXvvL19id/+uX2lS9/rR0/dqx8j9GV0DrjunjuYpu/GJ25vdKef/6FtPF8W7m93G4sXmuvp09nTp0u/KBgp/Kdj1GJ5mAL/TBrRH/NgN4Kz/fv3pHgfUfZ/tqdMHzEv3sOH2yH7jrQdu/eWefgOaz58tPPBiuut63BkEripf4NkwmU0zd0Jgt0ziw23ugJGTdbVAmPfC9dzXf0HB3r/CI3aI4vEsNksbAx58gmf8LvO3bsLLssgUUtPEsNE2FaLYGOvgqQ8FJd7I6iHrpuDD6H3yQu2J+50NW4K+GZQMezXwf27q975/I3rHXPZj5Gzl2Nn3ApdBWA0RWYKxmHTjrmu98FbupF3xCn9KHGyo6GJvB9W/ouGERndcM+qz/y4xt6tzW/mcUjs8ZoAxSzZDWetIXuCrzpO1VKwvQEqnfICeBgKFpRQ4kOmNdxtCfdPJO+d1dwLPf7ezw6tHWmvz8ZJuufWTg0gplDwpXPDSck7Y+dOFHX4Q8srIA5fJT0GiZP2CTjgC/bt80spY9P/rvffDdoe0eX/8Ov/MrEyqZN/zCGarMlCwRiZdVOXte7gYjX5cFIyjoAJiGyzl+Wi3wSfgJPoLrjHDCIoHDSL8QRoNh9Y5Gra0s/eiaDsVUBgHGeAnNgKFJXzFaKx+gy2gyxaymfayiovuhrOTlRkgfuf6ACGY4PoGGEKREDQcAHJ5ryArMy0um79fgyJgwBQFNXLQmNQJvZs52xbB2D+PLLr7RvPvdcAeLbWdDu8OFD7fAhD1KP1nhL6dI/h2yJNimncaBX7+/a83oBR6AnmDKDgnZf+PKXa5OOt7ugv+BSkOk7oBbIkxP9IxMAhLEeMtXW3wMv4AawOMYAEz/Jj8KYGZcxABjLCoCsINBOTow9frrXp7pG8lnZu/MXqh8ACk0AoA0ctm/vD+UzXOSELAzyA2T7O1o2t8O7PtY2HfxkGz/0iRw//SaOn2ljhz/Rzo3cbsdu32xXEowZBRmR+awZmfRBn7xwE0ju8GD74tW2Y3R7AkRLUwQjZtnWjvC4Zt9yrNjJMp9e7L06vtpevTnfFlYTmKeeymi6M+M2Y8i4AG705BjIqMmwC+DJc+kJJz+04ayTF/ohE4wmZnHIC73Vd4GBJMb0pm1ty+j5dmDD19vEm3imbWQkzvbylvb64uF25vpdoUV4HX5KNAgM8AUe4Jv+ohUZrix9xiE7zUGGIQK6a+1IO7zxSwkYBdt/fdu9jLS5W/va1ZEj7dIVy0+2xCG4UnKJD9pTODbG7+/qV2R2a4yvBA2+0R/4IOPsGv0lM4yrDOrz33qh8FGRtJLFRlN1kW1Yg85o62+G0uwIusIy+GTc5IO+cFrIp5kjgYrf3Q8f1QEXjWFoU5JEf7SD990B8z1GHR6m35wFOiEQFRQpaCBRom14RkdqWVnwDj3oJ35pn/PTZ7/7Ulmf9FN/6J7gxnf9pY+CL05aX3baM+yCB8vBYIE+4jGHAj0VsmomsTsqfbMNyQ62ww5pkoHugfGLGQPHR7Dieo6hMaNpBTDpA3oOuHA5siTBY/mrMYdYpftsmL6jNSfVrFunSd8C3EvGzQSoD6bph9UV7Ip23+6C7rD0sUceKUeMPOCHcRgXHa2sec7ZMAuN6Cm+2ezF93rBcWhlfOQI1hgLZ55DVknWBNFmMcy44eXbXfT73nuPxn4dqvpLNsIH7SMburPzZk3ZfkuyYL3xU22rM4YkCRnq8nOlbAdaWOlivGTDNWXnYyO9cuLa1etlJ1ZTj5kLuw+qo2ZZ0ocK9MxEFdb05XT0Ji5+dP5Kgq6XK4B78cXX2te/8a3o98vttddPRDaulZ0wFrNLC9E/GzoJvOhUvKF2NXJm2X//frUeuRBsSEZfjXyfPnG6grhrC4vtxGuvt/nzc+2FBHinjp9qZxPMXb98rS1cmM9YrlSi4GLqX8i1ZxO8XMz5EyfPBD/m29mzF9qpM+fCw/P14vJvPvNCe/bpb7QvffFL7YXg0a3r/b1xc6HXyQSrpXuRgyGAhlM+0d546lxoISjj+wjQYDP5UWCOBBM8gG18QUEmP8T9lYRKG5hL7ytQimzSVcGNqIcPI/nFhyLTCpkgw2TCzJfryIDj3Lm++Ru7PblxQ5vMfR59sKJkrHbMjG3dsrlsIF9gNNhGRwQkbOtEruczSdy41zvujhw5Usmmuw8fbhvgZjDE0/HqOhhd736ohKNkYsd4SwlNLuyY6e/XJKDGRc/ID6xDK8kgukWuChtzL7vGrvsN9hinsZtdQ6fFa17P4T3IW2pDGb5JzbzmnvSg/EAze9plTxYj75ZH3n3P3cFCr8dJf1PoOt64TgAL0+kJ3+D/x95/Nll2pHeCp4fOjIyMjFSRWiITiUKigGIJktU9TesRO9VN6x7RMzTbF/tq+QHwFeaL7L5Ys+7lcKeHTVpTLpcYqioWSytoJFLrjEgtQu7/93gcVLEIsKq3gtZYGE7i4sa99xz3xx/xf4T78XPlypVKqn0ueypMfVx6Kkm0BFe/XiGv5PDg0cOlJ88ev/bHf/KnnyZtH+fjy2fPTmzZvevV7bM7ZhgwZ13JUxRCAGjK2/uB/QdKUSnI9m39nqtabhLFA4jO8bfge6iyXk9SR+kALcXm+F2zZ8/eWnKjUio506/ACJi7VpIGQOo5IQAlzhSQ+V4FAlBItqrdBCf61g7nffHSxVJQxuHz4Dz0bSmOigqjAEz61y+wp9i+058loQBNAitxYATGU9YXFX/nnXf+UZI2tJ44drwcHwNTNcZnS1EZKkcj6OLYgZBAmxNHK1oAa81whYc+27Hvb7/5zQoYN/2Ise8/cKB98fOfL7mvLK8WkBqDYAqglS7kvCFIF4TSLzT6LGDEd7QCH5WmYcmi6X58B4J0wvfaEWgZL2cOHAEXZ+S5WRKSCmrwJYGhgK0Hxn3WiDwtI53fO1+gSbfN/rj5f3J0vO16lsRqFKgnmRqPDvzMl63/J9rd9Tvt7pbIZ2sSkNAgyKJ/7MKMKLlxSH1ZzGp7cudeO9Cm2/RqEu4nCUgeXm9rDy61tXt53b/Q1u6+n9e5fD7fX3ffa48fnm83Jtfb5P797Vna4JzNFApsVLIVRchfsOb5eZxlLSHJ+PTte9rbH2bcZ84FSap0Km07d1naIZGLjdL9jIMcRsem2tzk7XZg6vtt4ue5p20k9ro+264/PdUu3d3dlp89qgpqmi5aJBsSZckmuy+bC921q1lkW3yKTdJ3Mr5ya7m9vOf7bWrM0syf40g/V+5ua08mXmqPEntwwtpzaJueaZcOCUoEHnhnBYDvYAKd6pjSZ6Fcx/mhlT7R8yOHD3/QnmIJ/LFshT4bl0QNRsGWsfrdctxegXbYXAIdAgF6rU+zdP4eHoZt5ottFC7nO4kPbEMT/qFXf2QlkBWE1vdpX3BR94xF93Ji/WZpI1tIjF8YQr6D09eHBM3SL7Tggyqyey8kNZYt4YnnSSnIwCZt+M0yOAng42CWdhBIr/wtoJpPAGUGTj9oY8tmUqfDx0uXr9S9KjV7HjkJHiWm8EHBAd7BCbOF2vvJZINcd9c9P2b0+u51aLFteD9vva4TNEapKxgUgKOJzvEr+GbZPMwvO8lvcIJc+CDYZqwX4lfwGb83+9DvC2fOVOJm6SO5RMRFCz9MZ+gB/sO6QV/YK50UYJo9UWxh22jPgEu3zSriIf1zCNq89El/NvNADztSODXb6yBz9qE/S43xHvawSzM2lkuuRtfYl5l2do/PgljyEqwbr6CffOGdIh+50gv331qiK2HaH5wh9+tJuOHv8qrZnmBsbIK8tUNn9AU7YaKChlkP/MQO+Ayf+BwzLvwP/cLj2wu3iy6zg71o0vWS7t570B+QLbYw1sKQ8P9ubFyBSPHS0viTR48VTU+DDe7MZJ8hp2iUpH39m99tX/ubb7fvf/+t9s1v/aB957uvt9f+/Gvt+997s331a99uf/GXX29//bVvtW9++4cZf3xMrofzxv00SdvdhcUkdzfiLx61SxcvtS986Qtl/3jnQdbwHRagUVygEGCsfDPe0xUYh0/8sYTbueULSvdt+tZ/95vDb2IzRT4+lY15xM3W6S11Tx7+sin2jF46wX856Kr2Cm+jG1uSqB1LcvKZl15se+b3tvn98+1k4qHpJFjGMhmZvXD2hTYX/z5/8EA7ePhgO3jkUDty4lh7PjZ05szz+W1nmz+wr21PUieRe+70qXYqr/mD++v8vfnNph679u5uu+aT2ISmG1evV6GTzgFIiSlZop2ViEXwB87QHzqMr3zlg+iLmTx4hj+Wc95eXKi22G0lcTmv+JkXfoqlbYLiN8kufVF8ge9s3Pf01eeJLYm/Qzf+iKf5hlr9lc9wFz10AJaXrYdWsplIktvl1jdfgYMwnU4PK6PEWSZQFClz7tLOHTtf+53f/d1Pk7aP83H2y1+eWFlaejUANNOTnQS4q5ZYTDf3uAF7AqdIAkHGz9AInHFTSu+UYwgwBK2qwpS8O/Fu2AyTwtlFzDkOQK8i4VwgrF9OReBdihaLoai9chiADfhyaAJhwabKvIAGPRyY9vVlHMBS//pVXVBxo7ACeskYsKLkfnfvBCfie8qtD0DPsQnwBXY9wVhr58+fbz/a5OWRDlWqs2dfrKqRoEmAVc45AMLQa9yMP+NGI8en2mfcHAj+CAwlCxcvXapz7SB5+crV4s9mHhIyFazPvfxZnwqQ9IEnuhp0gRzIg86M5G9BED2jH+hzDbBxbgFXznEAcs5eEIZy7dAZga6X88lD2yqAtIIzMKuCAP05bwi0tE2X9SfQFBzSPQfe1kzYk/U2szYeIwfTfvs5Xmnj+pNL7f50nH6SNmCODrJDm6CJrAA4fXPV5JN7bf+VH7SJq99oK9e/1Vav/e3GA7u/3v++5v3rbe3Gt9ra9W+29bwWk9wt7DvaVnfvD++TyEYHtMceBfP4w/GrSuOZpaXGKAgE2pys8wSB6COffF3fC1Qq6M11giJJdTmE2M/ivUdty/rldnzbmxsbguDNRx+xlrY8MtsWVk+3e6tH2vhobCgd3bmTACG06Jdds3dOSWJRsgv9ZDPoBD6p6roBf//0hTYzthB6f44lkrl+YeVku3h3vl28eqfsnowqeY9d4I2+yZwDE+yxGTNS7Ejyxe7hTM2GhYeDntX3aWvQPbzkXPGTftXsZwhX+BEMolVSIFmtKm6csr8FMMbud+25vwC/JQ5sQTu+xyvt1H0vkUs9nDxX6QsG+B120QPypwuC2ypOBNfYqAIObJCAoNO42YbZI3I26wffNKwdNmEVAhz1WXENLrv/y/kSKv26Rnuw2z2VpVtm1GamKwAUFJgJQhfeotsYzPyQhfGrZNOxmtXMOAQaeDfYqzY8XFt/6NYWezZbow/01aYssWd8054HhJcthD/4SJ989lL9F4hJpsmT3CvICe/JhczxEP8cxf9cw+9duGhpXJ/h2ezDOD73ysu1rMn4jF0wTc/Yhc90ka3W+ZFRBV/B0R7o9cc4uJasapVKbI6MfaZX/BqfgveWexrTZo+FjsMfPDUWdFOsWgGS8fib7jlqViff0yPveM3+YBHdJy966F07fofn9EyAWsWQjH/p2XK7f/d+zbYNeG7WYX8CcLqvyCthgij4LEGnB4/DP7xwrxRcYCt8kgDWjn7GoF8tkgP8ruB2+47ChI5fCeLTZuls5CBmUVSs8eR7ula2nH/0XXvP4F1+c+1U2hjNP4VnPgx4CPyNUWKqvbGxvmxaEoFO+sCHsm8+d+HeYnjTbzFgf+sj6/nbVv0J/sOzfQf2ly30e0A7by2TNwuPD8ZpLPSLrYinvLOxzn++zNjETv32lLKljNNKBAlt/268lmTzdTVjnTHxO3TSC68rAQ5tPvOL+IkXeGxjFqsiJO5um6i4JufRKbNAdJx+iMPEAWK72owresUWbKxV9zcmjhuLLFaSNNqU7FHGsxCdvHn9Zru3eK9dvXylXb5wod3KuQu3F2uWdDXneu6wogccIAf+Gz/pmQdnm8jAP2NHi9ckmqIL+IWX+Ogc+gC7LG904DkZet6bc+mCFQSKAw5LLV1bhYD0W3qVdmpJZ647fPRIO/OZF0LDg/Cs34882IW26Sfd1rYDT+As2ZIN3IJxdsoVRxd2hkbFN23wJR7ts2Vycml8YuLTh2t/3I8vJ2kL+CdpG5vhtCgLg7MEyHIViiAwqe1QAxKcGoWh1CoEnAtjojxewAqYMliVPgddohy9AiN5C/jt6DfNAwKKCTQdgJNSCra0wxiG6XyGL4EDVs4B2KIB09wCiqdp2/puD8hWSQOWIakAxjU3bicwSxtosUSHIQINlV+gVQYQUHVun4Hoz0bzTCLTzQzL2C9evNh++Prmz7Th7csvvVSzbQzNMp0+5v7sIoaJxkpaQqfDs6SADLoEI4yUcbpee5aaSeAY9mYe9EKV270YAEEFCbPx2js+kwmwEqwBVmPxmyBL0DAADT72gHNLVbU5fMcQgLpeQsExGD8d0hZ5mGGT6JtFNfNKl9BQsopOOVc/gkOBCz5xKtrRJ2CjS+6NG3220na3rW1qJP0UBT/HEf27/uRyu7GeAHp2LkBOV/szWmwHzNkaK2eEFxzSSJK2+R/9bttyNUnZo2utPV1IZJBgZp2M+jKulsRseI0Gdu7PHWwLB59vazv25rs+mz2AtGTCZ+vfBUN0wCwNm6Hr+Ovcql4rluQyshEYCJoEeXZkvXHjejn/st+cz36Wl9fb7Pjtdnz7W0nafr6ZtqdrM+3Gk+Pt+oM90VMbgUyVfMgPrpDFMPvI9jgrAZfPfksj9TfZSh52j/4wNFwPTT8raYvU1kfamwsvtNtLh2M3ktq+lI79SGRhzo5BFumjcCk6YSMHeiFQ8b3vvEJW+Nf7rcJRxoCf2vG7+wiruJB2BF6CJbx1Y7fAogK56KIX7JIoqHCbPUFX1+lgZtqg0yqozvV3yTcv96LZoIUu1yu27F3/hiwIE8CzH22TK3uXrLnPYwi+2CAa0CmQG/SDfpJDBV7BRH+TRy1rK/zcmPEKjc4VdFRSl3MEkIKvGkt4Ijh0n6CgD4YKepwncdAfvB1sl93p3/JkgSr68VKhgd0Ps3MCSeOpglT6GFaCGD9ZCXK0V4lk3muGKUGfa4cETDKAvo7ZfVdFGGXmwfjISts1Oxpah2Ab/bZIt/EUXjpnMw84BK9++YtfbEcOHa7giT6QKXyScJDf/QcPy2fhnwAV3/Cc7+16Dwfir7bY+TTnRNf51gE76SkeOM93luoOuLBZh7bo5dGjR3sSGdrQwhd7F0haou1vY6ZrIaf0cuADGeFxYXheFVvkfLpCxnCj3tOX5OnRgyTrbut4lN8jb4VZD04WlNYzx2IXvq/n2UWHjJnctdn76zZkZsR5ko4ATWElfunf+ezf8nx6I+ExBu8AYtcHM9jd36xHDvRVQK8d+o8eegU/KlF0bs6RsuyMbZtddw8ynUWQMfIdiuUC9WtJRiphix3ytZILsVHN/Dg/15G5GWw4NTE+2Y6cPFZFmSHpoTPG222zb37D5oYiPN7QO6uKyhZjV3BxKF6zN8UV44Rx8KXwyCv8pbvoNTa0lk1m3GTHzsSP2oAlQ6KhH3pbfMn1/A4sM1uo4Pz43sP26O6DdufmrSRcV9utvD+LrB/ff9TuR+6Sr3sLd/P77Xbj6rX25OHjdufWnXb75s127er19jSfJW/OrfOTwN1IAsc/StiWnyRxj0+EFyxB4Qcvh9lUm9TgL96g19gk6M7FC7phBpOvhyHGbIz4DWOHuM35dIsO4YNl4fN7zEbnl/DeP7Ne+Od87bDbaE6b37evHTkWm9puub0VKL2wCmdhYy6PbM1i9thG//g62JRz0U0OdAbv6YCuxUvGBnPmds4tbZmYfO23/rf/7ROVtG1+me0/83H4Vw+3AzFe1SmVBoYtCLYWdyGCvZKgXyDCQKkqoVsqoMLJoXD0Ki4SsaqURgEErpw3pTlwYH8FAWW0UZbaoCHtcZSU3vUUvF5p2/K2CqQDiK7zPWfMgDgCNzoLFNChQmtJpYqWgJyzv3DhYhTyXimroM96aApcwBvlRvMwmya40X43xJGaypcoMYyHcQbOZzymse2UiDcCDoHCZjq74cAvjqKW6sTRWZpkHGgGrAI6LzQwcoBoDHhoaRKHohIlwRwM3DJKY9jsA60hoGjFC8GN/vNDOSpJe58x6MnF4YOHis8STu9D0DEAoXcOg1wq4BAIR249KOuOVdDNQdAbuiE5d16/L6Jvd80ZczLlgMIzLwmDYAEgcnb4N8gReNOn5QTZ47sSFE7oK539naNDbgj+qVfgIOdOTUz1ICVt6g+x7EVVFx0iX3STrb7Gt87U8ssPEjN7DWtr6OfvHRlPrlke39ISZhXv6bTAeQi0VWHx0RI3gSf+kg3b5Njxtqp44R0HZew2yMAHCb4UDdhz+GzMfQPk04OOjWTpp9nyIQfq2StH7FDEoX9matj8RHACvsAAjpr9WW4oicIzARxd4NyMwez39MiV2Ke7ED6MNz95jIQ/CfqTeG+Zdr0brftKAcEXPsAg/KqAMeOBHXSunxsnHMcpWBK4GLdZfDzwm0IJ/WVblmsrMOARvpEJDKld8ehEximoFGzTR7zHc/pw6tSpmlUXjOMJmtz/4t0hcEAr/tBzY8B8Tlr/dEmfaC7+Rc4wUyAuKKHv9JM96mOwL/KDv/SiCmX5G07PJpH2O2zRrtlBL0ffzKbbhPt5bDuOTnTgqd/ITyAiQBmKAePsCD9yrntPBCCDreMVPGMzAqC6Z+za1WDXYukLf6OAaKmmQ6JIhoIV912zf3xUaEN/FWTCL3yAO3TJKhHjtWEMTPCyHBgGLKQN/UuoQ079zY/0e4H7Q4PxUb8CVL4NX0phNvkQ0Ovz1q3bxYcqmkTu7slxWKL37rlz9SBoxTe6AffYWAVeOfiIB48ktiuVcNCtmmmNuUiCyQlGGvvBgwfaiy+80GdYw5PNPvDJs0EVDxSQ5uZslhCfHz2VhNNHXFQ8UCiqYgDbiJ4IKo2d3sIk2ERf6BB8h2EOOgZnxSh74rP5GbLXbp8VeVi2wv604RgLxhovEUpGtFuzV2ESXC7dTXuWMKKVXfsNfeyXPZtVvv/w/sbOfwrSPbmSaNbmHqETry33rfGGTptOVCJp3Ol7abmv/uG/YZy20KUfM010d++uxCx4EH+HtoePFQv6UlN2xP7ZCf+uCGb8Ng+i33sj19lg345g1K/8yi+X/CUPMAwv9Ltjp5nt/lgYm/BUgST95qeis2KejM8MP1rxQVzG5wwz5Y66NzE0sWf8kATCdeeZZZcokxP8EofoB989hw3+GhvdZV83k2C9/r0fttf+9M/aV//8r9vl9y60K+cvtYVbC+1akrVL5y+2t996u924cr09vHu/NnmRlEm8Ht1/mOQrmJgIVVHyafTE7P6ly5dqpQCfz9fxz+5RJOetU31WS/94Bzfsis7FmKDAX+MSi8A6eIMv4k6Msjkf+dDNLUmqLYmkTwrS5fPDS337m5yiQokHdha/ds91+Xr8hrgWdjpfsZ1vpLdkRn/QYBKB7uMdOYqp0EeGCjt8k8R+emsvWNPB8kc5X1ymDzpCz+DlcJ8rnS/fH/nSTQmfsX7SjiD3J+v4ype/MpFA7dUY2gyFFLQRtiSHwQqkfF+VkChDOeg4h3oOSgKbrQFLmwz0ZMvyjV79k4AJUijFMIMnsNy5sz/AV4AAQPTnsAbbtDeQAbjOZ+ycrYDbsyssmROoAG0gzUFIbiQqbpi1/TGFBBjADXgDGNehWdWtwDjjAyLo4CwZI+UuAM45DNhL/xTdkiCA6HfjsW2yrfQ5wc08tG9r130Zh/X/Kst1JLAZQMP4ObZulH2KXCUe6AIEdPt7CKyAmHvbBge/mYek2c57Q3W0lj5E9oIgu6+hDRBKkgG5c1TUVUsFjMZBt8iCjPHWbp4AjG5UVT+/21CgLweJDNMG+VcVKnolUAU2ggPt4ZNrOQWOxP0GEiW6gidD9R/vVBHJUGAHJEeerLR9ywHBmDn+dkIEfAHVtaXWVp4mC/GK06rXUlt7eL1df3ql3Y3OrW+Zrl3FLDsA/pJIdB893LfxZkNomI5D3ffeN9rU/TiJ0PGzjpHQcHvPifb2xM52/YHlnj2gGKp4/kavIAnZbBEBg35KSiqJMqT8L6dX4OL+A+DNAUhOODMBip0G0Ute4xMJ/Lc8bPOT77at45Zz/MOJ02htRDLdLt0/1K4+2BV59Ruyaxlk+te3dtnjUDThdAR2AtEqyEQf0FHJe+j8pbk/bhM/83EDihjj7eazU+3S0hfb3Ue2h54rfrOBso3oHAwSYHHk7r+5eetmBUwcI6xgM/iJHxKmPeEl3en44D6Zfu9QYVzkeT8ypo9dt3qCaixV9Y8dGouXZJRu0stqK+OiH2iSfHO+qrt2U+R4ydBubkbc7bk/W0kfAvCq3odH+oWFrrE8SbuWzjoEFGh3jaAYDwS6zheUSUrRsyd4YyySJgm7YEZgoG38Qh/aJUnuW9GOwFECYOc7S1jZPX7h5ZDIkqf2O83ujSbXtUqoeqCwXhit8MJ2tWGcgh+0kAVaa3l87F2bMKXwu8aytey49Jydlp73+9gk4+5JRBOlE7TgdSWFsR/94aeHQdN1Swb5InRJxiugTz/4b+OOc++//48y0wZ3Thw93k49d6p428dk9rYHs+SgcFF4F37BUTyp5GDDvvHY2GwAAnsHnmtHsWzYHML9YxJE/LHEn5/d/PGs1ozhcyefKzuC6XyWgy/XJxnyCXSwF7P6cz1FtnxDYTiwyH/GS9eN2W0Di4k76l7PYKykh4+48P75ZtMlvDPDJHEQiBfOR38d/MyTpz2BIHe0TYz1WVkPZYalQzEAX61aYAf4jrdFoySwEqYemwiy00zNxtxZXCg8c6+SojX/JpDXJv3UBh8n0B6Wytsb4Prtm2V7O2aS1OU75wjaH4cmMRZZHdx3oOtE2kUbjPTZ7Bub8D2shD3oFwvlhLZ7396KVZxrKSae0m8xE76Y0WLTQ5vsWtIwzPYPmME/O59esVe096R5a53LxvpsZGsPH7i3VgIt0e2Fc9hkbPjuGhujwTQJqrFOb9vaLl641K7ne8m++64lu2RG/yXBNyNzNjzIA0+NnRwl9Gx4aWWpZEqXYPKQvNATCSL5kI3ZK9/DEHgAT/1mzGRBfyTa+rcJiO/tNIt3Duf0ZFjS31dc3Ap+0DcrxGAPXbHrpbHjB775WxvO0wf99j0MK90J3eTvexuRwOdbdxfa9uCvwtpds4H5TX9oE38raHdfYPO8PlNX/iJ6Su5iamNk/5LMQ4cOlryd6zzn4N/4eN6XV5b2zs+/9u9+67c+XR75cT48p21ybPTVGNPMsETQwaDpKKOkFJQKoDqHAXMyAFfFjoO5duP6B4EeQ1SFUR1wQ3IZehRQ0MUhuu7EiRNl7IzUVrXu1wCGPlseR7E4SsvW3GDsXBVQVWJGqWLAAFSDhiCVEtsggJMFmgycwXDkHYz7ls2qSTZJmU3wLHDiDICx59wI3ACL9pio9gWOgn9LmozlnXffbe+8914Z2WYeQOmVlz/bDm8E+ZY22rRF4mx2hGjwkcEVEAdM0Wj5A/4wTjw3Bu8HD+wvPrr/jqPb7EMw9+JnPlOb1ACkW7fvFFgcSMLmuHj5cvHdeRJrjlY1W0UZ6HGEQAq41vrqyIvzlIQauyRCJdFYjEMwzFlaS845CuaAFSfFudfzc/KZjB9ET6uKG4DjkOicKjW56lfyWLO2cbySWsHE4R272/zTJBmPFtvq41tt7dGNtrrwVlu+9Fdt+b0/aCuv/9u8/l1beec/tJW3fyev/72tnPujdn5sqh6u3aY8C6bPNAJV4GwGgA6xG4kCZ7I+uaXNv/M3beuDIWkjxY9+SdoWD5xp7fnPtz1HjrelJIZ4YuZR0Mw5AmABUi3JCEDrG69K5/OvlprhOT7GNshFkMxGeuBv2fNo7bjl5n7nonVqamvbNrnUdk1eaTOjNzdo+oeO6OfIzvZ08pW2vvWFOLXoZOiyfISDq1mXtCuARDfnrx8BkuIIp8PG0MUOFYROTvxRgPdnL81cXZ9oF5c+316/cSQ2a8fRfk+Tiic+0EM4JhBiI2Z6BBI2rnBeBVrhGR21Y67f0VMzPTm/HFxhT8c5M0Iq+30JUfAtbfSEwJKa4d6Ch72olPGTEdlol77CMUmfIE4fPtshT4K7vLoc/d1e10pkDgQfVYn1o3ChHXbiQIvKreCKfGEg/XDvMF5LnuyGaEkOXCd7QRbcFJQZu+BVOyrUeGUM+KU9uksWkgrbsN8IdrJT35GTcSuWsWPLddBlp0eYagk1nh48sK+CGYnYkFRI3mCBwoEghn4IzsnB5+dPnyrs1q5DxRjO4Su7guPsze9svO6pyRj4HvwwpitXrxWvjHFY3m/c+sePnhzEx8QHaFdbgjQzw/hknGzMLBc549FmHgLos595sX3xi18MXTuLN2hAr79hG71AD11ArjFYmuc8ga9ijfHAF3KjW3jArvjTW7duJlnbWXbN5sj03Llz3Sekn8088OzokWPt5ZfO1iyY2IBs+G14TBYGoW/y3zu/N3jen6cncaYDZCF5IHsFFrpq1ckge3xhtxKBK/HZ/LZZiyG5s+Pf+5cvtAPz+yowF5RfuXmtZrD27ekzsNoU5OvDZ3Tj4f7EKz2g76tTzBZZ/ijJV7Bxn1IVa5LUSaYlDZ69ZbfKmwu3K9nwGAbJJTm4ri8Hb+12xoffOL5zdq7gDD64h85yaoki/8VeRtb5qbWiWR/sdJh5s5KCXsA3+rO2sQcBPNcv3YCrR48frU22JFB0iD13mvqsP375rpKS2BZ7wEtJhN20yQsfxIB4TvfppTHgF3nw0QpfVvoMqyv4WXKCj3DPIdayzBg+KKbBQDGDvsP+tnh7oY1GFpKlmnkNfcYqfrPSyc7jRw8eKXm+9f67tZrA315kjj9oXNhIdI3fuC0nFSsc3Le/3bpzq2akaxIhfOajzarBMDOTljnCHf5bsmi5p6Wr6BwSH6vMEIx38O3ug3ttMRjuXkdyojt+c96uHTujb33TvWvhkcKdcU1v7ffQLt6/2/ZFn/RrzGRKtuQa8RemmondsXOuNmQRV7MRtsLu7WjrIBNjptP4oeiPv1ZcwX4+V+HUY7SM3W8OuC6OLvmH7/EvS/GPr/2vn7DlkZ+4pO03k7SNz829Gic/IyliXJIUM05VZYlAvUsoGDHF4AyuxhkSut8EHsMOQLU0JUrTgy5B32QBL4O3HMLsDOcvQOPABWVAyt8AQjV24c5izdRRxvFcR8kAnw1KzIwBlZ7I9I1RrGmn7AXkMRhBj/YByVBdU6mwe5ogwuwMw1AxV2ktEM5YnAdsAAvl9zsgl1gAHL+pSghy33rrzVL4zTz0//zzp2sXMUGJoPzQ4UMB0ssFtAISoHs4gDoXvnHaKoocNDCQxOA3ZyIAwEPysj25RHazD/dYfOlLX6rEyoYBj+K88KuWyUYOKlwqO5Jd4CuZo1fAj95U0JXzgHxVOjN+Y7P8x0GfBBtm6w4fOVzfqWoqGpC5pVJ0xA5ju6NTnAc9FShwKOiiB6+/+WZduzPBmkqVBFwBwhJfDzRHz1h0b+XOhbblW/+3NvWDf9va+3/YVi/+WVu7+vW2vvh2a4+TsKyvJEKOM/+J+80sbXz84j9tS4dOt9V8flKONUlbxkuHJEvlwEr/+4zO3ejykWvn2qzJr6nZNjKxrY1MzvydV/Ma39raxHQbGZ9u9/Y/1+7vPdIeJzd4EudUz+EKf/B3CA6GSi074Qgl9/jKYUs2HBWsJqA2Zo5XJbSqi5GLraoF+3ZzY/fOFdNsmwrvJq+32fZ+xvvRQatgJGrbHq0eaNeenm53l3bG6blXaWvpqgACbXBGP4JQgQInpFI8BKsVwIdfHO/Nq+fa5/Z+K98JCPTw0cfS2kS7+eREu7/+XCUw+GNsMELxSKIOY+gdPSEXjnQ+gaN+8dGsLf5cvHyp6HEtvWR/5azDEHwxw6yqeuVKt80hGOpOMAFe7FECZOwwSaIAPyUTHPaFC+cricNngbR7fOksXriXg7zQx5nDLHQhQJIDT/URFa5ArWa50ja7EYjUcuHoINyUbKIVDWTuPMlgtR07MttoCSdZqMrCELN9dlJzwDpJgWTXsiYJGYw2VoGCgA7v4IykiG36jf7jmyIOWZOFc/AOT+maoglcdT06zHQJLtA83NsoMDl+7Hi1pWBFfpYAO4cNS2ZsdW8LdjoEI8lcNV8AK3AbTZv8jH7wm271VR29ko9/MIi+KUIOwQ2MIjO/25UYj1y7mQd+HD50OIlK/FD6wyOFzfvpC64PQbXx4zV8FByiY7hPlp8ybnRL2OkTvDdG/HUt3arKfTDyR2+83t56553Sk80ej8LrS2fP1gwf3isi6YfM+SjxBV3AbwEzG0ODYkdO774s16CPrtq4o9vl09jMhVoVIalnT2aPlh5H/x8+rvtW4LrkA3/MVCioKCbTSwmcBAg+uicMVj6MvGsFTfiOPkclh+lXAlXJFEALXZUM5Vq2wUbpDTyCrXaClGxKMirZyItOKq4sJzG0WYd+HuZ6tLEPvBEfmV2/cvN6LcuGDWKXew97MQGfJBnwUHHR0jtjoSPujZ5WUAuWuidUckF/+Ee+1uzUy7/0cnRXUakXiuia9ovG8HjADv2wR5uxTcR2zLzzub4TS0gsyajbdX/2Iyyx54FkEQ1+h43PnTxRbRffMsa+1G+tbJUOwmEYwvfQDfGAeOGBTUKuXCsbFMOIz7ZPx/aePSmcmZywS3Qvuk+EDveDVb/5rBgkJpXwiTtL38N/dqDvW0mmr0fvHWbiJNhkzB5qeXxkd+nalZrNq0Q2OqpQZnOyi1cv11htimLWzb4JsJOPrGeu5TWfxOpO9ANv4LWxwWHJ01J4TQd9R7fod/njyMe772vMaI18JHv0wLnGa4wTUxPt1OnnNlaMJP6IPsI/46QLDjbiM12A2e+fP18FdW27t9OMq/bpuu/gOR8yxPBkG+xf2rN752v/z//1tz9N2j7Ox5GzZydmt29/dWZ620z0v+IiQh9uaOQwKIijV/48oHShlsaoPFIgzldFt+45iLMpZYyCCDwkYwJHyimQ8ZtkioLr61aAAajbptT6fdPrJ04cK3ChWAIGyosOwYLZJQfD0TdwEyh00HAvjUp0f1CvPvQ5BFqu0a5+0QV8ga1zVIUsIaT8AG4I6jgX10sUBwdnKYRZJDcP63+zDmMUYHFMQAtwcBRoBD6CPHShHZ8BFfCRMHHulhVwgpJgW4qrRpHVm9aC/yMkbWYjzAxyKmQFlDFXAmAsdS9ZaPId3TIWuzTVrGu+oE9AmIMzLrsoCbz8Tefc50MHK7i7sxD53MvnvtOX6zja2YxbEK4v8iYjlSV/4xMgI6Na1hIdpH8cVb6sAM39F9ry3WyCxrn7N9vMw4U2pmpYSVlkXq8N4/jpI1+9N32g3ZiaS9LW79PCCzJQmaU7gl3OQCJhWdDo+Eg7NfvFtuPQf9lGD325jR381f7y98Zr/OCX2vi+X2rjB77UJg78crs3f6Ldi4N8nHHg2zBuOizQpQPegT/HwGkgTpWS3uDV4EgFvWQl4COrLQkeOAS8wy+znlUEKAcvWUqgPXKj7ZtK8lrh0YcfxZ387+7TmXbp3oEkbR5HEfvIdxL82u4+fBSgYSeZcBw2kKHLHDtZq7SPhJeeU/fKgffbwak30us/nLStr4+2e0tz7Z3F0+3KwsbmF+EFe1CEEbgIYFS0YYElt8aID4JdYzfWCmwShNXy3gQ/eEEHC1fCK206rzYhyOF7g8FLQbI28dpsMB1kn6ime+6Ds3TbLLDlz7V0KPKpICy2XlXlqhpbjqQwZTlgf+6eYLdmsoOFEjz8co4+BBdgCC2CInwdeKXSqsJPJ/BWYAnDBZ3Opz+ctiq569yXYnxoKhuM/eIHG4GzbAku+iww2rd/X+EwzESv87UrATNm7ZtRYRP4o7hA9s6/HZvWr7aMX0FDn9ohF7tSOs9MdV9m17etvx1b17ZBCyotpVQQcW7XY/fgzLXjR49Ve2wRHrFF9El88ZFsBPn6H7B0sCf6ylcYr+p2bUQSOQw+YLMO+mJGUaFTQopPxo9JdAUv0eYeO49+gVMKDTBAIMnnmtmpGZjQy4/iKRnhl0TGGMjUcnuyYAvvZTyC4c0cj34EmZJss2zGIVlBB77ivaKAv/kOwWkPOvu9zQ6yoo/ooudmUfhz42ZjvK34RALLN+MLmQ/FCjFET576dvWVHEXGPVh91O7cjU+K7ZZtxXYmN4ofrt2/Z752Y7T7IDr8wLe5p4z+7Im94i0cpcfuURIkz27bXjqk0MAmyItNotu4Os0rH8zs8l940QsvEsz+3FL4RO4KPfofEjmzd2BUsikpq4LMjMdmPCld4GeMTcJsTBKXksWOmYqD9ONQWMdvOAYd6AR8IR+YpXAiGdaOIgcdG2a3xV6Fa2mffCRN+iQX42WPMBdeul5xngzJyu/4IxZx4KXfzALjD7u7dOlyCzcqEXS9HcxXVpd7EjNpiWzfwMh7PcwaH3KehBkv8c99ZniBJvg2YChZ7dpIwCW/VpHQDZu2WNZoBnNPxkt2FkQbi6Rde/gp+aKviuD8Oz2kT5hIBtowc1obyiQmposKBoU9STbFNcarDUtiXYNXeCjWISvJKblKVOkLGuiQJZblF/fNF/3aEaO6zQhew3TnkYklnGyafSPObDBe0xE0kS0Z0g/t6xdmwh183bF9+9L1q9de+8M/+ZNPk7aP82H3yLntM68mUJhhkFWFCcDU7FjAi5JIZgCt6VqGTVkZvN8ogcOsEEMBNpRJwC1YVFkXXDJ87aqu+J4Rd4falz1QVNcOoDBUWgUMBS4xXP0JwixZYJAclO8YJXAVFKIfkGtvuF57XoyZYwMUFFsSoaKKHuAyLBtDm2sZtoPii0yAj/at0X/vvXM16zc4m804jN/zej7zmRfKoCW7nPjeOFpBkLF20HqC27IAAP/0SURBVE8wjk+hS/9oV+HHT88C8xu+cwjOf/2NNysw3ezDs73c1A54AH/xsWZ3+nLFWmIbQZCZIKKWiYSm4XyBZDnHfNeDub6j4xAU4jdQef/990sGHtVAjn43bvyoynpefR15lzUHrGCgX4GaYNimIDUTFXDXJjAna1tC24mOQ9XW9keLbe7u1Ta5HOCXrP0cx92jL7V25Pk2HSfuQd94LjmUKKOxP//laW22YHZ4Jknlc2szbfvYbBvZGuc2ldeWuZ967Wqj0/P1Gts23+5OT7U7Y0tt4WF/OP0QbOrLCz+9G7OgnCzwDD8rQI8cqjiRayxXEkTgAVv1cGPXcebetaU4MtjTZGxvbuuDdmDye+n5oyEQXSGhPVqda7eXT7Y7j+fao9DLvjkGOlnLvWJXVWgJf8nKTAGncjP2VL+FRsvwViODl3f+ZZsdVyVl0Xr4+0e4UBuQ3Fk60RbG/5s2OtlnahU2BA8Cv3KCsSHJEpn4zkykdn32EizYLlugI/g0W7FopkIylRd62Ri+wg525zqYiOdDMop/vjejL9lw/qCbll6SE7z0vfbweFi6qjDhsRVmzeimczhiO5M5BFmCN8Gj9ty3WTN4GY8ihcVXZK64IVgjQ3LflYDBmhttweDBNiTwbElSqL3FJDT0qmiGifnXx5VgMu26DtZWkhp8Uo2X6NFrPHEduyXvmsHNZ7+5TtCBps7DvrNwmq/gcCiWfYBnsVNJi0KHZIkO4SE5DkubfZYAm9FQDMFrui44gZuCVPe50SnJK/mzQ4kDGyAHh+sEm2jVJqLQgDd464HUlsRvdpLjIPOXP/tS3W4g8YRRZmL5QTbMT5GXZWgSEOMww+vecoVR51m5YomVY+CDImMlSRkPv8a+jIkvv3DxYj3CQNubOR6yOXP6+fZLr3yu9ADe00P9sglJDMzRp5kcGACn2Z1r8cKsgHfn1xG9Mx4rC+iJw5gd/OD92Mu90tn4Rrac88nVDI/gXiD86MmjepaWOIJODgmAYzU2IDHgkyzhdh+aIFdcAhsF7mbtghCVJPpM/9gm+zH7ogCwe25nCOobk9Ax19Z1oUsgL14Bjgf3Hyj7McYh1ulxlpmOvixPQrCapMXhb3boWnaoXW2Jz+jw3ui6c9gXPY+JFza4/3K/VS45v+sDPOjLpwd5wLiwrM7xqgQnPoC9kZVVIhUf5R3vXDdgqb+1S/fIgV5yMtt3sFO42GcUneezmXeFZf0pTLkdAd2wCl3uZ7PhDvuXAMEbCabZRbYOTyTjbKF2AQ+92iJfsQM8IsNcVrikTTxTAMNTfPY72v3uYn1ImA/tP1htL9ztxRx4Qkf0v2tuV8l6KGLRH/oq8cJTyx+1P/CSn6CH7BVdkj8vdNS9deE/HutPWyYAuo4+qWXC7IX+wRq3CZR9zydpzItuw39xFX+gGIy3xuElEeTX8fDE8WOlP/RFUoyWjq10rN/zT+ZwAW/oQ+KfuIunr/3BH/3xp7tHfpyPw4cPFzBaRiEJEcARpu84e0rmoDyCKwbnqewUm0GPRMmq4hPQYKSMUybPyVIkgblApar3MWBKxMApnEQQcDPMCmjzHWOjQICHQgEGFZqbt/uaYLRx1MsBd8E6I1R1A4yc3DDjAlzQK0ijpAU4aVe1kZEADI5dFVe1VmJZD9PNkdNLyZ3rxQjrO0CW9tx4rzIKfDf7QGtVnUNjLYcI3bdvWbbW728AEPhrjBJQ4xfw4JN3gMuh4z1jdJ5Zu3+Mg7MxjY8ecgNU1qv3KjvdWS09qqAw/O3Vt5EKNtBW+hX6/S6YENxpBxiqKgueVecFi4I7QWkvKHTwAeRkCqy6fs5U1VXgeSc6ga7x6BdeCAYkts7z8h2ABaaWVtHnCc5i53w8pYAhAv95jpwGzOm3AFewrZqnDw7JuDm1kF/gaVaxnO7jO23dxib1i74++uWMWv4VGdMPes5uVDrphxdd1H5fGjpT2yfXjGeCXnyu4gV9zbgFAXQdPx3s06zjXpW/2IQlL5ORq3M5jmu37rdb90AfSn72wU7Y7vT0lgqgjd49ivQCLuARG3cPYyUYOZ/M/c5ZqsAOQc3WEfdi4sPP6jtjm9jV1iZslGGTlSc1y0A2MEP7WoFT8KTshL2EB3jKIbpJXaJnu2mYgDb6TF/ZmQN+uQdS0uX6Yfka+SuWWBlQ2Jg2YUoVMsJvOk4/FRcEIc4b9FCxgK0IGlRHfQ/jKtDLscV5OQftxsMG6LLq8toGPjsXNg2FAfeSDDPNgju71nkAsIQFPcOsoP7RRUfZE10hO/pjQxOBjgDWNXQQn4zJbBRcqeQ71xIPe8NzOu98eF2BZQI779olazaLn2mqgk99wA52bYywrm/4MlO4IMDzPR72oKvvBCt5MRuDX170CVbg/bUk3AItOGSWgC3ULEP4WPfEhoeIJu8qgoUmCWUPpuxe2Wd06A7ZaPPn0/7/tAP/zQSjH1/ZJhvoMzorxVs0SATwgl/AV76W/8JLdPLb+MYPCEr5Cj6O3rMFvgTmOug8PNT3Zh6C2UMHD9UsDVnhuSWA+IcudLMpvBYX6L3jv9nbXiCln3y4wgSdJm+vst3IDw+0VYWAJ+7h6T5bgkq3YI2ExeyUJIxvqAJX/tHVssn8xmbxjk6670nSayatdCa0a4PMhyQH390bxf6HgL2SqA2dunbrRhX+zOJVUpZzK6HboJ9f2r1zd618SMPVZy2Bix7SbejKV9EDNvbw0f180x8HYIldJey5jt6vhjePk4jqm16Qrz7It5LOJKx0yWqB0tv4aXpVyaSkOOfSH+frG8YrGhk7mbiWXZQd5B/ZSDTIRkEc/9FNf+CE4ogkuWaLQh999VKkWV7u/n0o1riFYZhxg594i5cS4XS1ob+PqzCPz8ZuEyNLKs1q0m0YOsgQZrMX8vJcM7TCIbxyTtlwXmaj4EDtaFm8i/7n39YtCkz9/nrtW65K9+DR/O494d9au54x0y84XDxJ22RHf2D2zDTazZY9rfvUmBUZsmFjpx+KoD5LCkNc6Oyyg+G+4zvw1/i0q8gsfnU/5exMX/lVPiz9sHN6Ah/ZUmFw6NKXvi33Zy+WwRePcq6YQMJndRwbSjMlQ9jqXD6ZDmnrk3ZsfpT+n/mwEUkU6tWpyS0zDJliMGDvAhOVX0EQA6dk9wOWDsmbcyRilIUyuR4oC8ycb20+IAAMZfxRygrW8qKoBZwxEqAOFASLtQV7gJVhu871dnAzHe6z8wQMjKyqLzHqmgWMMnIWgk9aSPkFqoKCCqijzRRVtWxIBCQFAhLVDmMwPuPwd/Eh/QgkgPNMaKtlRTEKY3zzrbfaufPnq//NOgQdL7zwQjv7mRd6uxug2IGzLysxDnzj6Jyj4mKseON7Dsc5Q8Bu+cylK5drlqOWhm7iISD/7EsvFd/HoEX4JPDWv4DRWn73EhYYBWgcZA3M8Rn9XoAR2NY9ghvfcwKCC8UE4GL8nInrgIw+OAGBVzm5gHafxVkq/aEHU9Et8rd8ir6RGwAzs6YiDbC0YbaiApwka9vu3Wi7brzbJp/FacfZ/cwjw7594IV2bWJHewYI017dkxIHoj/LdNyXg2p9G9tY+j9++3rbPr4jQt9eY/7wI40bX16LUyvt8baRtjLS79kkbyDLgbE7s0J0gg3pW/KmLy1one6wGcUI/NQG/RDE0HMn4lHZXHSKzkuyOY6x8S1t98zjdmLrN9LSR/PEjNf6yFh71I60W6svtAfP3MOnMtyXIEsOybSCsNDKUaG9B+EJ0uNkqREajGVux7Z2astftKnRvhTxow7je7SyrV168pl26+nBYFYS9vB+cHJkTF8ECRVARc/0zZHhveBfgIAvdmyjtzBwkAv6fRYc0F1FG8UpdOqDXMlXgDDokiRLoMI2BXrkIcGrCmfOY6eFJ2kTjsEXSbfgRaGJ3aLTub3tvhSGDQg+9GVcnDUd6PiVgCZ0DUuZBGvoJt8hWRJAYHIlankv7IztoAuv0Og3QUUFdrm+Ao0cgiA8NF4FD5vJaAObvNgwvSm8TT+WKcOklYwfH+iePgS37BRdeIAmfVWAle+1796tIdjXBvrw2gsNdFsg5dxhLOgTVNEn3+OJGVvFJYUsOKQtiYRnadFB7frOi69RxJMs1fLIwp3lwg+zU3yH/jfzQOP+/Qfq2WbaNi6zBnwRPtWSwPCWn/V7zRaEbgc9o8/GULgS/so2+UczrH2n5z6rUnLIeCSItkK/fPVKXYtvm3GQq34OHz5US7fxnC4KVCswzO8+w2j4gmZyI39BtllQNLJL46Tbxi32YGfiDWNiA0Ni7rdK9B/b5MiMcPfvEh0245417Tm8C7ThnNlMf9NhfBMDSGLp+cME9Ozc990+W82u2WxEQC+YtvEEmks38jcbnIlOuWeNzFyH72aDJFEH3DcfmSiyKRAYn5cxeMTA7bueqRkdzEsioW/+e//8vtJJh3tDtY02tjy7fbZsnJ+kQ0PywpZI1Hdze3YV/X3Jdb+HnA7AfitgzO6wCSsFYHP511yLNjKj/46y1WDg4D/ZH/rQ75mB8I0ekSe5VhIZ25Uk9AKuJdm9gOJ+4ZpVzDXsVRvld5KYWbbsWlvzS34ti5zLOOkFOtEjMTp++Ei16V41Og//+DaqXLyN7tVsVvhID8ha0Uhihy/GT6a+h+1kAO/sUF42kTZ2pl9L6dfTJtkqSDhP/+REn+CzR6J0vKHrfQZXwtc3LJEw90Kfe/JqZ8lc+/BJ32FTYmn2zbV1bnSDnIynMBv+ZnyWgU7Peqh85zNcHHAZXukT37RDNnyne3rRQBfFYooTkvW+Y7HbEHbXpmP6dU3x9unTpcnp6dd+93d/79PlkR/n4zd/8zcnJsbGXl1cWJwhVCBAYSRTAixZOcfBYKu6mndLmlRiGKm/KZ+KtBs4KbL7hACIZEuCRLEAOoXjVBku57Fz564K+AHT2vpqVZ8lfFXZjRHauEKlQQBuelj1WxWuT/eO1WeGqbJA8SCOJUmARfDAiBglWowBeLnZVmALUCqQyJjcR8dYzTpScM6ckTsYnXaMyf0bqkr6tuX/+xcuVP+bdRjD5155pb3y8ssVYNX2/qEPDYwSD8PqSgqATr/vzS5zZlgsy+jBrQDRBgkATGIKIG1mgu+beQD6s2dfDPhOV3IvWailieFJLX2MrtAfVVH8dMM9B4yPgAYgOc/5dO9IHH49EiLgCszpgjG458kuY+WgK5DtThGQeidHQIQegYpNWDgfumdJr3PqXri0qS9Og8MQtOsPf+gNfs8vRy9vnmsTAdagaOlU/59lsN7ri433JMh5v7z3VLszvbuNRO8ALrmgBbjfuH2z7iNR7RXECjQXo28HHt5pO6ds654AZCWJ+fKTtvY0wc3CO23l2t+2levfaSvv/X5bfuu325P3/7g93jHebkzGeYyl/fAVzXgpcKbfZsboB/uiMxwkJ+xGfsug8EFggDaUG7dKXE/2+lINNqANtHNiqoD62j67q82M3W7Hpr6Waz8aAunpyupIu3p/tt14eqK1yX3twf3+7C827D4a9m4DmAqiou+SelgiudWv4gLcqYDq2WL7zNw32lQ91PvDD/xfWx9rC8/2tu/c+Gy7fudZ3ROHD/hup0My1z95aFuBh77Rg8GetMSO8NJ9pfS47C3/KukPHyUQeCQwEWDYNIgM6FeGXripL86UvlWAEGdYS63i7PESk+i+lQCqnpzqoP+wR+BARrUMZqzv3IYm97m6RpuwbJidgBlmR9FgCbSdd8lO0KUq7rchCRfg0AH38WhHH8aIJ8eP9fuIr9+4XvKSnDqXDrFvSYPdKI2xlh2uj5TuHAivLf9R4MMLvMFT/NanHV3pI17Dc9iLt0VjeChJpAf6xGs4B3+NjZwG/KKfXc+nKnBXBEAX3FsM9gwJgYCmeJ42/cYXKOLACofgV2LtAevoleBKlPFhuLfRSpLLV64UBunjZnyG3YLNVvl9Mw/6hPc2nxKM9104eyAOy2zeNSQedW9ixu55Xs6xDN07XkrQ8ZuuwZpKCGJXbIEd0x0rACz1/OHrP6riqHM2M2mzi/Bzz53sOhldV7Qom4msYDeckTQoepiRJTfxBrvvqyr681/J2H1x9BLO0jlUwrEqxuV3BSd68jA+ZzW6Ql9tqDO/Z770yGwJDJRUuXhRzPHIMw77fYrsomKIO7eLP2ZMzMydOHIswfzW8qUCdP26NUPMwU7JALYIzG1OIlmwIZZZHoExHaXPnnvrvLL32I4ZdH9Ltvgrfu/mnVs1pp07drXd+QwzEKtQAw/I8vLVy9UXvZbQ8aPuwZJAuIcJfuCTsdAfu2077oXv/+LX/0XJF96giW3VPY75ZzYOjrArfhZPrOSwSyp/KymwYYdkWuHTngV0n82QBzuvWMm/dDnoEjpghnPIie4qRhfduYZeK0yjB114ov+F23fa9WCFWLDizPzuWsmbRHrf7r0VF7ieLW/bElyLfGCE7/jd0Y1n8aXJet8eH28G1c6isL8/oNyjPraVTsAJMiVrqzska4f2HfggjmJTlmqKDfCcTyIrOzqKQe5EZ7zwUaJI9naprMJVeIYQiWdY9MEqBwkefVJw0eaNWzerWFmJdXiHHvIcllW6R3NH7MVOoHDQPct8qPGwGQVKhYp6nEdwTizeN8By39vOKnqTm/5gBbuCgfDT/YNk5NzxyXGz9Us7d8y99u9/53c+Tdo+zsdv/MZvmLZ5dX1tdabu3whgScA4Ak6c4+jr6mMYMSLBAsM9duRoGRuFpgSSDEpL4SkJJf7AoHIdhQPgwOhggiJg15M3wX6MKkan2lxAEMUDMBQaEFF23wMD1SLgzuqOHj1SIMHx64OjsMb6yrWrBYqUGpDWEcNh5GamLFEbNsmQFPaKkMo8o1eZt6yiGy0gBXR2ngREdi0E+D98/fXaoYeRbdbBeNwjhrccnmARODKs+fl9BXQcIMDBH/w02wWm8QfwFBDmGwGS8VtW4NzLV65u+mYkHuT5pS98Przvu5N1MDELulYOFZ/Q453j4RA4W5/pCGCjD3TDODkrVUtJHseGHwJ6zkRCSLeGmQwBGUBWUQNMPId3cqwjn4F+LemN85PAcQhzSVbQWksxA3yCeuc+d/JkG5sYayMrc+3A4V9vOz7zf27jZ/7HNnHm3+T1P+X1P7eJ5/+nNn76v28Tp/+7vPJ+4l+2sZO/3n40Fse1czYJyM5ycnRRm+jnAC2roKeCKJsazO7c3WavfLfN/OC32uib/6+2nORs5dwftNXzf9JWr361rd36UVtffKutP77W2tLD9mR1qZ3bsqudX4sDHe+zhPihH7pPASRhtftX+GJsAmpOUmJqvGjhON0n1Jepee7Ow/pdBdfMDjuo+0FDu/t7yOT27YX26MlS2zG10E5u+1YY+9FBqwBnLcH8s9HD7X470x4ub8t3/aHQMIP9cpTs1t/01QytoNqLXCU8gvK9u3e1o/u3tENjX23jIx+9S2vvc6zdfrK/vfPonxb/BWb0h+4Jduwuqt0Bm+ife0bpDhtS9KE3aIRj9AT21e5u4ZfkycYoAhlBvmSQk7WxiKWSrlNNhYW1yUjaYgvG6HzBvqXn2sX7986dK533O9nAHTyCL3aztcqAcxZ8SPTZuOWl+KU4wWZ6QNs3gXIvlKOWbIdGOkDX8NS72UMyFexXMpygp3QgOpmva6c/19R9sOEPuvCtZmE39NZmF4IpOmcGwc6seH8rAQK66NcwkwYzVXnpoesFQ3ZpvWJ2J/6ATxBo4CF8Z/Ow2bnGijc+4wEfoVovKLG5kt9cD7vhR50b/tNdtMNKiQqddqDF0rSyl/RXuw/me8lBVa2jj/rUH1sSzEhs4DpeKThKnN0Dxk9tVpIzHOj/57/2a7VJAZ7gk3GbabMc1azQsBMmeUq2BMFmaI3NjIc2yJLe0QuYiR+CNjsuuo5usa+bse+333mnsNI1m3WQyckTx9uZ58+0fXv3lR4oJOgbf+m4HTIVisQLFy5fbmdf/EzxXLJsjOTHHnCY3AW4dJH/YsvORbMZN7iuqHD92o165pxld/y2BNytEpKrPtvXl0GS74nDR0p+AmE6g08+C3YrEA9GXErsIHCnB3yNWTt8IwdjgJvwxcybe+YkUuIe95aZKZFcaM+5gmSBN12Cve57Y7va4rtg6b749YXF4EZwSPAvgN8+3RN1m6Yc3n+wEs+yq8KfybqPSkKloGAGXlxgUyO8wTu0133e2xTY+31nbFOywmbIim4Mz1AzA1jFrfzWHzkSvE9yKV6gJ4Vv4T9Z4OXlYB680263+yQ3ac84JbdkyfeIm+idlSZmuSTcxmEpr2SvZloTZ1qFQyZ1y0sSLzJxnndjYf9WC6EPb/VtHHVOeI6v6O1bviT5DDY4V1L0ILErTCheRW5wT2xFN9BasUH0zL2GdMCmIuTA3sSd7Ol25EOebO7qjevt+q3rgsOKHSVp7l1URJcQkjecR0MuKAfVH0/UfRIeOq+Spujz0QOHq099lfxCF3nu5j/SLt7zxe4VZEsOBSWFjShS19/EeQrSME0hjE+D2cYJw+3A7YAvfiMr4+EX0Jgmqp/Z7TNL++b3vvb/+Lf/7tOk7eN8SNqWnj55NQHsDGVy8zXF5xT70p0OFIyWUvmdQ+EYJT6UYgjO/a46BHwZtABNYCSjB7J9WYcHqj4qxZYQUlDOhlM2XQ907ZjD2C1HoPyCR0pFsVXsKD7FY4ScMdtA45WAxUBzDzz61rOcGiMBLgwYCACKQ3HgdrmSlAIPjsL1HIcgxsOHK4CLwUmKjE2yqWr2ne99r55pUhWVTTqMWWBy7NjR+tsMYGLgGgen4/B3JacBbdUlTsO4dgeABZ8cmYomA7dEQVAEeN58680KyjbzkBi//PLLxU/OAoAABvLynVmxcrzRD/T3wNTmCz8OwukIxwOAORO8FvBycn6rKtZGMDacox/fmckzTnKpICWO0++C6brHI7pz8+bt6OfWemadhBFtdNX19Kd0Nu0I6sl8riXRWptuUyNJvOJA4hU23vMKL0cE8GNT/TUxHaFtaeeWbrTHU2NtNU6YLtFVM874boc39OIDIBV4BCbb3vHVtmfxQpt4tFgyBsD91W2kvxwJfia2tsWDZ9qT3Qmup21b3wsVxiDJMgZOiE3Sx3KugD9OCM9qli06IjHRKtvmQFznC7ot+GfXaB2CJPyQ1JnFm2wP2/4tF9qWsYdpAcF//wD+q2sj7daj2Xbx3r72aAmtSQIif32xe/JytSTGO/vieOlqbV6UcxcWPdfsUdu35XzbP/79JHYfvaxXG6vr4+3+2uF2ffXzua7f/wCT6Ay9ELj14L5vPy1oQo+ESGJhvHDHDpwwzWG2DSbgg+AdXwXIkibPvxE0ScYEIvSvlrSEX4IHiUktwY4MOE597d61p2yXfpIJPigeadN5rmcXcOzIkSOlK1WFj40537J0ci29h5lWC4Qu9AnEyVTxxEZAEvAqgORc9Ama2ZRgxwYQHLeKrMBQuxcuXSy7cA8MPnnRD8Gp2QpVeXbpfhx90hm8peOer6kfAZh3+En/6bExwjGzcGyxZB3eakvwNNgxPSs/Erw3HjyCwV6wrZ8zWcE6O6qqdjAOnb43e+cwHrJ1oAHfLEkiRx2jGZ8k18YLO/GHbzCumg3J0XctHO7LtWT2XgVKQ9V6Mw96dfz48XYkCUWCprJBsod/Am0+j84eO3asdrEjA4VF9LFnvMMv7fgOTzzXlA80HkVYPlIQi09mSS319AD9sv9NOtBAfzxzbl+SMzIusAnf2Rj6PGcQ1gtMJcPDo0DITYLkHC960Yu6/fmIkn4BLj7AB9eyb7K5ffNWe3D3Xm1/b6WOGSiytKwO78ifLSoaWgKJPwJiATua3Y9ka392GnUpf4kGYOZfPTYiOo1XbL+ejRqd3LVBj/Gxf23t2bm7++r0YQyShmfLlsv1naDpofOMjWwVzSzFNv4H0cs+k9Qf58E+FDNgE53GSt/hB9tW/NOOpINNOa/HOGasOy7Ox+fRG8WqKsLndxuV+Z0d4C/sF/TXdfmBHbJVcRmfqD+/0TO8sXLDGCydxydjg3e3g+d0l22xKbZbtOZ8cu740O+bZUPadO85fFBwxOPl4LMCC8Vh9zDI+XhK1yVVrtOPVVz0HU3o9j98qlUUOR8OK4TYlt8yWbbgmWhmIrVBPhIsGF5+Idd68a3oNi4+tjiZ/yTreA2D7QAp6YY08LPbnZUBGxvlhFee0WY1D5z1GIW9ic/2JSb2nX4fVzx0t5JV9HochYSdnRofWbETmLVnfk87mpjQrCpdsTGMyQfJNiz3oq/sW99s5fSpUyWDviJDIT9Ym3Owyrnkrgil4KAfvz2LcSZueu33//APP03aPs6HpO1ZkrYowYwAQoV1cNwFGFE691hQVgfwkVhInhwMkANkYJQWkDHoDe0oA2EEFFN2z+BVcwQjnLAAg+GqsnIoqsYcDkMwW8DQASzDMXuj6okGQMngvAOourcOqIdOAM3onddBsldlBDUCOIDFWQACtAlmegDRl0hJFLT15PHTAkbX9iCmB/vafO/98+1inF8B/CYdxvyZM2fayZMnKulQ+SsjzXjwzwFg0CoYBRRFX/jid4Ev2hkrpkiUAL9A1A6SAvzNPASCL8VJq+5L0oo3+V6wBjwsGQH2ZiyMjSOoJQDhGV0DHg6O2PeSVEFrGirw5vjx2rPIbNEuQNNHJeblRPr6fQEsx0OWZOUcfZHl+ER3fByR3+t+m4AUBTV7atkQHRUoVSKzut4ShrfpFudS1P3DhwTs5sT99iRJ23IGL0nTP9B32PHSDAWdc9BPQfTqoydt7vq5tu3JQo1nw2D6scGX4Xi2bWdbPPrZNnHkVHhjqZAKY9+VDe30XTArKKA3xt31pc9YA2SBCzub2pIAISDPpvRyJ46TDodtZZN9Zv1RJXFkxk4igjT1rG2fXGh7t1xLqx/OGe2tj4y3JyNH2uLa6fZ0NfwfG6k24MmJBKcCDuNTzSVr8i2Z57u+THIleDMTp3S3ndzy1bZny9XQ/xO8+akDL+4v72lvPPy19mxkPucKYNxr1jdw4PQ67ljG01/sR3Ij2dG3c1xoq28Bx7Y4ZfoLKwof8mJHaCZLhQd0qjpry3I67wIeeinYp9/6MuNjuQrn6BoYia/oYcPag3f0UpIvcGAPdk/kmH1HbmRSAUvkSV7wiX1LePXrHKsWBL+Kb5b0oVsyKmlCH9rYHlUjfwHEkNz43rMf2QD6BD2wxLb7gn5L7gQ0dX9f+qrrwmu/aa+33ZMcOq5oJ3j2GT541x47FmzUPUXhHwyuxCy8F5ryP+iBbYWB4Xmf9etLpQUoZNb9SsdtAbyjn7tSvKPX8wnSKonEh4y37mOtFRYeDD5dG6TUTL3vYj+u9xLk2qgHpsBSwa3ZHEvo9LeZh+Dslc++XLRYWUF38Remk+1gH+Ti3W90C/8r+Qw/jA3mVgFiAzfp3cpK98WwcEgsJJ/vnXuv8A4/N+vQx+lT/Rmj9EohjGLop5LisqeO35JgelP3iYff9Nn1Q8IqoRHImzl2TxiZkrddVfGlZtPiKySA93L+zes3M7bYRGStLUGy97qHKP3iGRvjSyvGie0MuuIa+ibRUuyxWQha/M6O8e2gJab5zfI69ybV88DyvXueFFvqc66pRDlJAw3ZEZn4zAb5LUmGpNGqC/hLnmWbea8APdeg1TsbH4q0aGeLfrPMj23vyLjY/LAxinGgt/xO7NTW9TYeeuULnytM4KO2xs9JnhTwJDqdfgli54/DUjtt+P3W7R4raJ8dsDFFLbbFJswCwwznG4NEk1+1igLv+dWetPQ9ARyK4mI2iRjbR7OCKrwZi9+4cfVmW3q6VHyTcJOjd33TdwmOogV+aXdILvU3PIJF4d84tfF06WnZBL8mobYUlp2jh45pC5aXXUW/LFfFD3GNApx2YY8+ikfRE9fAQRvMhIiaQTQOD3RHk4MumemtwkV4L3Fny7DDGOpeuvBNX/ShEru0b1xl56HJvZM2q6liUvDSLSVlPxXX9p1txRr8RRou29Y9DNYePOCvnAszycaYjaWWksf/me0020pWzkkclZBz5dOk7eN+SNoyqFcTAM9QVIGEA9g4GAygKMCLYVIOCq4qzEAoMaQRhDgoDWOqikc58X7PVQ8ynuTd9DynvBSV6QfwAZw+Mw4gRNmqryiwGRKALsBxAD8HZaP4VcHKxfrk6AXzkgibG6gWDWOqpQQbwTR6BqfIMATXZob8rn9jBijAgsMQ4GtL0CX4MF1veaRxbNYBvD770tn2mRdeqGADLZwCGgUewEYgyXgdDA3A479ZI+PHRDzkFIEEI+XA33jrrQRymzvTpsr+pS9+sUAcCAE5iTKCgK2bXo1B0uAwPo5KwAi4AVUBKEcRfhsnR/JBkBjZCvLpm6CVHOuerOiKz4MOAWbyND6/uQ6P+vjN4CZJD5/8hl90C0lVMIhOa0eBID/XOObaVNsxksDwI83dePIKEHKIl9dut2dbJwPOPRgAmvSmy2vyg37JRXBGDxfvPm0Hx3a3XduPtPXZo2007yNbdiYQTp+rcdirsT8onGuX5/a1xSMvtsXx6baWPh2C3/txgnYSo//6GQIbs9CSe7xm0/o1LnpNRmyaLPC27jNJG2zWMgrOtwKKyKhXVvsN5MtLK23r+NN2fPtbGd+H80UCtRa+3V053q4/OdkeLQmQlptn89WscJiuysgpkbmDAzEzSnfdlN0r8ZH3/dvts7u/1XZMWZJWp37oEQtu91YPt7ee/Iu2EloLw8ILuiQJlEAIEATq5A4XyMNv+KIqabwC+kpc4uCtChjwhzwFWfhmyZGgEe88o1HV2pjwnf55d8ArwaGqdNdHAY3i0/a6f071WxIv6dAuWycfdEsO0SFppj8Szl586suJyBkG0Xu2rV36xvCdY0mSpEihzfmO4kM+68cSJPZqaSIVrsQq8uXk0WBslgz6Dn/sKoYHdMXuoq4TnHjWpgBCIGa8bNy78Q6HgM+yoT5nMVK2BovYBp54MLbzfYb+/lbIE7B2G+32oyihLzTQYbbke/wxbnzTq98U9fwGH7TXZddn0gwYf/FlZsZzATtmOa8S8/AaJgiIui+UMKy2q9evt/MXLlRCgabNPBQbX37ppXooMX1zwEw62T1iLz6gk02bZYJv7IfOrYecSg7ymw21yN357Io+SnYlbuzc0srX33i9nXv//Q/4uxkH/h08eLB8gdkJvBySZXpehcToF7kUbeHrbBKRknc+812WfBqXcaOKHkvc+VzXlb1mPHQX7RLrXB6ceNgeBl8GObqHyAOp2T19qGJAaBkKCO5bYx+CfP3t2j5XcYAlcGZQCiej/94lSpIdvozOuR7PzMzhrfF5iU20IVg3dj4MbQ44QK6KL4ox+MK+h0KlGIoeos+5gnCXsj1BPD8paauiY+jwvWWOQ9KTwdVYJWv0t2Ysc50Zxxc/e7avIilZ912Uq/Cc96Iz+oPPOmSDzvPuUT4GYOdGPFCApGvaZzvOsTuzfuEGPg4+1+oAfLLRDwzRZr9vtyd45C5xGs5HhzhhMXGbbf8lg5Ittt7tuuOD5ahz261SabVEkl2TrRd+jsVnSLDhnIdv+861ZrTwT/98GdzxG33pR48X/F4yCX/5zW5zXVbwdlv4ixeSLrTRNS9LZPlJ9NAB8qO/2mFeYl64aGYOHirA93NG2nTo9aw4tPDBXef6pirO1S7//jA6Uveyxo7FfPp1jyF5St5hgZmzshWySCylHSuryIjNKAYZqz7Qhbd+w48edykqri7FVl/7nd/93U+Tto/z4TltCZ9ejRxnKEM3zj59TZmq2hRAFejZLIRTk3iV4ub6Wo6Xz2WQUSBOflAC7VEYQKJd4KYtiudgtBRTgkQBfaZ0FNbULSUTqPuN0y4jzfmCFcpWy/9CZylw+mfcdjPSt3a80CWwLmABhKHbd87lELUvWdMnABY0+l1CyMF7UW7Bimu9jPOtt99u7597v67brIMhnXn++XoZl+QFTRyucaOZ4xZ4AhjAygIBOF64X4vDBwjuuwFEAj4V2bdD72YvjxQMSDBV1bvTFHD0QBLYTbtZODQDE46wOw3879tc37x9q3THGEJy8VkCVqAUkKQ7VamL3DkvoAicBIol44y7J352J1yu6+mjl6Un+qvgNO2N5rwOUn05EV1zFL3553vOCf/2jG2rZZITIwlCPWD7g5elJ/mXRKStPE5UGlofXWvXtiUgSh8quKpjkqYOqmYGEiDE4XJk+iBXvNma845vP9N27PpcG5l/uY3uPdtGd51pYztP5/1UG9v1Yn03MjnXlmZ2tsUDz7W7o1MJ0timhKcvIWGX9cDQjE9QKdiUoEo89I/XfXlMr75zRBJHswtmmjhwNAn8VRgFzYMDcR2H6++VtZzXHrUXd/0g53500map4p1nB+s5beujluJ0+eEzPUVnJVFx3GQGX8gYf8jFPS/jcThPHy+2F3a9kaStLzn5sKMWe8RZ33q6r33n+pnYgF3kepBWhabYNh2qpDSOlz4Ya3fM/b6t7rx9b3bUtvN9tojtuaawIM61iiUb8qtZzti9foYl3ILvThRtauXo+6xB31GXThuv5LFmWtMv/hovGbATOg0PYU/tGpvhCR4EWqrFAhJtOBdd6DGmrgvBqnynXUGHpUKcv/a0MR+Za09woT0YTBfM7rjO6gey1rY2BVPa1C8bg/t++yDBFHBkLIIwuCUgwk/UoEHwrZ8qurG96KkZ/wosg909IepJlvP5BYErHagVAtFbS+b1tRJMNp7RBLVsqXia88kNPwXVZAob4DHZGoPkS794QB74i11swR/8ElxCJ964xvi0i1Z44e9rN661q1euFDZt9mHsJ06cqFlo+MOvwnz+zixTl24r+aCVbBGrcOlaelu8izyMzRgkQEMxD5+cp028tuuxx0I4uu784gfddo/omTNn6vOgOzbjsNTUci5ypD8OWG65Gv2FhWTHf5WvzblmsLUp0LQ8GzZZhSMQJWvtsD/fPYgvkLDSD7pjAwsPw8Y0drVlCk/77REl23xH/1gpvlSBhZ6Hzh6HtArM6Q0eS37wDgZMTfSCBfrZYbWVv917xgbIzrJMBUj0VzyRcVUykLGiw+MmVkKn7xaDMeIi38Nq/Uvc0GqMbMtmIzZEgc1iEwe66QAcwlc4wt4URYZCtDaOHD/aFpIMOY+dszcvs8uWkuKPhMn5vrfKgI8iD7JADz6SJx7BMXKtF7sMHXQIzmlDQYGOWq3hN7ESW/NOT8kJjbBHP3AJn7wkustPI9uMA0/MzEJmdJE7fiuwkZ1EVyy5HllZgsq+2bK/na89B5r3zPX7t2zzz+fAAGPCc3yEFZYymv3anr/hB12EjWIEekpX/I2PpSBpH++MkYz5fGMpv5522Ch9ssSZP0KfCYeaeMjf6GN5dGlyKgndTL9Xze6jvlO09M43GhPcYeP7D+wv3qFDEshXV/KN96EPpg5Y6yAPmEhHHHgDFyqmzj/yoAv4pK1iy/rya7//+5/OtH2sj7Nnz04sP336alR5RhWZo6Jo1kzXTERAiTIChnIIADXXuemRsBkjg/UboxZEVsIExKLIKmQUyQGI3FskwBHouAZAUFBtUGZ9UTSBjb4EKpQNHdpkaECA0lFGtKgmFggGmCzR0C/Qcp3zBdp1T0QMVaVbUD3cM+VaYCgRUGUHfkMiVtfnhR7ApD9GAtwqEXrn3QrsNusAPMeOHq3trhm4cRZghke7d+0sByNoYXh4jUf4xpDV5yx/xNOqVubdsiy80IZKsU0TNvPgVNx/J4nFT0taAIxNE+gAdBQ04ye60Uqv8I8+4SeeW3LhfkT6IfiQVAAiSYZ12pJCKEcenR+97drVKmBGPviGL3arA8RhQM7vSYGNJDjVfBUd60GniuG++b0betK3J6YbI+H1fBK07Xcutnbhr9rKhf9PW7305231ylf76+rX2lreV67+TVu99rdt9fq32ps75tvdiek2IzgPZW7wJRN6ZcMGs3gCKc4OP9jXrbt32uHV7W33xGxbS38j41v6Q7a3zbexHceTtCV5k8DtPNXW555r92bm2uUHd9v12zdrLJwe/cCLnrwl0YxTo4/ux8IDOksenMj83j0VBLMxfKJfeFc2l/FrqzbRCL+H+4AqyQ/PLKGwZPDw/GQ7PPp/RNe6Pf/0gb/Lq2Pt9rP97d766bY6srXdDy/wgF2bneF8y+lvOJe6LzXyIw/35LFrv++KHzsx88O2deyjdzy1bPLBM1v9v9xGdnypjayvfLADYNejvVUcgEnkIhgwTt8JrBxoNkgPiKajxkyfzRjQK3KEiRIK93ZJ3uipINH3MNLsr4acK/AWWCwIZKJreAeD7OrI8dJr7ZqZcC4eoLdjaF/uSzZmA9Aq0EA/GtmRGbgBW832SS7hg6AS7TXDGl663kYCVkKgF+YpciwUrnPkcWWRvf7hxY7tOyqoV7kVkNAZ+OvGdvKhb3Ql/xU9aNcOXqHT78MyTec5jFsbML8v1+sJEuw3A0CPHegTIOJnzVLHxgUmggr44lrfK4AoRgh88JGuCvDpFh6yBeOCQ/hUS+mjX8X39E3v0Yt/dJ2NwFFyqxn52I7P7Eey4bO+JbP4APMHX7dZB568dPbFwlLLBrXfsWlf0S2oZrsXLlzMOBNYZ1x8lY03Bn1zHlvHxx5Qj1W7qMQXegF3yOPNt9+qZ9jx3Zt1kI1bJux6bKMXIanCg7EYE3yiE3hfupH/YGLZWZIHdkcH+QzyJB+6wI7okxlu45LIutbvgn/xCh+3ENyWPCm6kClfdD+6YpmgZ4dZpm8Wf+F+L6LYuIK+sSd4tG26P5yeftUqoOgzXhUPI2s0D0mZ5Y/wbCyYjc8Zfdm5WXXLK/kTWIDvfkeXpEMCWxuX5Df3LrLL21XEGK17teCte5rMItFt8YoVKeiWILmfEj3Gjq/3HsY3Rmf7rSA9DmM3VizAjJod2tGXUXbf3Hfo1C69lghqFw46R4zGLvFdH8YvXqJErFkSp3/2IFnWjnE5l+07Oj86/5wLJ2AaO3y29LQK+vCGL4Sf9BYmO3d2bke7E1nejZ3RactQ6btNk/DQPgf7987XEkfYtHDPbTLLJWMJ3vB8PMnSbTPOacMSUcsW+cy+ZJTvGQ9/EzfkdwkWHVAgYkuw6lpspeLXvLZtjS6F/5a/4is+23DGOxnhkbbYLj7VYxfyPSzBOwkfbHLvMl6bsaeLZoKt/rGhzPuXLxXPnoUHQ9HMsmHPH3RuPfIgPufAoYPtuVPPFTaIgfRB3yrZT79s3bM52SJ5K8iSN31W/DBeBcnxyMvKl7Kn0MQXdlmOix+Tsa6/9sd/+qefJm0f5+PLv/EbE7vHx1+N4tRaGpk3Z2yGgqCtY64gLgpBwRmpQNBMTiVWMTwbTPiN0TBwIGeZIqV2DPd++NwDkSdl4Kpq+tDmEAgMCqZiQ9EHo6dkfZodIPRnenH8HWxsZz6eayz9mYkD6zc+9wCxV4Q4BuAAfARgxmCJJ0NWre1AlaAifahq+gzcGOEAZGjwu7G8/fY7tQucdjfrABovmGk783wFZZYPCRZsmCKQKwcQOmwhDPDQdev2nQJbxox/DBb/8QOYmHESLHPqAlrj3ayD/L/w+c8XXQAAv+4moOB8ajYhgCbokHgLbN1jYtYQyHvRC+9AxzmSswpKcg0gMybjxHf3D+K17yz9wR+JH5ASkHT5L5djB3ySGPwkZy8JSwWY0QHOjX4IcCUswK8S3fSq0vl4YrRNXPt2mz73Z23kzltt7eGVtv6Tr0fX8rrR1p/cbGtPFtqtz/yTNrrvSPz3SvFAQqIYQHforOUmgkZjodfoW4mzPzmyo+1sCW7KanJEr8wc1axenMvIaMB4cltbnpppF1eiizMJTGIzz54JkntAY2zaZVecKHuwOxx7xH885tgFBXrBE/0LbvGbrqgsetyF7tm5P3yvLW1rw+za/Tvvt5d3f6tm0z7scP3Kaux1+WBbXD2ZJKcv1+Q86KZkXv/axhv2iBZ0qCS7P+VBnOfo6Hrbu+1uOzjxvTY1+tFFERuU3F4+1b59919WMCFA15cAC7ZIYu1siDeCIfgkARG8C9L0C7tqu/vIBT9XE4AJePBSgu87NOMf/VBY8c75wyCb/9BPeiOYqIQrDnm4J4yDFXzBoOH+NOOWVKLLjKdz9CFQEADWDAG+50VXjWkIgsrGJIThn89037vAQ1XbjGbhdNoqrIiO0wMYIdh3HdnTf4lRLbeL/bkHo5Km/E7efnf+8ooZjX6vF9tDp/Faiux6SZSxwWi2XZgeW1MQ4DfYo2KIez88HgBd+DQEmGwfVtgUpvQn4zR+srJj7p34n6hLXccv6Bv+lhBy6FsAiAewz8F/0Wf3bwmw4Tu9Ypf0DWbQEXxUQBLY6JPvMHZyNV6BVyV56ZvumqHCn+p/kw7twUU4SC718P28G5OgDy3oo689+GXXazVWugR3yYWt+puuSJSQ6Hc8o194Tj/efvedSubxcbMO9+Wcef6FdvLkyZIb+6Ef5CuO8N3wPd7hp2XSeC8wr2Jx9EbyYPYWnwsjowu13C7nDEsq6Y1x4ocCz9NaHvkw2BaZ5hzY2O8T8sDlB/W8LfjKLxmzBKkXJvqMvBhCYOweJTNmbBRGK86QAxvGW1u7Y6rr3dvIPmxKAn/37ztQtoA2yYPxuOUDhtCzmjlOf2SMJvp8K3bvnrjDCgRJXPHDyzPKzM4JoiWWzr+1eCd62e+rqjgq8vfcWskJu4UTc7NztXzSskXXsadf+sIv1aYp/Cl8Y+f4JoGTiNBvPGa3lUTlO+eyezwmp5phzDV9+aV7xRWL3fv6uApG9JfOwQ4JNJyEr2YWPVYD78Rrw0yix4bYgEORlYztYQCD3Hd77t1z7crVa8VDCZcZSddLnGy0xt9LXukBntncA8bjNX4cnN9fcrh+80Yt7aTvYkjxnsdLKLqZoTKmwY5hPB5oX3wh+TbDzV/ZhZSsYZdxO+9O6Icf5CnOCVMqISQnOk4vHj3tzwfkAyoG2tAps6D09NC+/bGavrpHPAZrJHw2Ttljw6rQxi9BGePTn+/q8R9TijT9Gcnsmpxhv1iGHvQY+kmNV/EKvzxiQ99wUHFyR75nmx5arljdXwqK60tze/a89h/+w3/4NGn7OB9fPnt24tC+fa9un52dEdAyRIGHWQyKzdAoo+BAQF3LGGIglE5lyvmArRI4oJlrrZ0XkPjM2N0vxqlSegHb8Lye4T4SCkjZGT3H2pc19Zt0gYPgw82lHnjqPMqpcq09AYJqgUqJl+CPgeyKYgJpwCBwrk1IYiSU1dhq2UboHvroS4bsbtcrW9U2MAzwGDdDFwxwLvgCoN99770CbWPajAO/nj99Og7wdIEVOXC++APpgSxemAVguAIRM1du2EaTw9bcAg+gYfyeg2XsnKgt9zczybQc0yMKAAceAIEuK8GmneX2f+BoBA/D7Cqg8o6nHDLnaWy2BiafQR/Qr6onYBJUkZfvgJRzOG2cx36gLyHXj7FLxsidLC11kARyWkDTBZyIpJ3eCsBVnwCkZG9NxfbGW2322httfLnvZhWv9ndfCQWq48jn/NEvtJtJZFbSngALjbVEMnygU+RDVmxikNP9xw/bsTbb9ozNtDXonPEZy08fGWl7vLrc7k+vtbG5BMPhAV1lT3Zrw0f6v3FyOSqVOk6TTJxXiWocHmcsSXCNqic++S4DKTlJCNbzm/tP6D9nwqE/fuxBv0melm+1z+17PWcj+O8fRrBW+0webw/amTY5ze63VEWZrDl0fHHgB10ZknfythxJ0Do5vtZ2jZ1r+yZeb5P/wDPaxkdX2rVH8+2rF55vjx/eLrtQdBLEGgu9v5OEwdi8LL0hGw6YHGAE/lhSLSDwm7/dO0DvyulHN/ABznn3jB04ggOScfSTa+li+F3V9oxDfwIStFSQlXZgkeUuiwuLhXH6roQheFrLdMN7wZUgx7naE5xrvyfOa1UkQxP56APfbLEtWHO+Ao82YSGewwkzmJy6mSK2AOPIQYWVHeEb3Xe4zi6/xqfohUZtCLjRgU72jR40akvAoSiD571Icr98BjwjZ7xmX1VEyLVsns+oe1vDPwUbMyd132n65QPq2Xn5YAdUshAI60MSBUfcBylAgwn0e0h8ydDuiP6WbAoI8QWf8Mt40eM71ymKwUTYgK6BZuNGH8w3LgmUXUPxnZw260DX0SNH2gtJekpXQgNsokf653uM32Y3djpWmBKUGYPgkl8W4NoNkp7hievMMrOvSmyCS3zc5SuX63lzdLl8yiYd+4ND/8O//teFd/oR0PKrZlWOJzjnb1X+8XUozHgAd+1syP/Gb4gHyI7OkQ15lg1lLBJOOsUf0gvj8qKPN67f6I/diKxhu2exsTWzFGFk+QQBvqIK+eqv+JG2vOOj5Ad24bsdLt3HJtAXS8BIvqkSsgrq+4wYjGXLZvKMmQ4f2u/5kP0h7dqFHw4JUhUXk3zghWcxSo4qkYnekQW/Z/zueeLrXI/GO9FzwbzC2407t6vYzX/i7fxujwUZrbGiDd8loJIc2Hf2lZfqPG3QJ4c+igdP3FfacQwtaKaL66t2Du/L63uRpN9SInlmL+QBY8VqNgjjd7ufWKtHVfjbeNgpP+k6yasCtGWTivlHDx8qPwSnHB3ftrSlJ0k62X0OtFXiQobx92ZmfSe5UqSXPFcxPgkSPtfeCjmu375V+Nztw+qavlHRnmA1230aWfKfaKqkKxyQKN9e6PajLwddwmc6NyfRi27XPbs551ZwVGGOXBUA6JF+3B6hQEAmzlt8cK+uN7baoj+/VUKVxM+BHrhKtrPBMfZTSW+uMVY6qEhjvNtmt7Xd83sLH9JMJbbwEt7SLfKCYXZg1u6pxJGLSfaNXSzAnuiHtmJgRS8MJ084bkVccGNp6emz1/7jH/zBp0nbx/mwEcnys2evJhiYUammVBSRUDksjp1QZepAjKFZliMIoD3DbBkwGRych2ZbzqfKS/kESZy2wIjhAy7GLAhhPBQKaDF010r69EV5ATgD5OQ581456TfjqzxSOkEx0ORw0ao/QZFldyrwHLvv7t2/W8bEGbiewVpTDLA4zuG5IvoTPBmj6y0vGZbGUHz9rMdAX3/jjfoejZtx4JWlkUcOHw6PElwlGUKP/noQ0/vhJARfkl5gDaTwHS84aU4GzYCGMxLsAIN33n2veLZZhyq2WcEKliOXuV1zSaL7bICkSYBXQdBGUuF746EvHARdo2f1PKxc53uAA4TITNXIGMp557Nz6QouADjOAeCDWe0NAZmDTLDL2DkT1/eZNdsH9xvC8YvTVHEX/PSZkLG2nu9mb5xrc7feb+MrlogMQZr3n3h5Wx9pt8/+sza270ibyrXkhg40o3eYicAHsjJm1a6R6P2RZyNtLqC8vvK4Hq7dliVGDzfe+2t96WFbmlhtl0aetisPElyMdf3TNqBlK3jFLrWNx/RHVU6hgxPCM5/pF0ck4AH2gjc2Wg46/GQ7HCD7LJCPg+dsBBEz23e0Myd2tQMjf5Fhf7i+W674bGWiXX50rN1cOl32it9l3wmGdu/eUzRyjnS2gq+801UyMHvoxuxds3HyEz9qeybORa/6bP1PH/p6tLylvX/vuXbt6em2fbrvDEsfOC56I0CRhNAFgT4boCfGSV+3bOykKSDHK+OWMAl06J7iDxnTE/ox8E2hSDBNzlhhTIIQ4ygMg30ZMxvleAUytawotOnbckGBg6ICev2OP3RSAYQdaNvMOE4bC/uvwCnnKyQp6pC1MQrS9aWoBTeNB63acK0X3WMbsJK90km7oOELGWmj9CQBn/5VaemydvCEDcNU+IdeOE63zGYxj0r68gcd65jfZxIto9cvrGcTXmimjwISwXyv7CfJS7CMFrKBxfwJWum5hE8w6XlSrjc2vCQA2EHGZpiUcvDwnXff7cttQ5Nz0YoH5Ggc2pQQGyc8uLNwu9qjH2hkY3Zf5LP4IUHq5aubn7Rpz5J+97XBHqAlKDYegbexCVjJTXFm/74fF8Jq2VV4gc/OJxfJMv5LfuiHw2fXSHTPXzi/6Umbx1+8dPZsyRn/3A+oT7rv2ZH0qmSU35UD4Al7w3dJaEj/wDb5XXZRxQn6CzdjX2bsycd91OzTC3ZdvXK1dHNioi9FtIROkme3x11J1vghbSzG99uoRVIkebKkThvVZ3hlBgYPnUv/zXrhn/ucJC7Oo0P0eveOuRqD88UO/K1ZH9hlMPyIQB6GeLwAdfH8N0v8bLIhqXSNoJ8cvZxLq9iJ2Wl065NdWsoo0B9mx+AUXluCLRayBFBxgozxSN8e5nzy1MnCb1jFR8ApNlL4lqRTUYMdS+h2JQliF+yNHu3ds7uwTBHers6KAXypmVD6M79vPvzpuxIOfhv+isOAFh02S1y4l/aG39mVAhOMphN4CqPR9/hh4rWNMVnmuCs4Z9OXh+mTDA7ym+GVxEPSxC7NhulQ+/jvnkb8qhm1/H03fEATn2PG0gYp/qZ3VeTI1bBUuxVvlgxsPuKB63fb/rqFwizsYtfbJGB0SJzG1i5evlQ4JvGqgYcfnpkmmccbOgnr8dnMm1k5Ok5eg29gw2wE/ns8gWvomceziPX4/N179rRDh5MkP4qsolOXLl3K+64qnKNdG2g3JgUQsq5N+cI3cbAkj5/nZ8yoih2tQqmZ7PyNBzt2zC2trC6/9nv/8fc/Tdo+zsdXvvKVJG1Lr45PjM9wjJRFUDAEhgySI2dwj2I8KhASINOuHkgoSaAgQEQC5l1SB4gZ7mwUVTtDZUn7Ah/BQCUZ+Y3T0YaD8i4vByBjTVWdAqb5nsNF0xAMeD7GsH2swK9oyJkUUXDUQbYvSfBi6Jw+4PGbvme29y2vgVNVeRlbDL8nHHEqOReAAHJGAVhMsDjct/SDH71eDsqYN+MwvjOnT7dTzz1XoDrceyOQBkADOKLTGABiGVzGB2x9L/BVQTqQwDAIVYE3/l26eKm98cabFaxs1qHyZGmZGTVyQgswIPy+xMQSpL58D2D4TE5DEAHsBEWcObo5LrKoSn+I5qgFbhJB15KVMZIreWgHHwrwQg85+Y08+nvfcp1+0BkBOsfUE1vJiRkQwV9/cKv2a4Yg/W17uNBm71xpU0vRS8sVC95/KoFYFXCstvPHvtAebdkRmrse1Nbo0XWFCHRpe6gQ6wM949Pb2543/6Rt/f5vt9WLf95WL/9FW7n0l3n/q7/zWrv0F+3O2p12aee8ZxuUTDVqxltQwUY4P/xUdDGDApg5d3qDBkEEO6nrzHaETxUYcbKxA8EiHuCH9mKSdZAVegH6xOSWNrK80A5PfbdNjJr92jjpJ46RStrG26X7B9qNpx5kGx6E52RlZtuSDfanf/Qag3cOtALO/D06Ege69qAdnPh227vVA5A3Gv+pY2xkpd1ZPtree/yrbclDGqYSECTo1zZZC4wkJPSRnpAH/WJDdEgQMhGnKdmiu86BV/RJlyrubBxNMICOcYhjASaO2/2KKvxsFp+HCildFmz7fPv2xj2l4S2s0q9/9FKfdND5NZ7wyFj1w45gle8EcGgQRJltIitBW1Vz0x56O1YpemypIIvOO1ehrdqWEIXOSj6D5dpFl0CCDZqxEVjgCd10bzAeCpZtKa9wtytJFBt1vuv06xDICCLQ42/XGYik0Fh6gL2tzoEX6BDg0CurBPDC+LwoqHHTWXTUsvy0UQGVmYGMvQKetCN4N360GKX2LIHt98pNBTvtXCuZQ2UwI2Nmf5bLw1R0uE6//fl4XXfQ5rvClfCkCi65Dg55nt1Az2Yd+rGsUB/aVTDVJ12DjXxlYWLGadkXvR54yD47pk0Vr8yKo89nBz7gj/Hy12+/83bNtpH9Zo0Bzh4/drzuA/Q3naZveAiH2XYVCNggfU63imjwQ7IgcYA9aIKlxd/8s9JGQMnv99mokb4zajCPvsOk+8GTxdsLtTTO7BJ8s1ROUuDos1bdpm7EFs1M9Z0Y+wxZQemGDaHXbn6Wvzmf4rBzfVUilXZgKNtRjDILxnYVNGyMYenvs6ceCcLfipH6zDlMMHb92uEQL2xc4f42OxvCJHKy45/zPebHOVYoDUtgnQPLbL4iiZPI+Czeos9s0iwiHqJPoshWT79wpvjHrge/6+Ab4DK/gGc1S5O2bPnPfvlrY2D/9NCScYmgAx6Rj2KHwrclrugma7EQXkqC2TGdhleVxOJXeIpGSR8d9Tded56OJT55o12+dLn6KZsN3drFS+NDE4xJ9zUWST07cO+ZL7XnNzwaVga4/n6STlvo67+KQ+kbFsA973wiuvFdcXd+156KC+gdHZLElYzyGU8kha7RnrbwiC5YBmlWdMBXv7uXEQaGrKLFhijupRNnuO7A3n0lI6sVwsiMMHYbWZQuRE5w8PDBQ7V7pG3/2ZBZXm0bozbxqvie8Xr5zQsd2OW+UZ8rRo4s8U67xuszfuHl0wQFiSFe+4M/+qNPk7aP8yFpm5ne8mrAYcYyDEpIcSk3I6E8Ah4KKzgxPSswpFDO4UBVCCgEJ8f4KEsFp/kNADDi7hBVex7XtZQM4HBCg9JTIsGD/iVf/Vr3mVluEFpCL0W17lgAUDcDpy/T6GiwrGspDgDQ1SxK2rbsRl+UW1BHi2tL1ATvdW2ARn8cpD4G4IuOFy0dNHtFjkUNFUHjtBOXym83nF/8AHKnk7S98PyZAhPBOBrKScXIAHFNs4cOPBuSHPSjyUuVEbCofAt08E+Qp+L91jvvbOpMG105dfK5dvTI0QqifKYrAjj0A1qBhJuKBR2m6QWkvi9AjczI0HccOB1QubREjfPnbCTQkh7Bo7F3GfXlldqgZ/hgGRUdxDM73vmd09cvPQL2HL0CBADjsdHsEPi4VkKnP/RMrk+0nRO7AmjH2uiu021kx8k2amt+73mNzZ1sIzOH2ki+O7fvZFvaOpNkoyeLdJOzIrMhCKGH9IpXIaeljGPr7XNt+4032sSDa2196X6U696Hvm5tmWk39z3Xlsc4d7sXdkAvPcxnfBDMCDzNfNNZei2xKICOLOgox2ypGx3nqOkNXgr26XjZeuivmZqcK8GqhC1tVFDeYpvt3bZzS+gqa/y7h6RtZX2yLa6cbA9Gnq+kiHOAHZwcPNAHXjskFoIBDrEwJ2PZmgB/25b1dnjrm21u4oZW69yfPsZGl9vN5dPtwrN/Gj2yScfT0hPt00N899q7d08fP5mnLbJ3DiPyuxmqrdP9uUx45F2gqTDFhugsHcNrwUPNGKQp95Kyx95WtRya+tIlPFbg0T7Z4KlkIkRgUgWY6GCXZhzIje45X8I1FLPYdultaNDn8C65pqNwddA39JmtrBUB+RtPexKp274sEV/YHvuCY/oVQLBDS7Y4b/ZquVWnDV72Jbf4RRf4BMOA591+oxelgxK5/sopheXGKGGjj75Ej2BOHz5X8JuABU10xPnwDrZJNLQP+x1wTKDTl6ebherFOHzQrvfZBMb4gQ/6dB7dJmM6FzUpO4E1sBbPum73JVju01YoMh4Dlzxql7+DS3bg1dcg88040GCWzawg/SIjtFeikm7cQ0mHJOVwDl/xmB7QF/pK1+i+QpkdNrUhKNcOOfGNePL9H/wgfuBa0b9ZY8A/W/3DX/JkQwoStdwxmCHxKb+bY0hMu/wmC+/JG4ZZLllJejBLQoJ2dGvP2MwQ8W2KmT0G6LPX9xYW22rG7aA3cIYu26URH+D/gyRpdId+e5j1gAOdz/0eSTpC1uVXIwc+F/4tLXl2Vp+ldx2bRxO71AY6FKTSSOTxtD0t38Q+tlQg7jw+hawkPK7Hs2qDgPO78VjmNxpf6Hy4rW3nsw+BP7rQ63fXSlTpCH55Ga+xsBOJq8KnmTaxEVuDYejgi4yTPuOPTb+8++ycjnV9Nlly1eXVd/5m6z47BzaIM/h7/hO+sFV2idf8E6xwGAs8UqQzXjNo7JKt0m0HrLtza6HkyWfQEbNocNuYzDSSLbzCYzx0Pd6xIXrud/bhHN9Z9ug8ffMzsMhMm/H0PjKufI9K5zkUvOmpfQPsPGnjGe1Zdgqn8E7cKraS/OvP/Wb4asyq+vruOtYLJ4Xt0R+6Qs9GIjtHFRCSxDnPGP2Ov/Cn225P/CWl6/GtBw4dKKwfVkfQD7jrep/pisHkkoqf98/vKxmgra/kiN+Mjkgiy8/Ff4jJ+/M3PaJmaSkY89rv/sf/+GnS9nE+fvN/+V8mdqyuvhqQr41IBGtmmzhWRggYVbgEfNu2mWG7W4FL35Jahm8LWc8UEUBvVE2iTJSCQQJwM0YUhJIJpCmygIGj1o8gUWCguuZ7QTegBOyUmTMT1DEQxgx40YAmByVldMBEIM4gGbSbK4EcAEMfxa7lERsVrAFMywByfgFjrvWbNhlfgW1+U63wPUNnGJzpD37ww0qGupH+4gfg++zZF9vzp58vQ+MEBBsMF98AD6AUQAu6fV8gEvrwG+84HNPqjFZw4hz8ZtCez2OpzWYdAtszZ05XwMFx4ZXktwevfakOACRL46AbNQsUWjkKY8RzwSAQB0Do9hnQmf4HUkvRNcsGqjoF9DImvJKUaxM/atYiTl5QFvEUqJIbx+h8AYK+nA8MATx59gCnb8sv8Ci90NbklrZr9mSA+6U2Ziv+PS/kdbaN7d14+Xv+s3m90s5Pj7fFpQQG6asnB32HPcDNFhZjMxItMy5sApDSn6X1BOaL19rc44W2NqbSNvr3Xsa2uH1fu7zjSNu60zN1egWNztGJITlkixIANkC/3eeUi7teh2flvMJT43SOe/m0JUDAHwkKBzgkePgrWMIrM3jO2b1ztk2u3W77ps6VK/jpQ9K2vDbRbi8dbXeWj+ccsy8/tiNyJx9tOfBCMKC/Lkeyiq1Nr7R9k6+37WMeUfEh/aTlWGq79OBYu/rsbOFBr8D35TZ4L+hXLYUfeNMTBTT2YMs7mvCMfYxHzyooyb8KXHL+7j0d9ypopm/sP9caB/vzrDzt7NkdXuad/cEf43WN5Is2VBCbILCCyPwmQUZvJRJpjyPVT5ooexl2LvS7GR7n0GfPMPJ3d/Ada8mVfCQ48NTMjPt9KyjOuVu2/vimdeMyBjisbX8Pydxyfid/tKLRNX6HpQK6x7ERnK+AugLPvjxTAFAJQ2hyPH1id8i+/TisxR/9kTGMt3SRDhqDIFz/aEEfvBYs40Et8cl5NdORawWG6PIZT4zbGF1HtmTnwAMYZEx4Eca0kbHYYXiMXwTSCx42L7HqYq34hH5JGn2w9Mp5fBs+WIYo+H3jzTerbWParEPfZiE/c+aFmq2iN174rt9+P0rfrAdNA78kl2QheBZ40/ua2c94yKvGlfbLh6Y9Sfibb71Z9zaT62Yd+Pyv/uWvlw/wt7bpGXnhqU29anOF/E3uZOAFc+FR9+M9uSFfeK8dM8a+Lx3MGLzEB9qG9XxE3dMTbH0WnWM8eMk/DrMq/uGJpWECZHplUwk6o+BMZ/Slb/eC8zFj472QzEYVR7RB/7wkJOIj8nct/jp8h/axYLgAX3tVsMwZ/q4EM/KStFTiGR0Tjzj0yWfDHY8qeBw7N7PFb+hnaWWpfEUlQmmHT8Abdrq8aolf1333b5m9EyPBVHz7wi9/oZ07/37G6JElHdeNofvFsaKb3ojf6JQBDUUJturlmtKX8NNBdrCGPNkhWfhdjEhnfWcZvOXPriUHPJYwFR/zWfvkz279zaY9I/TKpUtJ2jxbs9/rCjfyc9FEd9yb6L44q7b6REIv+DrwRtyKBvFG3SITPDabhudkgAdsg3yNxmwp+sW5zkfrYtqGp5aywliYWDqdczz+wRgkiHiHF+zPbw6+qx7nkESoChPRb3KzaqPLZKwKL/jPJrVTiTQZ5DtY6qDjCDR2+qBPyyC3xZbQqZiNpppYST9sm575TozjOzNz7jfUd9lhbIcI+S186e33hJxMrK6Lzi9t3Tr12m//+//9E5W0dc/wCTouf+1rtZsU4TEszhKYchZmJRgKhV9e7pVrCqcCQ8gUjyJUVYki0LIcjLQHra0tLiyU4po6BuSuL0CN4VclLX+7nlJROk4d4KkeMkQJAOXi5Bmd4Mk1tRtPvqfoHBkDYsjO0TdF7ZWRXvGtGaD8c57x9KWHlm9uD5UjFcS6IVqF0rWDQXp3PRB1HR4UQGccVSnbxMN4VM8AMdCwlBHvJDN+43TQg83A2bIDgZMDTaqK9YwZCW5kA3zwr8YfWqvav4mHAMZjBiTwdhmlD5JbtNCRHoh2GQFd3/kNeNGRciT5DEF87xzr7zkFcrAuX+CmYgZ46SidcG0Fq3F8QxCtkkwn/U3P6JYx07cOyL0y7YVmIGrNuk0yKqjJ+bWEN9QI9h+sr7RHAffRLXN57awHX49s3fN3XqPT+9rItn1xshvr7CMLzs84+v1zyzUOdAimKnEIIQB/Kbx7umNvW5vZEeHFga/7LS/n1CvOqF5LAR1JlFlGu1HGqYZGTsHYbZyCj5y4wgb7KIeQd0Du0D+brqU8oRGvu8NVreuVX+vf2T9+CViGWYvSnfDDQ0IX7j9r5xcshQszP+Ig75FRVXLVPzPzCSI53fDF/XcCEE669KIq37ZtT7AeGbHDxw8X2/Kji218/aOX8Y6MhP61I21x9bmiT1t4Q78qEMg5+FEzVRn7kBR0G+oOl9PSrz+M0++FP7lmLkG0765fv1kzllVEyHVsznkCB7Tjo/699+Chz7bpZ/i+gsxnqpp9yRu5WZqqQOD5evijTSsQnI8G9DpPMCWZ1pbDbmx9KVMC+shKUogutErq6INAwZh7W32bbrjhnW3Qjd5+D6gUeOgEmShsDHhSAUBohus9+ezj0T+a4JDNbLTnGjYpyFWxpY+CJbJWyda373qBoa+CcL5ZQQmfjanQXfYcGvDPlvyuMza2JMCBjcbgd+9eZCkI8zf593sj+zI21wu84IFDQsbPqKZrD+/oC1pKRhmfAMpMpIIX2ZgtESR7VIICxz/GQQ4wAy8lLQ6+xvJcKwwsQYPt7KkSitgMHtLxklvOJ/+6py+2itew0HI3xbBBpniymQc5wOVaXhXZkp0lfMXbklf3PXCVfBSZ4A6Z0qXaDTO672+zKrXkL/xmg2bdYJgkXD/GqX1jsPyPbDvGxibTtjYk44LuSvrDIxgvKPc3Gj14uwLl4Gptu57++MvV0NgxyIY7D0tf0C8Yr9UaaRvN4gfYIpYQMEu2xA/17LWcMw0Xpvt92K53HZvvgfoGBkffemK08RiDjK12nEy79BbOezabwNx4h5kk8Y9ignvx2J+dEI3NbCaatMmWJX5mhdznduvmrdIdOJghlgzEEmiTvOEfvWH3faWD4rSVO8HlfHadBAoWFX6FDrgwFHaME2/5TkWNikeCLTDPMnJ66FX4lO8QWslDjXW8uKlf+kxH8RrWirXojvsT4Zz7wGxAIsHtvOP/4ETfiAgd6PJ9v5csNryBp/hkvHsSV/gdz8QtfbnnepuJr/O4E4mefj0OAp3ac674i554sU96BzOWVswq9vsJPaOQ/nh5PEWNLW245694kmvplPGhW2JPz6/duB4acp6ZYNiYPv0Od4YVC/w57BWP1+xlBLkaOhSc0Fszt5El7B+w17hd5xmF2sOjrls9edc2mdE/cawxiYnYaYRVNH2Sjk/cTJvntK0uL70aZzBDsIwZ0JgVIFwKASQovhcnK4OXND0K4NUOShuVDVUOmkYxhu2JXeM3CsKYgLRd1RiDQI7C+H74zY3pvgOMjItyas8BwIfZlMHonKtfjrVu7Pc55zMSjlDgAyw9TwlY7N83X0tEABFDcW5VYipwelpJh1268EKQ4DNjYnCW53H0qumSjW99+9u1RS0j2YyDUb3w/Ol61g3QqGANuIdOfeARkPR9X4/e742RHAHKmlbPy8HwOWzXVBIYh37u/XO1Q6NmN+PgcNxEf+TokdKZCqQCKB00utMyjhBRsqALnIhEhmwBjd/JwpjoRdKs0ouqKOU6QTOdBDx4To+GgGYsv6vk+s6sHHCTfHCk9JTA/SZ5B7hkrPruejMB6K/7qQKGHKugmCPhRCZD/7aR6P5aHI/tHfOf/rpTiR6OJSHNK0xvP3pypY1vjwOfma3EGFCim7MSfAgmLetBi4C/ApCSz9Z24Nb5tn3xVlvbEnonZ9vIVGiY8p7X9N42suNYuzFzqN3YeaC1cgp9KUNVTKMbHIOxca6+c/Qguj/kE8/xmB1x0sYuMRb8CfzwCm2XLl2OvPqyGTvVoR2PzYLjm/HPzs61rZMr7bnpr4W1fx/cJXNL4dftpZPt3tqpVveExo5qhiUBAH1Aj5vQydbfEoOBRsuet06utv3bz7cjO96IvS23EepjElIHG3prq/8rj060NxfOtIdP+wwZeaLTq3gbW6LzT5/2hD7dFb8lVc5lxxy1IJLewCvBCzzQBp7CA3gCPwRpeEeG2lXM0qh2LaUp/BIE0eu04zpFF0UHiY5gSWAHv2wjXZ9zHb2zfAx2FZ8daRMWsJPCIcWD9KttmwJw1oIfv2GJscAmS3/MMEp+iqcZp7boHx5JxCU5llNJShA/PDMJjrIZtBs3HVLEgh10Ap7YYIUd+g3+G5eZcZ3YohwGkTmi6I+/2SzZe2fXQ9BorHjNl8BWdiewrSpyxtqLYvER4R/MY8MCWrT1o+8GS3dhB0yD7YIb7dJ1NMAkiRi+oxmtxuA393mRp2stgaQfdMXfNeue3wTNlvApONjEgw6Q9WYdgiczbc+fOlXyRBMsxSv2YozGLfBj0+RU/A8/jFsQuxYbosOwbYelejm6L1bs7IUjev72u+/W/YrG/Ise+tbOr/0X/6zuURPU0zMHecFWOtNpjNxj2xInRQDfS9j3RV7GTifICwZskdjks3H1QumzslP2Qb+0x2+Qq2WRj2IPzx4/iX3k3A0sN+N0L2Pm37VDH9gjW5O0WT45JPISAYmmpFgy6Dp2OhVazBTTM5uSPM05rpUosB8BOjlZrm4GhhK5ztJismIz7IoO1fb9aQ8eVDK6of/wznjYt2vFNLXkLjbHTulZBd9JNvFCAsKObNLBT+qfbrhW8jnYHb2BX1u2b2sH9h+ogqrzFB3wXrsfLMGMbdCNGH5spxf/8JwN2J6fT3C+GKOC/ugV/tt11Tv/oU9t4Ck5S0KH5fb0VeIlkWaD+dJ/G35me3jUi0FmFx/fexQ6FPtsBCJZ9XDpnsgfSALnb8+mw8M+e9ix3/n4Tx/x2yYkxrkjGKkfNuu5dvSKPcFB8YV+8RTG+X5ITB2SSQm8NtHONiVI5AFj6ZnP/Il3/VuGbuy1PHNDhuJntmkJojYkhe5JRB99rPg51yig4hU66BQdgH9shn7E6bU9e/sjkTzOwLkmHj4ozG9gRulM2h3iD7Rov4/Lkte+Uyh7GOIpr5Bv/EtbpiZe+/e/8+mW/x/r48tf/nJ0afzV48ePzUwEMC33AygMtIyJcKMQjNKOOg8idFOufiNsyzYE3YIA13D8lDwaU+cAvkuXL/ff4ryBrefSUGqa4nztAHzVzqNHDpdCCggoHUU3u2BDC8oGELXBqICfvyWVQF0Ab/mHAEffFBjtrmNs6AKcgnLOWSVJ+8BS0GDzDnQYq/5UVwUUxlZLNtN3DzD7bNjXv/GN2oxAH5txoPGFMy+UE5QcABdBFUNlvMbM2DhnjgbfOJFhNgHPgKUK22DAGVbxs8+G3ant8wH6Zhwc0dkXX8zrM7XkQwBlG3W81z963Fjd769arl0N79+7X07YWPHeu9lVQSenDFQ4Wfy1wYllFwCNDrhn0Y6a5GHMZoLJye5zKmuckGonvghU0DHMqNI98iZHQGrHMcFPzX6FT3SyAlnolYMO2AZ4amW0HZraEztI4LZ4tX37na+3y2/+QZs+/0dt9NKftdVLf9FuHTrcxuYPJoC4X0kIp4I+Y1a1d7i3ip5IrowNTe5V2DO6u83Nfb5NHf+v2uShL7eJQ7/aJg/+SpvIa/zAL7fRQ19q12fn29WWdnfuKCeJRvKuB4+Ghz0g3x76N5bMAf58L+Gi7/r14ggFVJZT+Y2T95BevHBjuTG7od65vfrX2xH8cCD0Z++O9XZy61dz6Ycnbcurk+3W0ol2+9nRCgzwV8BBRpysRFEyKQEQ+MAauy6ibUf0fM/0VDt48b2242s/bGtvRnffaG3phyE18dPoTPqI8wqytIWVU+3as8+0pVWOtO/4hj54wEaHezf9regBSzg/nwV4Jf/Ys+DS9wol9A89FUyEN/RXkOJ7wR/7Z1/6unb1Wj2jDQ/LAUf/jUFwJMCx5IYNCy7YrhUM7qU1q2QXPzZdiXxoo4eKS0dCg4TiXnRaf8ZCnjAAH8lNAMCe6TYs8LtCgM829kAjm7l6/VoFMMbiOwEVHESHQFnwDJsFRuQuAGOD6vauk0jCdu0aD1z2jj/0enzUjODjduTIkbz33X/1I/CpRDDtmenBE/yjo5ZNKjRYcs8fGLcdMhUU6CWskA4ZUxWgwhPtSDzwRVt4wn4kVZiPF3wIe7ARggDWOexekMjujFfg6Hu6rIggyBX8miGALZJHK048P0qQp1/JcC3dz3jhyfuStoy/cHWTDkGrWQDjE0jSL+Myk+sB2/hfD+ePbGxmQ7Z02Vh68gzLzWpM1G/sHfbQQ9devXKl7jm207EHa7vO9ZtxkNN//c//y9Il2MN3klkPquObY//kzU6cw1+bUfU4AgZmiSe9cy65odeyuZu3bxWfFWJhkRkDswD70g6bFZPQTz7t1o2bVUQhI4msQNmmPRcSc1ipwf74dvdEmYXDbzNR85bwBYfogoBeEaaSjNBsI4qcVroitsBf9Jk9FiDzNXxY4WPGeyuJNpXwtyC57lNNIF9jwIPIw2H8cJWtPHxqWeTW2tHSbLRg3/jhzdaMlz3ABPrdZ5keVfIIjy3l9JgCCQd6hgRZ/zbjYevGu3vf3siibwJELuzEIzrwlA3TNbEQWyA7sY7+yFUcxVfRRef0GM/z5kbKt6P1aPx54Wn0yY7IZUuhSbvGrE2Yw3foT5LZsbXfHuC7wZ7YF9/Oxs36wEUrYfpjFZKsx7dIePDTWMVy+uqyMXOUWDM2XolSxtr9n1ndjv10ij3DVeM1DvGVmTY6gSbJoeQRPZab0h0YAQ9gW8UqVfiyxLQnSmbt3z1/Ln3yw31DHDhW401b+sYrO1B6TIFr7WSKNmPDn/2J9yyflZRqzz1/MI+uz0YGinxktyt6fSP+unaSjS70mdAhIe7LeP1NhuLh2swq9sdnwFsviSI5irGGQgIbgBfh+dLCncVPH679cT8kbVHEV+PMZyQCXTm3ViBN8QCi5QOUghJIGAifQ/G7IIwRqT6oSFMIjoHxUNDYVCmmtgUyAC020SvGURrXAzOGxhnvo8AxdiBJ+RgQBaf4VZWJYnIEANUxrPllHIxQ4Ma4VFeryhVn5lr9ohuQmO1xMErO3oyCoB5dVZ1Pm6XoUXCzVRyCPgRZNUUNwAIk3/nOdysJ0v5mHIDm6NEj7eSJE/kUI8xLwEsmgFSCJsASGBlLzRhkDJbNAEo0+13lkrzQVZXN8JWsOL7z5y+UjDbj0D4AOXnieN/8I/8ADSAGAhwyfclbOQuAyQGQRVWtwl/ARz8KTBNoGSM9wnuBnlkT1WGgzkmSfYZZAaaqPBo4DoEXnTQ2wQzwAkqcRwUM+BUe4p0Ag+OkQ8DQPY9A3HWUQFVVUn8rY5m7+Xrb88bvtT9+71vtt668325MxLHtmWpXxlbb77z9dvvOzcttYWeC7d37KhDx0hYdITN6w5lIFMikJ6Du7+pLe6ZHtsdODraHI3Pt8lJrP7j7oH1n8W67sz6RJO1IW52ea9enEuBMriVBWan741Tn0anIoX02gpcCcA+RFVBUcBZesSPn44dEQXJntoIjrKWWuZad1fWhx70I5GjWSB/oVpEjI+ftmxtpJ7b8dX6TBAnckkzFbjLyXOWetsl27dHhdv3xwRq/4AXv2Qt9kKjVco7wx7v+zS6Q7dHZrW3urW+07d/4q/b4wuP26OZoe3YzfZjMWWht7XH+3h4+bNnRLjx4ru6bm92xJ+27D9fsbL//TkDXHav7BCwf7TP0xg0/HJy/oI2OmFmHReRfeJR2yAauGTO7gk/k6lk8eMtJS5Y4P33QQ0kqJ2osgg9BhUDBAXfw3M5xkovOsV4Z93INzCoa0xaHrG9tSioFj2QJI8oujCP00H3BQlWF8y7Y8W68lshpWyCsXcGNcZTtRGawzEyg2RlYgsZuNz1JR4frtIWfcASf2UxhTWzS0qDFuwsl26I3LzSi26wDWtmzd/zsh6WfPYGna/gtIbRrGhlGNYpufWuHXPC1z4b3Ip/xw+6ys9AqkCYfwS4MqmAm/dbMQXSXvtE117L/wswki+TkGuOWXJOK79CmMg83+Sc+6b1z7xe+aGezDjy2A+8ez1VLP90P9lUSQ4IZFlUwWLNrdVUv0uGR5dHGp+CkqAcrYWbpSnjsvMOHD7Vvf++77f3z5z/Ai8048PJ//h//TdlxxQ2hGW2wn52jQ19l//A9volu8P3lS2NH5M8uahOLyJ/+wEmPxej43ZfSK8bxdXCZbEAg3j1OWzYf63bQ71GznE6gDf/QSIZ0jo7qn25Y0uhgc0OikY6jB3TRDq1my+0Ku1QvfopchoIbH+tAK4wzNrZXz/nMOR3rrMzpSyLxfe/OPbUMlGwswS97TVvOkRDyT8bM3n1P5kPCd/PO7bZ9us+uk7fZJNfjQZhcYzcG9kP/5/fta4ePHi4dYbvd9/XlxmSD//qC68Y9YAJeiYWMeaAf7fwveflbrHfw4IGSI7/N79A9vPc7PYCLbFq/DrbpAeZwzTn8C/ujG/Cara2n/4WMc/FO9wd8D5pmMm682Dk7V8ktX1I4FToqHqMM0SPnK0SJ1/BPm8ZOB10jVumzc32FFf2gb84nV36zaA5f2Jk4mF7DFv6i8CA6UfFsrhOrSKTRol/FCv05RxuDD3E/M53EAzuGSnol3MbkERB+Y7/o5IfxnV0YPHlZcqrIefTYkdIlKxhgNXmQF73EL0VGhe0ab9qjK2wTb2AJvScvuMqW8MCBV47VlZWl0Pra7336nLaP9+E5bXt27Xw1gq6NSMrwoziUBSAxMAchj4+b+bKc0P0U/UZ81dZKjuIgORzKTqldR2m0I1AENBTZ0/RVAYAgkANKpeBRbsGFaqJ3YOS8rrsdlBgnR6QfCm13OgousbGrGAUGwOhBLxDJ5dW+yq3gs0CoANnypF5l7pWkPr0MsIbAAACinVEwEklCVelzDZrMIHpeBuPZjANtp06daqef6/fqCO6MAY/12QPfvqyuf+9enaclD0DJGZQRB0Rrti6y0g6wxiNJkecXAaLNOgSGz508kfedkb3q+t3qT3WPI8NXz94jZ7Mf7h3kADg9v1UyELoFX67D16kE4Ry4mQPOHqDSq1qSlsO4Aa3ER7vGX7wR7eVAB0AV7AEmuoovgkz60YO40BXa6RFQJW/XFYCFZwV4cRbtyo/atXe/1i69+Evtc1/5r9rnfvWL7fQXf6XNvfSlNvvSF9u2519p52/cqeIBmoEj2QgYK0iI7tG1CoAzFpVWTgMNXjfu3mlv3jjfvnPj7fatW2+1b11/q/2/f/i19tfvfq99/9o7bXH5YRvZNd0m5xIMhD7Bpus5OsGBoJvj40iNj85yHHSy64Uliv0+MjqAd2WfsQHnAHJGJuH6IMEPvegX0LAZtHM+ZuP2zI60+ZGv1/WXF0ba9cWR9vBJHGvitcnxvjzy+uMjNdOGn2YwtE5/JUmkQ8ZV4dvggURxbkeSyfNvtXf/6k/bH7x/o/3Rs63tL56Mtx8sJRBLu9sehZfJdcbWV9r1sRPt/Oor7dG65/b0mWRj4BTxnI3AHTI0w1dOOjwge0Gwc/QdUkpWubRsQhDg71oKnWvhE70xq2T2CN140TFjmLnpS2QED/DDgR4V+8Kd0KFfxSDXmz0oZ7nRVmFseCkgp6+Wu/ZEs9/jRZ4+owPPXEPe6LSznfbprEITXmrX75Z103vjQo/zVHHRAMvYlaSfrOGdvrUN7wRXlhkLVuAtOdJdWIpnbE87+sEz/PA8KzyCvaro7Fm8yfbZrRk+iaF+8cWsI/n43qEgaIww1sE+BXUD1hpjzeClXefhffmX2Dk8cY6AkJzzZ+ka+iSzAlB2SNZsBlbox+94qy+JgEORSaKtP9iCb35X/b90+VLxU1+bdWhbMeWVl1+pmU1JKlvVB75X8Jox0m1JZeFc9EVQxm8prtaYYOKGPddMR+FQv7+VLv/tN75ZBUbt/qL001n8UVz87EufLXkaB531dyU60cWOG8GTYD0bkCzz4XfuLBZfe5Jnpq0nqHQJrlUCENnUTqNly30Zr6W4rscffQn8b964WX5F//BqdTU4wY6jRnCnNgYhw+itwLqSiAyfT5fc+Fux13joE54bn+TA7Ig2BPracC498h0s7Ql83wRL4p8PxW9JqHGzHfwQvJPRxHhfZldjn7JRhnu+JkpePWFlV71gobhnabk+b8UP8lHDDI5zJTL0uScsiXFyLloqrspYbGa2a6/nt1lZMFY0a98sJVxzKE4YQ/Gzru8rk6qP0IYWfkWhBr6gaz3f+Z6NWGZK71x//96DGos2+QxtKbLQWf1p133deIW/YhQFlfKPMDm/e1TU4/tJap9lnKGz4sy8zG659UCcQLfoCfuta8MnOMU/mSmD7bBKe/hNFlW8oVPh28REjxlHog+StGfLSfjzvbHRCbQVffm7F6AVrXpiU3bjd8zLn64xCzbM0lbBKG3itc/8Aj1Bpxc+GoNYtv/Wl1/TS23RB7Y+zLqaiaUvdt+e2hofHqwU58Ig9sWe4AVi6DUdEAPx8WSIv/gw6La+4am+vIpH+b7HBXi2upRE8rXf+b3f+zRp+zgftXvk2tqrAfwZQuQUCNzfT5525SBYn0s5onwqrQB12GigKldxyJSdMVEO5zN8AON6SuhayszoOJzofQUOzq+qRAGbZQWSta74dV9G2hV4DI4YCHDQQJ+jcj4lLIPbAN3ByNAPkICHoNT3jNp3gGioMFUVOH+gGdgAbIAGeBkZ40KHZTkARwXQfQ52ZCzw34QDCJ9+7lQtZ0GHsekTMKFPBdP3g9HhqXv1LA2ogDvnANPOk2eVlDjPIRlF5+uvv1GGu1nHwYMH22deeKF5sK+jeB8Z4iXw1j99EXACu+WNQNE4BPR9OaGAqe/ah/cqXOQ+JJd0bbudkyJv46rEqwLwXg1UMKBvAnTXqXhxNq7vBQDpTg+OC0yjA87nAOiVeyvoqIDa5gqWhThnNfp952lkcPJs+z/9X/6v7cuvvNQO5NydoWXfrh3thRPH2vHjx5OwmpWO8widxgss2YFggiNFRy0vCe0OwSg6Fizna8vt8JnD7dQvnWrHXjjejpw60h7Hkdx6fK/99Rvfa3eStM3sjhwzLg5M+2gbHK8Dz/HablhmZIwXcEsEVpbdIB/wD78lDh6OahkKoDZ2zonNa1dBQtucgXe6x1acZxz0fmz9Uduy8k778+8/ab/9l+PtD7813r77fuzjyUjbs8O9ZHHm62fa4urJD5KyCkZCJ/rRTc8lm+Q6BMGq5d/70evtD777evvO8pb2zrOx9v7ySHt/aay9+yw8jPLsDA+3P1hpi6Mn2+3Zz7aJHftjn5Zeunet339GRwQpgnvBmGBb+5VEZ6z+FsjBmaqOR0+MDybBsR5wpq0EEqrRqtJ0B3YVj/KqZCXj6EEbPe/t0ke4Zox0iR7ThV55TQCWMeA1XVPsgCtsmDNHW10bXIG/dATGSNrQjtbC18gBXlYgEJ1Aey/e9IozmhRMJJDF9wSy+F5Fp9A43J8Mlx36Mh48NH590FMFHomCxA+P8mfRwk7RW3YXnRKMaht/zKZXgpFxCSK8o907GuE7evUpSbJ0+MfLwgT8fQt/vwvIBSiCTPiBN9op3M4YLY3GR387yJysEKpP+GAZqkKG8Qss9UO33RfqM6xEs80+6Cldx1c6bIkqemAuXVJRdy+05dj4uFkHfuPFL73ySu36ySdV4SG80i++0iv0euF/6UH+GT8ZwZ5KpPNPMaH4uZEM5KuS09e+/jftRmyhkpZf8NA/Wv6H/+6/ryIcefUf+m902TvfSW70lP8ULyAIzvBHxkaX6C3fQL54629YM8zuwCLvVsTs2bu3zjF291zevnGrltzTdReyRfpcifnGeXyC6zvP7Ay5tWa2FFrYjc9DH9rhj+hNhlDHIG50sj06h9/Gic/0xjV0F35UvxkbOTpfIgWbXI//NnXSNswx5tLj6Cs++luH4qFhCaHkaNeOnWmrb6KhGOv7zrNOnH61QafxVYC/Y7dNozoP9MfGYBlbhLvo+kn7JDMYYNkeXtStL/mu5JkXPgzxB7/tfHJSIDI+8qJ75YvSHpwhC7wcfqt+cx17xS/y4pPoqe/tFF27geaopBYm5Lqu533nZd/DBX16oVHbaNaGe84tb3Tvl6KN5bBiEriGXxIdM16uIQ+4xj/DFt/BNvJFnwIAa6vVZ2lHIuX3ifQh6SudTZuSHnyGcb5zwBR/o1fyuBA5ateL/zXrin4JOX2xos33aB2KXj2eDh3RMw/Zxk/tinH4J+Mlb3bmnW72FUtd7rChCmORP11XtHSu65xLJy1v12b6WVpbWX3tD//kTz5N2j7Ox2+8+OLEk7GRV+PMZoAaxefYACzBEjxAI1SW5WZ3BkZBKJADEFJMQGMa2W+UpioBaUebg0IJohk+R0VhBSOMox5mmL4APSCsNd2qEQmABHgc0FBlAFMcsSUrVQ1JP76HKgxbsAa03bfCQAYjGoIG9Ojf92gXoHEkFJphZ9gbANMrI+gCsJIgSZKxONdyQw+ENKbNOASCJ44fa6dPnSqgBAZ472+HZ5rhZwXkGQf6XSNI73LqiTMBuR9PdbKCk4AMfkkyv/Xt7xSIbtZx+NCBdubMCwXwgjf90wtJmt21ACqgBEr4Lugk39ntvbJdoJMxkhuds8lL8TznczLoV2G0lIA+AEqyoTvaK4cU/giCfV9BV64hcqyoKlL0DtACXsEDoHJIWCT/lmvis+sHpyT4PH/+/TYaPfz1f/Nv2slD+0s3nEMeXmQg8D64f77aXoy+2fhCW/TRq+++pfJosIoUzxI4z9X9MXt2zrQvf+Hl9sUkg2dOPddOHjnSTh490p4/ebydSkJ4/uLldvH69TYxNVEPN5YAVOIUOXMw+jFevBCk6gLvh8qu34E2W2S/1sFzTniGv/iER2xlkI3rHF0efSnnwBezQEtLTxP8LbT/+x8utm++O9beuzbaLtwabT+6xPGvt4N7JtvE7Okkbs93p5OXYHp+395y5GjCW3YLS7otLdUunm+cv9h+dPFqxpRx5brxvEjq6spou7gkoFtvJ9pq2zGypd0aTbC9bVcwYXuu37D/HMZgtoiztcTW9zCkCgk52DF7QBdsYBcCipqVCn3oMV7BkWDOZzZXAUjGgZecHn64rvQ3/Kyggk3mXRBQyVU+96C1J2wO/QqsSm9zrfbom3f6Ta8Ek4oH+EJ//e7yeu5V2nbf5yA/2AMPJHhokizSkxp3rlVFVtBhA/pwfe3amfYFEg62oQ025LqOgT0Y6LjSkxzPCoMdVd0NQVXVDZ86pvad1mBsjSV/G0cFWmkLzkfgHwSy8JcOm9Vk064RXHt3TQXseQ+7ajt5foGd46exascKhArSk6jrI//rvA+/zBziDZnhCxrpPz7qFw18lkcikLcxu750I+fQT3a2FnsTNLED93ub7UHjZh3oFvC7f1fFfqAF74diJHrR7XvyNRaFKufiHz6HqK6XAvroK/4bD7rp5ze//a16wH99/wseaOaf//W/+ldla7WRR2TDtiQPMMlRhcbIBv/RSq5kV6sFQgd5F6ZmPBIUY3CNc70k1LU7Yn3fE3t6C3PhGr9vy//7CYbJfAi6K4h+aqlbf0aX88mbfZtt5vPNiAx+lS7xMRJz+puPhacSGmMdkgIv2IVO5ytUG4cXHjjX8rVB/71KV/Kf39ggm5wc52MypvRf99VFfhJSB3oF7HC4+sqBZv25/8o42ZkZSKku/sEdY4Y97MTYzFg+d/pU2Z22+Fy6xM57/AB7e2FFEZd+8WF4xu7ICh4YK7mS4aD3cBVuwgo8ZHMwWOJi1pjOwYPB7nwPD+l0LyxM1znsSscSMfEXmu+6NeDW7UrqjAct5W8zXkkO/4c2CQ5Z4ac2nVOsLv50ncETchc3haN1DszrMYAR/3jVQNGX68SsYhMyd4770hRu0OI7MiVQbaHbvZHaRBv+9b57Ik4uYg1yhpvdJyuM9kROOyYNpuLfYT3bocPu3dPP/Yf3y48pxpoZnJkNbsdPsRWYzX46vgYXIxP2ga84isf0lQ6Xb8+/wS7RYWxk78BTf2ecSw/u3X/tz/78zz9N2j7Ox5fPnp1ICP9qhDtDcBSMUyZUgudQCN9nAa4Ex8YSDHoAAYrDMTAQy784V0oHHC2Xc72KHJMvkEn7wMryxKGCvLrenwsHCCh8VWLTFsDQju+GgN13frMkzfKW9VzrgYUFIHESlSCEJkbhOnR2IOnLMoG3sahe+E2fDg4FUDJihsCAqxqRa5i4pZ219XMAD+hqr42MtQerCaan5tvU9gNtcvv+n3jta+Nbd+c118an8z69q41NxRFNxvFM5j1/j44nSAio2IlQsHX86OG6GV6wASwE+OSAb5ydYMRYjAudaGDoKtYcKV4OVR/88E4++OFGYUt8Rkcn2rORmTY+NdvpCV0T2/Z+QOPk7ME2uSOvmZ8cy99/Tc3sbS+dfbGdPnk0fOv37XAoAkN9CkIJHU12o/LdbIDHjA/HxHEAXjQaq+sESpbI+l0lCeOBnzECdg2q8nHEAMmyWuOsICxAls5qzfeQyE5Fxn7nDM1ecCRFX3ip7X023si1dAKdnC8nJsC7El6dPLy//bf//L+IvvWlbx92RAy6zTWP20OJftomG4FuBdShG6hyYGgE/luTkfzqF19uL545/YG++t2xZ/fOdujA/qL/L7/29VyzpZ04dqyuxcOezPZlP+yMgzNTIijgNPVZy6oiFGOqAkx4QKfYMwckKBZ0O6ecePhlu2ptOvCMk9WOd9U6hZP7D5+0P/7LN9qPzkn8OQJjH2kLD5JY3Wptx8x4m911tN1bPVbOSWDQA8meZLNd/NCng6zot9kOu5ve+anAEmZI3u6vjbSn6ee5yfV2bOV+W56cbovR0Uf5TvKnDYUCS2IkYBJRsyIDlgksYBQaaskVvmWsqsSwBG/w1q6MijVwxm9VmQ5f6Y8ggF7BBMFjzfDFFjs+9mVFtVwoznuowKMLZvrNNfQP9lRAElrIlHzpkAQI3+1iChfdn6QvoaU26YffrU7QjlcVnGJn5IMOdgbDnQPfnIMXAlyfndOXQvZExA52bIGuOvCErhQ2hqhKgCP/rlOCrp7QeMFwwYdAEW0CgwGTtOFk9PuOrVeVPOP198B7vwnAe0Gg84Ns8E6fZGemTWN96WLXJbP0pftpB0/YNBuuwGjDF5gBtxMqO5IY3H/wsDBdm/CDDSlswRN8wpf8VPqJLucV/9MW/Ddzd/nKlfptsw59uKfFBjVmQX02Jr7A3/ROkEkGAj/6J0BGEMzoMxh95YJdJPlKfKmCafjKxi3h/8EPf1SzDtrejEPQ/stf/FL1hbc4gnf4Suf5VDJCJ1kKMuke3glA6SycRTdMQndMqHhdRT54v0ErvWE7rqeTdAQP6H4tj1zwaIOO7fTERh1kaPzskl4IfmEA2zCThLeuQU8VsvK77+i4fnw2RoNChxlMYxSgw8TC4LTnvWKB4Aza+WAYB+PR6lo+yHg8xgd9rpGwwFPfS7zxyLmVaISfDpgkMHf/GnsqG02bcILt0nVYVnSHn4oz+TnnjNbDynftSbwRPnRedp01Xu3iocRUrAAv2Zj2veCmeK10MeezS/LiPwebEydVYSvjVUBAz3A9m9Enm9QGovjqOjdj1xdbNn7jY6+lF3ldvnS53U7Sxm94ph79ofts/vqtG4U1NvIovRv0KUPD877CxgYmCyVjj05w9CXSG0WlXFOxVOFE1y9t2Pbfu0kHPgR/4CIe6bMKAYk/PVJBAq2f6fIZfeWQDUsQYixVkIxchsKQF/n63Zjd1wwr2b2dR83eORev2Ds6YXb3ydtKH8S++xIT4CEew3MFK7afhnNtx9qyi+CCcToP7XiMj/SzY9xa19sxxdyl4ge9j/4sTW/b8trv/+EffZq0fZyPr3z5yxOr01vrnrahaksRGJYAgCKZjq9qfJSBdgDbqpRGGSkHcHQAhtpwJC8gXQaURIFCaAegqbzV/RIxKsA6k2DDQ3Epvms5G8omiONUC7QS5FBGgTPwZNCAzu57FaRECYclcT9e+hejsC12AFPfXuiyyQRAAbgSAwZdfWS8+masgniVIo5kWMpm29yDcazdqXQ1mAwd99Z2tzvrB1vbdrRN7zretuz8yVcC7R1H2pa5vHye65+n6vOxttXvc4fbxI7DbXbviVpm+M+++JkEdaElhjQEKOhmrECQw0CrJEby4/B9VRkDRMMxbK3fwa0He2SyOwHh/MFj7cKTA216d6dz664Tbcvu50LP8TYVmqZ3n8p3zxWNf3c8f/e1NeM9dHB/2zsbgw9L6MEwu4d/aDbLASDIyzGzrW+BHwwpHUIfUPYuGSZPMwn00DK+qiLnAC6AGfBxiGQD0Iypqo6RmXEKwNznwanQmWFHwZ7c9/thBEQO59rZTLBv5zh85MDp9cUEOhMBtV/9/Cu1lTg9/6iDfgDW+w89Uy4OLmPh2PpyhK5v6GEHdgC0W+I//eWX26njx6KlvdL7kwdZ4cf+0HYjDuy99y9UoI93xkr+dF1lTjDj+qJBX6Hd8j5Jg7H6Tb94bSc9f9+8dav46+CUyEqAgk7tsHfOHs191js2F35bjnTpytX2Z3/5tzlPn9VEvUfM7dHTJDgrScLmTrbJbfvKxsmWQyJHToV8BSxkwdbo6KDX/eHv12vsP32IOR4lqNsxtt6eG1tq+0cTJO2cb4/nkxyGTvy2jIV3ghu1vCTfSWYEFPqo5CO8Kae9oQf9kQ89ocIbfO3662GtMK8HYwIkyZy2BM/wSZuWsw1OksPGNzgmQUCOpZj0nU3DrRp7aLMDL5mg0e9kUIlPPlsmp/KOXxy4c/Qh+BRIKOSgka6W7pNx6HYODO56HMccnioWwMSaIcu1YXzRqk9jwR+Ftb6sdjXB1P2SNxlU8BV9op2W3NBnHK5NnSI7OqNt7cDZPqvcaUKDpA5POsb25J/M4b7+JW2l6xmfijNMhnl00H0eFWxnDHDF40AEepTtVmzCOdr3jtFotyLDvUC1TDNt0rGaLU3f/iZjPLJCQhDJzmtGL+PyOzzVJn4ofmjX91WgTD8XLl6o+5h7n5tzaF/S8tLZs2XXVnKYcSB3NkFmdBGfhuAbnZI3ZMAAeEMe5AUHtWH3QL/j6d9+4xvtfGgv/foFaUcvGaL31HOnKjnjZ+mgwBLt6NRXL3T0ZeIDJvLfikiSJzpMz4xtSOSreBeb8f1ga87nS9hP6W50rnQt19y5ebsKJd30+yqCSibo6IY+UWC651V2FXnji6PwPtfgn6RnR+II/sADuumuGRSYYAdHGCAZ8Gwu/ieok6aj76EJpgjm+WtjNxaFFu2y7Qe5TrwiARe4GzPsJWcYhFb0OYaZGudrCx029XE+HqPBToNkaRx9ExPY1WcbrSpQDDt64mj5DbxFF1kMMQUbdT2fCQfpt+WXZtON06oiu5YOusdfSEbYIhyQkHvMDlv2PVsyZu90oW/iluQi1yvGGxt54hf9VbB3Pnyh92SE7rt3Ftvtm7dK/uJFiQ2+4scwPv3DUWOB6S5GF5zCb3/7no5ZaXAn+gdrrfyhk2ISmARfjNs9vHbZhO/Mwy6jaMUfLzIYfKlYBq+1jZZzly7E//Tn/d590B/MrZGhCNvVMjaT66ooE30zc+ZeuD27PTDf7F1wccImRF0P7SRJT82w6rP0JDQfPHSoNiSh7LCs/EHG2mkcEsy+Au7atWvFz74cvs8Y01F8ZEtk6nrfu0Y/+bB04vjJ1/7db/3WJypp25wy1cfpOHy4QITgKDPQlURRDE6Q0ZEnYVNwWggwKSwAYlylEFFESspwKKGZLxUbzo8By/CHaoKgWsDMMIA5owM8s9tnyyGs1pP+AxRpE0ADYcbNMApccq3NKgABMBFcCiA8ZwUgMApgzHj8VlXVDVAEQsYLaG7cvNEepn1OogPT4141jGPkHLwAA1DjWAU0nKW+OmBOtav3RtvjlYDH5HQbndj6U684mq072sS2PRuvvUnaDibh6cnQlMRnz/Nt276zbfbA2XboxEvthSRuqq6AFS8kkpY14hVjE/QzSslnd9w9GWDEaMIrYKmagn4BJBkBSED8/JkX2+RsEscPEjKJ5KEE2XuLRu81Azix5afG8vdfa2OR65KNFnqi5H4/NNAZzqDP5vSKE7qGAM+4gDuAwleAUc45QOcZXq6pZbGRrcNnR3fwfYmrsQFGQY3PAk2f6RNdNFMGmAc5Cr4BL/kXIOcffgCyCnbSh/P0q0hg6e1cgr/nT50sWfxDB/swpu0zSVi29qBDYIvn2mZHXV/IZT16uqMHBXFCBZYfcezKef/qv/2vy0Feu36jAl3VNbQCaPxRKdVm8TNyx2NjKJ7ETvGY7qNFAeXylctlU3RJQaJAO7bMGVS74cfklABbdbEHDyG97JU9fvPb3y6H+WGHMZ67PtJev7BUCVtVkEMj2rrzsl10go7IuHid8Qv46C4bE2D4/sMO199fG20XlsfavZFgwcLlNnf59Ta29LSKNhz5zrn+TEX3SJCBNr0POukQCLGXSsBiW2jBI3xQ9BDQs3+04YWAo8+U9SBDZVWgJSnTvs1ZOEbOHK8kH3Yjlezayt01tQQmWEH32ASHPFRELXcbki3O1cs1ii621DbrXnqa8yRGeES+aCUHcg7xNUa8swSudCH9ERyZsT+JTGF4aLfl+vz8fOlAl2+vpg/JKnq6LXR8FcQa91DZZx9DAmQsQ5JWAVuuE5jgoQDNd3Bd8gQ32cme4ES/x3bjIdZplz+xbHNIsKa39aBPsBLyShYCLzbus0B4WO7oPPQWFoQnZItfHlGTpvJb55O+P5gJia6TRRUwQoNxw4Qe5PYAFw87rvZZG76kOt/sI01aFk5XBV8CPDLhF4fk1md+1bj80uXeiwLGQk70Gj+MkZ6zWX7XBiSFeZtAu77I+oUzZyJrwWyv1Pt+wDu+Ff5JHIwHxpEbGZU8c57pNn/j+7ADNH1ia8aB18bYsaPf78y2BZoC/mexewlj1Ky+74E8fx1bC/+8a0Nb4gZ9Kzz3YNu9ZLDIozyCA2wxfZWOR5ddg0bLDPvMWr93VB/a5ofo65PQ4Fr6R7fwV9zhXLToj07W98Htfbvj/2Pf4xNjZQv0vLA0v5OXWAO2kJ+HU9NvQsYbNsIO9SeJE+DDHPaGHrZcup5zYYvloQ/uP6x7eo2rVgvlhJ9MomCMGTVFC/6XjvcCzlzpC76hxfjIHD+rjfy2sHi3bFyMV7FddA2d7FJfii7o9De94Kf87np94JfvLSMoPxZeVSKZf0OSqb/+Xd80RDGxz1T1An3NFqUNcVDFG8ET+nRw//66/0x/eA+nLbknF/f9aRD/2RVMwXN+AE9cQ5+W056+nIOn2il8j4xsaoLOJ+GDuGN5baVduREbS9/o7cmh+KbvPH4r8Rv6h6RT+zARrYf3HyyZor9jXS9YbdsqKesrGpxHr6woQUsVmnJNx+QeD6DNowLE28bLf/sOBhsbHaMnHm2DLrGR393WggeUB3aQxSft+Psl4P8/P77yla9MbJ2aeHXH7NxMZfqcfQ6GSbkpJ+UR+AlQCNa3jFmAwKlRegZFCSQJANJRwUeUiBNn9H53n5lNJcrYNgwdWAAnoFPLGaKoQEiQScnHxyy9VFGoZsv4ONIexFPaXlU3w1CgkYYEnkADLc4pD5cGJH0SM8alHUmD8z3XiLFQYGMrA+cgc77r0c+pGAOwAIpLK2vtR5cet4UH6TP/hCnVz3/qK//FntvMlpE2Pzva5ran//DEr/pntEPw66hZq/zIKQJtzgXf0UhuEj3VTbTWspOMD4852Zt3l9r/8cO77fGzPi/xd+j4T3xp99Cere3F47vavj19GWf9En6RG0cAqKpyHKCiB8BQkGxcVRkP3a4ppxp+k73PZmR8riUMIdTYyISDMEby1gaglNAPYOM7bQA211gexXHq2yxg1KYCA23TKdd1PqkO09u+Gc3rb7wZJzvX/smXPl/0/KwDED9Nu7fu3I1ztelDT+TozHjNQvRd6tB77PCBtn9+V13zDx3D+L7/ozfa7TsL9Rymmn2MkyXjCgwyDjbjXC+04xN52+LYIWHF554s9ef+SARcT5fROMigAuXwQjC+kvEo4OBTVZLjKP7gj/6wbOjDD4HYRNt/4GA7mJezOFSBCrnhASdEfvpCI+dFfn6HJ1fj/Lp9//0+VtPiycm19qXpBEATrT3N9YujU+3O9v1tLQGU6zhzeulBu/BAcMG5lUBycKIwgq7SzSFxEVQ4D3014x8aYR5MRIsxCOToI13GAzhBpnAITuKjw3IjMwrOFRx2XFramOHp91wJiCRU+A5z6Krz0Y+P2mMnxkSXBW1wVt94h4f6Jj/n9SV9PWhznmAKH4zX+Fzne2PSn4BE22ylAuNcTKckhLDMmIbrJJYSIc7etX5znUC0J4S92IZ+toa+dF7vAjs8ru9ylJ7mnwClV7Z7IIg/2sufeQnC+jLUCohD30CnscKGoQDEX1XbabdmGHK+9hQ6jMM1ZKV99g03YBPeGT950APjtMyLDiiu6F+S3HG/b1jkHpO333mnxrBZB1r18dLZl5KgH6vPpW9JOvhd9KvIdwyLnYd+56Cnxkcvw7PaVCvXOH/n3M6ShzFq49vfdR9z3zXuFz30zWd+7uVXqgCAVnJk2/SlMC5yU7SgexIN8sdTBx0rHY4sYK/20IzHkqKSV+QhWSVz+qotiR+M0D5+mPm1jM6GMcvPfjxT1Wcy+vOtridhYev0g/2wDQd9ogNpsn6TINTujKHXM9skBfwqHSi7ia5acsmfoQ1u00NtDs9uk2Dhr4BewkpFjE2BoPrLy2oFNl/JSDDVmMjRGL0LpNGgXbrqerqrf7ytRCfXskO4gvc+s2V0shdxjevmEqs9CV6zP+2jAd5W8pRxsXPX84XwBXahEd7hMdnAi/LpRYflxO7Z6oVTeOhgg2gb3r3wXLKOnqho4YXf0U9P9GW36fLtOcwMr4ffzrt86XJbuHWn+qqkJS9y0xZM3pXrJNpmxD22AW0OuGnzEXhADhUTFS87RrJ/Y+uFguWyL7N4ZIk39NHffGWN0/e5znjRBZN05d0GJ2SEHn0p2kkYzYzRQ3zVVpd/v9fYRAI+04HCsCTG7Fdi7zfnkg966RD5useSntI5sen8vvk2udVKpi0V3w16gF408ClWsil8w4mBF10evdhd9hreKEobl2KafrUTGpai96/93u///qczbR/n43D+zczMilV7cBaj9tBLwR2hEjrhA5O+LKPPXBA6B65iQWmAAOUcHLSXaW9BkHMZnfb0w5iAVwXwaRuoAHPKxOgFAT6r+Jgt8B3nHjz+AJQYjfZUkLWhPTeJmy0bAI2BMZJyAgEG4KAdNAFDCSVHzzkM94lwjoyR0fqNolfAlbEzSI7cdL1ZoWernMnmqERwtN19uNIuXb8XWh8UHVevXq3+wZKkGJByXICA4XMW5ENmzhuAU8CC3wCKbFT6BSa2Ib97/3FbfNSDws04ukx6RZhcahayfuk7z5E1+TpU19GJt77DX0lJd2x9VpGzMQay9R6BFa3acS0eFE86VlcAUUHdRgAggX/06EnxxfW+q/5qyVzfYZI+am/gpXPRXctpc41XD9J7wv7zHCEzIN8DfGPigLV/YP/+evCoAICekcvkRBxB+vx5jsMH97df+ye/Wo8/eOfcuWoHvfiACcaF3wDbchVVtrp/KbSo4Em+hgAIH1TWzKpZ4qsNtiJgkjBxzNrmyDn2cigZA17jk3Fxav/QUc4tPBu0i+0Yc0+Outw5IrZkLLdu3yk9F4Tt2rW7nTh+vOT7YYeiiCWS9/Jz0KTN3b/Rjl5/s02HnxJNxQzBqc71q5LOCbId9k7mAsx+rw1ddW9Bnz1g++hR0Omzdv2eXTwYig6WYbG5Su5zPflKHiTDkhcYVFiSvh8k+DPDYSZHe+RRthj86EuZ+i529HzQbYSzYcvH4ZiAV9IJD5xHbzlr/NMGObFrDhqP2RCZVv+5xnf+pmtsCM8F2tqFlT2xi95ufC/YZge9wp4gPEGOEySnCm3uA0EnLGRXmIcGlXN9qZa7ZkfOdcBItolPeCl48JxBS2BVn/kbAaAD/42F/uCxdnznwcq66vx9UsGVvtEnWNWmQLRmNs0cJKGz5LOSyLRHf+m6NssfBBP5DveuzOVccmbnAne6wA/4g93gkbGyabvjattRY9+kowdRT2qTE4Eunwr7+SxyZjfGYYzoNDb94w2ZAR7Fuwo0Ywf8rkfF0MXOv35f0WaQPPRrRQX+Dss52RFdpuN0TMFxcWGxVrGQu9nATksS0dgHWtFXNMeu+GhL48mYf634IjjNLsUdVhD4jqxr3OEDv1/JHPtOGzVTlf4lVsbq+z4jElkm+K0Z3PzrvrNvkDXEEM5h0wJjPsh5fHzRngSsB7zd1sjEuPF+R+ImY75++2Y97Jr91WMCIhPJ3M7ZHTXrYkZGPOVZa/pGr/HXrM8GX++x19hqBfvxYfSRvd0M7jvEPW4B0R9esLfy9/iaPtJKnQPnyEJyc/TIkXbk0JHCQBhzLzoNqzwOgj7duHEz7fR7sGHBkFCzE37lSnCZbfMF7sfzPE0+RQwlRtN/zWKFJjiDXyXn4CX5kUXZeNqzqkOfcMl5MGaQr774fW1anWDVTul+xoE3zpPkSKwV8stWI2MYSg7GB0fwXR/Xbt4sXdIPWkbSBrxkOxJyeogfN+/cqscpoN/9XTdu952GYRxcu53fLI+V9LFR+wbgj2vJQPuSw+3RvX2790SPOn7DKP1RxOE8ffJ9fKjdQK/fvFHyvhP+Dkk9feS/8NoY0aVvLzgAE/QPo9kcW6G/5VMK1yLnXKcPWFmF++AoOxtiV/ZX16Rtu67yBa5VaFhdif8rbftkHZ+4pK21y/V/wnQMQRljETx4erzZCoDFCN33VqAb46BAgqAy0I0ggUII1ikoY9OOhI4yDQG3aykkRRZk+41yAyyH37QNnBcDFALgWj6SNgF3GWjO8w5QATCnrD3A0xXZzF93Woy/jDcG6ULBud/RDGw4SbvyCNA4vKEKgR5tAyYXMlaOqAKh8GMhSdaTpYyxfv3//UCWJVXaerYaFUuDaMVndAAD9OKloNJN+4IKwbbvnCcxA6goUc3yyk8ZW59pxM+6UTkA8ovQ+tPHSgz92bM+eyE4BW4cEjDu3z2roE2f1uWrXtEDulIyj6wFI06wVIOMASYdwQN6eePm7WoHcAkWyBVQVZKRF3nMRkfxiM5Ytmr8km8ykyzWDEH0sHQhbbjOUlPnAVXgX7SEDkUL13JO9cXPeZQeRi+Mgd7htTF6EapAcZCh95/n4NxOHD1cyekbb7ze3njzjRovfcaDoWiCX/RY8oMOjhDfe8EkjiQ6gO8SG8lJ6XAlIP3eE/wbFINd0Xn8VuCQ5AisBDzs9aMO8iKni5cu1v0/ziUTRw+iVS379sScDj5VIJRzYMb83j3t2JGj1feH8Sd+tV1ZHm3vPRtpD9ZG2kQ89/a719reK2+06e3uyeoBAjrwRtvkLRgQ8HBUW5KM61cwoQ+7VtIBfJRUkht9ULmUrKDCeWjUBj6WLWU8ReHGmPHe9cbofM6SPtGjulcm7RlXzQAP1+ZwvoOeUjX6S2Z0ht1y6ORrxhPftMvO0DEkG65FgzFpD6/r3qG0gRfaMibfO8yYkrG+vNMFNiuo0Qee6VPVVoAnaGZDrsc7dqFdfBhwnq7RMwf9o1eCB3igb3ThBzuoz3npH9300qFPfZAhujy/r8aUfshC8OJ8gSTaSo7hOzo8Sy+ML/8kYSjdm+j+JV9XO4oXAhn0siuBpOIMntZ9QWnHZlN1fui34ZbEzdjIdLiXebMPvCFD9+rB9Qr4Yoz4ZGn8+QsXil/DPefuO4JndFSQju90uJKRjLfzxKxqf6RB6ZhB/YIHHpDR0aNHIsv+aByyEkFX4WID16wGEGBKPgTbfVZGkmRWmn/rxb3BzwtyteU7hYMPxhP5+r7sKefSDX6DHF1nh1W6JrCGU/ykcZtBMTNmuZjrfcf2JXZsj+6yDTbLNsw04NnqWp+JAINoeGSJ4eOHCa77hmcSCjjAXsQkdMqYxAkSPlfSU58lfWh4mKBeEYud8mXoIDM2ND0VO4vMxFj5qpbM68NGFfhVuBK96EWenpDjA9vQL38CC5zH3+JrzaJt4HqPpzYKmenbmOGi4oPZav6Qjtn4iN3DNzGEBNeLDPRHc/AE3cZfctjo0/diM/d9ihMlf85W5HEeH4h2/KvdKPObRFhSQUfQaYy+1yZ6nEvm7JQ8XO97/kef7lekd+RXPq3G1hPAO4kXFf+1yWbwDs7423n3IzfJUVoPP/sqLfL0TjfolRkzuKZvvF24t1hjMZPnM52qma3o2facS7awoQqWoRsdZnvRKAYSZxYGb8jQOa6RMDmMGy34gidWiZR+bIF5CnRjNet2L75DWwqd5GCMXmxGbC7hYxviJ6tF+FjxfMksL4IcVkrwJ5bJK3yhh/4JdyKQoumTdHzikra/yevmrZtdqaLYQFmQw+lTVEbLsCiR3/u0OnzoToCBUHqOjwEzjr6eGBj2ZVxmtOajIGaEtO96yggoSslzfbUdxWc0nDJw/zFI9WU4PgvMyoBznqAAcFLG7oz7DpeU1DmuUSm9m6Syj69XURzArit935abwaCFUg9/C8wYqEP1x3ccjG3P9X/pxv2AQAKVDV78Ike1vZ5xBcjRiZ/GgDcGCGw5QfQDVL/hLVDi7Aae4Lt7h4wJqKmuAYchKR/N+cBosw7gU5uPpL+h+of/+vAO+H1H6HRlAGCbyuD9IN+uAz0xrnHnGoBMbjar4WQAI75IuumRvgU5zuOYOXHOVwKub7LyuQLK6J52fS8YqIpu+kVzd9N9mQY9unr9en2vzZ//6LNyxkGWxmmmgR4XaIdWsjPGpY1E+uc5nGfHzfk9u4s3X/ubr7Wv/s1XK0iip4M+DwHIs2dP2p6cW2MNb1VcBU0cLlmgSyGE7XQ775sDSTjIDNBrhwPCK/KpGdHI4/LVK9XuRx2u5xA5bq+eIPX7xdBefAlPBXwcWiXeaY88BNESA0vEbMTxYfzR842VkfbDp2Pt2nL6SqC+/dFCO3Tpe+1xdMlSN7Yg+Uf3kUOHauxoIGKOjYPEA7SodLMf45XI0APXCXbpFPxTmXUxDSknXE6wPx9MEDJgpDa8VzU8OupQvZSs6d848dA5glp6iSeKTs53PfrQw8HSV0GXWRTBhCRcUFeyjE6ZDYDJZOSgd/g/zAaRtUBSsu97Okgm+Aonut4IHm3p3XcfdaBRogVnOX+0oRm/nEeP0aNf13qIvy350ZKTKEG1XzifMetXe+gzLvTAWDI3VpeQh2u8a1MCKXHVNxtEk9/QC9PxEv10TTtkA+P4DUkxGXlPUyLNfL9Yn40BXfrXloJj17PwIedJrmHKli2TpUeWEeMnG0GXsRfBm3wYmz7MrNA743uUAMw9f/iGh3SugqocAi389puDTpSthl/4YnxsyXdmNekZ+n/RA6+0KdjDC7PICj4CRTQOs5J0z4x+v2+SP4u9xXdhHX9qBoMctDfIHgbRcZ/L/0Xn9EXX6SFcMk7X0A0v+kWmAlq2Y+x1L25oWFpOcn+/b1xjlz+2hD+kx+7NqIoXtEGf0cymFW5rGXlkQQ599cFY2b62jddsj/7NvOhzNvGORMP5MJdfqZU4acug6Si9NU4JmqDe+Ph1y+pqBjm/19Lo9IcHc9uTCEWG2rRRhmSMb/eCc5IKmM6/iIHwCBb5m/0MfDE7NjbWcV0yIqlUuLMaw1jQgmbPKsV/PGdLigWlM2EYLODf+Rt6px/fi+nYGhrpnHhPwZO96mco6LAp/kn7inOSfLrzMP6WrJ1jFZfnNkp28RoP0FL6lTbh9tO0T3+cz+hLjqG/VnbkMzkVLelbHOo8Y5EEiUnFl9pBu3vGir+5cCHnuFbRA+/MjIoPYAAeuE4hQBIFs9BG7nisP9eZcaMfZlbLZpMcDnKmt76jN5Li0rcNGiWbgx7zweQEZ9136RxJPxr0650tDz7V4TtxoE3CFG7dz83HHirfN1WyIBMb6dFHdmAmvHxu/JDrJZP0H67ww5+04xOXtLXLl6MAa905xSC8BMgCZcrB8CqwjVF0oGkFzpQQCAEoSqcS793Ld30mrleFAEQ5nQAMRWLgKmSCdk5K+5SGIqGDOnJi9NL5DIORMGLVHO3qg8FRYoAHbBEJxCiioF+7rvUO1IEiA7cUzHccC3AW1AuiOG39Gav+EAK00e/6Wp6R3ys5jHLbqh+t3Xx+scNYV9KuRwgAKrxwdN73QIhTxzdywB+Ap7riXE7UWMsRhSLALhCVnBqLMRpDjWvTjgBuQOfZ0+4AATO++5vc8bF0JPKRNKpO0Q88JkuOe5jRGapQnBvABEpoNnYbTbj/zYxPVdhzfdebOM2c72/6yCkz0R4Md2DyfSVtoatmKHI+PnWw6+vktUu2DvQCU48CqN2dft6j5GIZg4SxBw5ew2yDRLr0NXTdu98fqhn2/MwDH547fqw2ROFEBAs2A/ne978fefYNPbyMmZPaWbucrVXgwblwGPQeD/WPJxwvAOccycISG9cYuwCCLmrTec4H9CXf9PEzac61bJBMu610bCEjM/d1r2Y6IH+Jh78F23X/as63lPTUyYy1Auu/e+jbHPt3n4627z4ZbY/ju8dX4xjv3WwjCzfaeNrUvzaNi27gAd2r5Vb53hjRRD9UI50Hz/BLB8avIlvyCb+05f4WzpVzdFiuKAkQ7BR/8g4nfyyLlXZnYbGCWQ6fjXCmaSo6b0lfXzJaM9HeE4ygyfcOiRDHi0fSRbyAN/pCP7upJTXBXH2TDTwkH45escJB7r7Tj4AJc9BH/9lprwz3ZcuVpAQPnb9QtAuU+v0vZIY+vMIXm0C40LmPnkTPQhOdr4QpYxgq/fhO/30/+Izhe/pQ+hQeG6f2fY8ubRujynYFSAkaJQWlszlPkMRGjcPvJaN8z5Z9x3bpvbbxCcZ3PLCETwDVE2Z90QuH69HpkNziJ6yhx/DYLB87WU+bm36EfuPge8s+g+vkQiHLF0f+xuJ2AeODe8M9YHyhaxTEjFHgJ4EgZ/z4+je+Ufjnul/00AZ+0gM8pWtoLZ0KVkgGyJmsBjtUCFNYEzy7XsERTksCHPSZDhsfe6UvDvGHgoagU+LGHpyLF5a00hm0kI8g1wOrh+Vr7j2USJnpMhuFPpvSCNTZEz7xOwoIPfEJRkQfHWzaZ2MUKEsAzHzRae2QPnxD86NcI8gX9LPPPZEVevvz3rqe8sP8lXbYDp6g0zsRk5t3+Mw/swt9S27Qatt6Kuc71+jPeRiM/+xOG5K/wqv8Aq8LX3M+euCW34wLf+jL2LiYaqNwlHGJv8jU+PGHrOgRm2UvaHFom23hRS1rzfUSPJtksCHys7S7JzddtmiBJ4sLwflgC76gy/f4hiYrmIyZjsNPCY+Be/QCzTVzRZ5k675DiRx7lSzVmNNPzbwFI6owE9oHvDKbCdfR7u9OU+TMJvA29m10+qyYNOfWypV8lqiSXS1TDL14bmxsynl2BUU/DPWbQo/P+IV/+OlxA9Zjub4eSZPv9WO5p4RY33S8eBY9sxpJEon39LNkmHF1zOv+gL+Cl8aoaO7d8+Xc40oODn4Mc9ggmZI/H2hFRSWk+k37dhnuffRVUZ+045OXtF26VI6ZUVNMYEPAhMtwvQCJ6dua6YmyMXqGa7kGkOYoyslGcTroeU7IbCm9ajRjUEkBIoDdEkSVqNKoHKpxHJYgQvUTqDMsfVBuCqldNDJ4fQmSKKuAj1PQd4GvQCHKx5lZ6kJBVWudDxQ4Xm37zKhUwh2MhAHVDj0BJAbmfGMBHr3SxfR6QsQwq+0Y2mYc6aKNZvzLASf8FlADUjzEbwYMXAChoMI5Zkrc84eLeMOJDwFzJU35J1gDPHiD/wPPN+fo1SEJY/EpB6fiM15xLt7p1eAIyBn/jdfYBK/oIj98rwpfPkvcnE/ugmaA3WU3WWCkXfdW2N1Jwkde2uCIyd/vXvTvyOHD4ZWlbWTbK+uCB7/pH/gvpF8A1nm6rZ08frKqVT/vUXoxOd52Ru9V8CzNIitASM/cbyIAI7c7cV4CkmLCzzjw5mCC0BdOP1czjAJkuvCt73y7ffVvvlYOmY0Yh53CnIOPPgtEOC32Y0mJKp8ElV3hK/6zF8k0XuC3czkGdFqGKwAD+uTLoXYd+ujD78Y93CcFL6oCGHq0q09yoI+q3c5Hr/eyy+jHy599uWRGfj99eOj25ZWx9kcPxtu3H4+VzKYf3W173/tmuxtaBXfGLbk9f/589U/ljYuu6EN/Q19+dM6gM2jFOzOut6MTnKV7b73jG9myNUv3rly9VropOXMNHfcbHINvPrsPzgYk165fq3MEC+xDf3jCc/oe7+mHz882gjr8U03GM/IgKwGWd9eSrQq7/jqvgo/GlDbYA12AU/oUxOK5tpyvP86fTPQjWUbzEKzQlZ6g9Z1A9S/J9R2srAAmdiIRh8FFb9qkL5YU4okx6pNN0VP8uJfgzSw7u9CGR26QhTEJROg2e9G2AEwbrAQdkuWuo5M1LgEO/DUbaayKDH73HYxGi79hvALd7t07I3tJY2wgfcN0GGWnPofVFJjnO3QYE91xlAzIy3ebfLAHgTcZogQv4MkQoKFFYk4GlbBmTPRMwoSndYtAfsdTm5BUoJdrXGfrb7Q7/xc50MZeFBTYEjroTdenJM158VNdH7GtPwJAIE2+xgJzOlZP1f00ZIh+cqUv6NWe78hvmP33vTiDXyNz74JOmDTMTvCNdc9l5GtWhJ4qOkv8YZF2e4BvWVxPMGAi/eArb99dTOK03g7tO1jj8Ds6SFtbCqDsQHLEn5rFroC38KQvs3OvkgTOdWgmTLKVaNB1jBnG528SMZMv0EcL2m33ztd5dIVYzHWCajERfrm5gSjxkB3WKprYLB+LBnrt93WvfMYr4+Uzqxia7+qB8aGBrNgLvVI88p2gHU38AQLhgMKwGbvakTm2QbfYE/uhi+hk5z0m6jsB+wwbOy6JrxSUf3z/KjoQytZc73fFJnT2AkRPoMySKbbAdGOzjNmsGbn1mf/epufUVbyzIVN6Q44SNcUe96+hu2LM4GvJKnEjOdFPMSq6+EK/37pzu/rUDplXcSo+XAyiQOHcKiaE7lu3b4WCbotV6FqPPacN2GWM6NkymXgzOrM12OVeNrKnW3sje/JxLf6gzxLOazdvhKalKhigAx/Jid5Yth0Glk6gg11K1hxsEe+NSXzqb0VTj5xx4LPi6GADeIQSchcTu8fuk3b84yxq/894/MZv/ubE9m1bX11aWp5hoKMjvaIEpICeQIdCceiUrAMwsOzg0FUvRsOAogSqTwxBGxRIVbCqB1GUaHM5JMG1Nmgup8SpU1iBlsSDMgEEyZzNFSg94NAewwUOuh4cEwBTwVZ9ZESq4pS1jD7jMK3NcRvHg/RB0f2OfufbZU+A5lD50e4QvNgpSP+uLaeD7hzGdWVhqV26/aQ9WQIcaaz48eHHP/BTcRAtc9Nj7dSBLW3XbA+oAYaATsDDIUs+JSUcYQF1xsHIVcKAs2vIB/2cIB4KaCQs6LZD04On6+2Nq+4n02l1/5HHz/g5cmrt+IHZ9uKxnW1uRoLdK64ODk6fqkYO/KRTli4C1wo8OdHIVNBBVoIun81w1X0ReJ3vgA+5+NyXzgaIdnW9oGeYl8sSUOyudgGw/gC2xF2wRa987gGO9eNbygHgWVWfwieJHMdX+pfv9u/Z2Q7s3fWzGVGHxL7v5Lm6FmeeoMMSHTIkN7JiA+QyHp6cPHawzaRP4/1Zh9nJiYz57ffOt2s3bm7wrC+DYQ979+wuG6ilPHl5KLmxup8Rf4blFECengg20GujDJ85fME3GxJcFY9DswRRP66nd2bDvvHtb5Wtf9ShH47Tkrm9SarxTuDi+mHmXdLSg3ozXQoScdD5Di3GI4lCgwcZfxh/3Nv2/vJou7062k5NrrbDY7k+0Hzr+V9pRw8drERpPboPJ6pymPEaculKDn3oK42X7fleMYkt6a8vP+6YRW6FA3Am3/vM0XHuKur44xCsSDa0xdk6R7Kkf9f4XqBpCa+iFb3QriTM2HtBJmMKDkle2LFZW5iGP4oZtVlLHDD74cBRjy60q9ra3dfSMwG1g52goZa9BAMkyQptroHVZKIfTNAevsEbfBtsQPGIXldhoPyD3vsyWGP34F9j1Bf68Y++0BGiU30WVLNDuKVd/PD90JfDd/RcgKId7QnUBcRoFOThYcftjVmZYKLvBCz4p6RWuBJsvnnzVmGEe4+cY6wCTP27Dkb4vTZYyTj8jhH4D2skA8YyyNdv169fb++8+061h4bNOPRBr2yiogqP55JSMuqFxekqIAi40WKbdrJ0VBKdcXRa3LekSt4r6b4TPP/N3369kqJf9MA3fvqzn/1se/7089W+okUlMHDMSfmOjtte3eeuN32WBp6XjPIdva1gOn6tL82OnURuXooOEgbX0Ssy0rexk60gHzbgjyVh9xby95NeAKBL+p1LUO9cS9UE7HQXHx8n8OZDtk33DYj8jcfsXoxiBkQ8gA4JlM8wU6Jvxk7fpZ85l9xgLZ2j74L8h2lfsgEHJGF0d/A9pasZB77BBnZDlxUxfY/GIgpd+QNt7KX6YVc5Bx7Vfaw5V3v46NmdAv8qMIcu9ilJ3bF3Zzt9+lTNbPlN8TZN1dJ4vCELhQ7ywjtj6+0Hg4IhvutYweZ7IYSsYJWkAYairdsNreuxGVnBQr+hUfxF5hILWELu9KTfOvO4/tYGnkh4zLg9fvi4lodrA87sSBKJp2Iuy0bZC74Vvbm+4rOyycQAsQ946XPFnfFtZLn44F75OfIQA5A7jDIe72bK0O7h2XivOLd/73y7c2+xXb95M9+ZMIgfLRwi9SK97Qnv7f5oDPDM8k56SLZVeGcfodX3jqI32KK4e+7ihTa/e2/Jd5g5R2ut+sjhftDHil35jv7WDHNkcOfOYt0CgQa6SeZ8pliVzx6K5mJeOkSWfBJ+/X/Z+w8oTdOzPvB+qnN3dQ7VFTqHyUFhRgIkgxACtDYya7AXH+BjwSQLC8uIZIzZAz5ezHp3Hb7v7PEe27vnLLs+xlpjhAx8YIQH2yQJjUYzmjzT09OhurtCp+oca/+/666n1RrNaKQJokfbd8879YbnucMV/le4w6OfsH4ygWYd2ley1TAoNu3i/EWLHvj1j3705sO1b+Ty8z//8wszqA9OTU8vJ1AMf5s5aSfz2O9GKDgylIEzA5QpNyePcHKQKSehlb0x9V5ZgYiVdcu1xyZ1lEMdsOV4+AsUGMDKMASoCpgCgIx2ywJzHFN/6pXpEbj4TTseHUBr/AOanFZ1MSyE1PuJySNR/gvdqtVOeXL62/kaM4DSf30XDFIyimjvnXpkScr4n83fjEMWioALKtAo/5UizZw53x2YyjWOz6++pEsv8VKA0IsVgQJQ2LBqcXfn1tXd0oXt9Cz9Uzi76NfultFpx39zVji/wIyiU3pBmiABbYFPGYjQRADMOB09eb574qBT9VJTOvbCfl7/UqrNF+l3ulzAMLxmcbdl/YJu/eoYhgALunD+0Ko2+oeeZAM9tefwD+AhewZA9BH9/YbWHCbXokkZrNCFUSd7DAgZWRYnUP0ycv0BGQJV15ER9QAiz+3CF8GGvjZZbRkwQQqDwMEzPte1mZfeuU/QFsM3lMBN376YAtTNIhw8NFEzClV/ZI68ejC72eZyYjLmrWMbYzDbEqGXK+iweWykxrhv/8Hu6PETNR795KA7JYyjZ/xtrJ6F6GHxzfChJ2NtOSU5IhNNX9tyIo4XZ9V1ThhdEXmpWYuiSVt6Qf+d/PeJP/1E3fNSRXscgW1bt9aeB46kzB6+7tu3v/qknxwPukw28WwmRlVBH4aU7h84eGAORz6/LApP9l2c1x26ONC9eTBjWj/cnUzQtgA+pD5t6DfnHK0kncijGaeSmTmdh3GyxxxdtMSbZtwEWAksyFPoghYcR5rgOvq5NlhJjtCKQYUx+E8OOErGSldpkySXpBSnDo1gGjpx0i2BorPEDO5x4sgip5XOqsePxqGtCijynkGmF8ayadNY6ZIHlJsNca89ImTEOOCDeqqd1OGeWnIWnCcLHimxefOmcvLoGX2wFN0pbe7n4J0ouWvLybVFj+Bt6+dszcTiJ1ziNKGXzDRnzncCKM4HWUVj2GXVAHyrhEpkwhjRl/yiF5pYfcGp4cC7X1vaZUPor7rU7TOdOxEdkBzCB/V5NRmbqfGi27E4ppxLAa2/LUhoQQPHzzPj0EvgWHRPP8gyOyToNv7Xqqjrjttu78bGRvOpZcprOW/k0/v5oQ8a6yO+kQk6AuPQWAICPY4cPlz9L1lLv/HQg7XZu1dbiuaRBwcF4U0tL4xMwGf0IxfG0fQ3uha6wqHp6aN1r8CdvJF3PgJe4Bt+mhGlr175OTxsJ5S2sTbbU/Jw8kSNTcFrx/1PHD4yF5QKGhZ3ayODh6YmykGn+xx3Tr8+oRXZQlNBmCDBo3scArYmY4OvHkou8caJpWf2Ji1dvLQbWruu7hWcuM5L3+DT4gTbI0ND1Z5rjMN9+mWmhGMu4QGD4Cj/BAbTSbNoR08cr9ktp13CpNKXXIemq1euqmeACSAlGT342fJA18EIs4r6wuZZ+ocO/q1Zv7ZbE31xQiQsijDUrBTMZXfR3omVAjD4rE+ID//4f5Jpy+aCNPeuii3VXgWXuY6dZ8/Wr1tbSzvNrveBi8AhXZjDrWZX6RAcFQTDAr+1ZHvbY6of5MPqmXPRQycKu9dBH4Ie8kTXjyeIwh8nd1bf0he0lJxqgdiCohHZF9CsX7Ou+udadaGpetWJV2wffpl5swwSnzbGbvleEETv26zqvOIv+SY3sA+ORnQKg9dE/5wgWgmYjIHYGrO2zdT1QVPhRn60+sLMLpkUILIT2uZFsgdwjM47iXfdqjXtpPVFS7rV69aUj6zN8l0zXnQnizCSzqhTokddZJ2+6bexF8ZGdtBff+o5dLA69ccOXoyMPfBrv/7rN4O2G7l8/zd908KTl698MEJSQRvnxLIUQuYzIQCYhJgmynIBKoaCsNcDNgMaFNW1CmEgvIwucLdkg8JxDoAu4WdkCRphKSc7gqQ997qH0deXMsa5nmDJzFnaQvCBDADRJgHkaPhOBpxCuV5mWV3qlKnm0ArwXEOAORTA35P/ZZEouc8yQxyqtlwmJZo7MjxSwNBnxSrgCD2OnxOcLI+iUq5leQ2+6GvtSqeyLQpwLOlWDn72NZjv7E1ZsWxRt3N0RXfb5hi3yt8NxNEfTt0B3HzisAAO2V4GqEA0POEkGSsnF0gIYDhZZ0M3xh5AACwvDtvVeUu6iZkuYL+027hOn1+8v+tWLY8BjFFYFgd0yaIYlTi8c31eMejp/WYiAlAr0s818wM0AuAz5YQxEk4Ys2QhLlPJif5xNmQBGXOAA1yKr+EX3nGcyRcnjiwI7ATLgEeAwRDLjJM/jjYgsjRW/fiq4LU9i44QlnhAOzInoySQ9cJHjqN6zCxrm8F3LZnhyG9OULV1bDj8afV+MYXBEzhPOAXu1OkyRn2orV/GKqNuvIzGqpWD7VkzdcUXLoz0ru3b0t+u6rdkkQO0Kk7Ktm3bqv/HTxwrfUBD8ns8zgCec6r0rZy+0CSkLYe5zUScqWCm0altvmZcyTgjyMiTeUZlYuJI9+mHHy5+vFTRJ7qxI33aOLSxHApyKYONR4I3gTsaM7acgxZQNeeZI1C8D92ffPqp4vNLFeM4dmWgO5nXWzcs7w4N7Uo012ZPOfpkBvYYhzr72Rlyp5/6xVmAdZYmcijoD2PJ2eMI131zdMNDOGHZqKCLc4S+8MiLU0te1U+GjZ2BlSU2ZnqLxuq3gsBLYIE3HHCzcDLI5FLbZAlGytgKgtuSoba6wFKwokFe1X76DUclmNDSfZwSRELDSlJk/OTDX1hH7rx3felh8FXAJ/GDx76jG3AGTdGpHLLU6Xt9n5yaavKVupZHN7WLpo3OHgh8PP2zxK3NnKhXfznq/vYPJze2GbxOp8gcmuMJbIeB/VLP48EX9qCcvtBSoIjeZL6+S5/w0CEYxo1v2jF7om/Vl8g2BxF9bNLnJMNHfNKm3y/FnuTyCvB72UEvY9j7/PNfUAe+1KKu2xO0Sb7oJ7oPbxwqOnioPnmo39K2oJpdLDuVDuG7+8mVvxxMjzmgw5ZLP/rYY3X/qynopm428Pbbb69ZdHYHnXt5QiP6QadqxvaaniVQyDUe54EPrnfN8/v3Fe/gMb2AC3hFf/SXvKE3ObMSxv5DQbVHqJB6NJiJLBin4KSfkRMICG5m4idoS9LJEjuHknCgjYPP4bCJi5cF+WTCXr22BxZGCYQquMx9ggU66Th4Y5KI6n0ZgZa+14xc+hkl7tYlSKALxg539EkS2JI+QQD5KzuWNoyNTdSusdMryYviZfrUBwtm9CvpnPZr31LeL12yrMbJ70F/ugizyp+K/za6eVM3Pn4wetAOCaIbCl02Nk49HSXv8BoGKYfjCw0Fq/CgZnzSJ+PhE6Gd6/mDaFOJpdDfiy5Woj/jc6+lhK6vADdtk92mn23ft5OCc3HhKD6yb+hRyZ1gw6kTMzV+eqmffFKfBZT4aryCt9NpWzvwTIKUHEquSBLgqwDLdQIxcoy2/la/8huaKoKk2u+WANx3fFeBlbE7hdR9Zr3UWf1AZ30Pb9h4PNVOzeSFVgIvdoLtJCdsi/rxdTL+yYXIjeSQ79Gy6BtMgjdwqffDYag9cQLOC2lz67athdfsirrJj1lsHYXxCr9Vneg9OjpSOkKu2fayt0XDZn9dU8ms0DSDuzhvwewDH/n13/iKCtrw8Cuq/NG/+TdLn5mZee7U6dPDhBUj++UVCkUSqVueIULHYMoJRNetX1fLDWXyADYlJrSulyEQJAmaXE+RCxyjlISI417L9ghnlI3QtIxPW4JYm/5zjewDhaK4ljswUg1Gugro1EOBOGeMuSLrzbmpQCVty24RToZO/foiIKDQnGdKRpAJdAU4uY4ja+wMv3oJfCl8FMUhA2i0YWi4OzOwqlu42G9tOdBLFeB95uyFAszriyPzz12whCT0WBLFPR+H/9h0HaoAhCkocKl1yOkbh0gAxGgCK4oOENVfipeCfoB6JqDD0Vq40B4E2fx8vzAO1oqx8DPOZBT5pbqMwpzF8xcsMe2X4LRiCDOn7bvruiUD57qlV092s5cDmGm3AWM7fU1goP1yREP/aizVtOUi7fEQxpKuVhZJG2bPlgfkgJHPMq6uYXzxgxEjp8ZIJjkI+GJ8LShvsyCCNh21hAbAabsAOu0Dzt5R7YM0yYBy2HzO77ft2trt3jYaoI1hbcP+oop7nz94pPujT36mxrxj+/YKZsmTYNIY6AmQv3PXpnooOZp9MYWTxLH9k08+1P3/P/ZA99iTz3TrY4z+3Dv+XDlSZgHQAtC3LLhDdKJb+U67ZUxTh/eHDh2uAFJ6gMHFXXJOD+hzzRzFoFRCJbJFL57d82z34X/3q3X9SxVyyMl6+/1v6+69597Sd9hA9+ggR4bBVNTf3reDfdDBnhA6yWH41Y/8Wh13/oXo4/Ce3Yk533/Plu7i1/7l7uqgWfWMNRiDFhw9M/0cLafIqhtt+iCCAwIHyknLd4wnhi9ZtuRasqmy0aEZx458kpvecdEGx41gMdSwjb6QR9+jeV0b+qGtcZoN2zy2qejC4eGoqd/SJzIrcIV35AS/FA4u/sIz9epDz0t/tYPGij4JQOiP78rBjNPYMMgpsnP0jC5JXvmNI7j/wIHCa/R2L365R1BlD1+vt/rmdzqkGMdEnD04bxUFepauhTe9Y8hxhWeGqC6yLMEDvwSs6CxRQLYaXp8rOaKbk5OTtecO/xQ4yCaQb/11YifZhRXqYVOccEiozTayE/ooOEvHCxNm85vTOGFG0Tl9EzjCD/TzPfnkRMEEtGCL9jz3XPfr//6jRffXoqC1vr37697V/bl3vrMwnLyhOx7SRThsxgXfy06lbTRCW9fBM/WYZXO/gBi+PPLoZ7r/8LHfrRkf/HqlRRsSUG+77/7ua9/xzvA5znbaNnODR5xk9DEO+Cxw0B991Ud0bLP3qSyixyE+FT9iZegv8PAl/YMFeMq2qYevgRd0icQaF17TQdfho+8K07vIcvrjoBj7R812kCHyQ670hcwZi4SoJZ3klw6fPN4CfnWapVmVsS6OPRIoEZRTZ9pjfhbOW1DJEvokIWnJG9pbRmcfUthUusx28UsclsEGSILgmeCOLJU9FyTm/mtBTz7rX18EP069tP8JbYzlfPq6ODZvafomEEU3OKDfcEEQOn9gfi0vvfMtd5d9dCgPO1w+GrnJdXSOPMAMwRKnn56gFbstwc3ZN+aSt9CfXOEpXaVPgj66p/itzYy2GfPStdjcuj/9xDu4iFHr1q6pZbWbxkYr6IDzljDyvfCA3zZ56Eh3cO/+8ifcV6dHhub0wbJSuk6mYJc2yqfKePiHghuHg/AR8YlvZ/YV/h47cbx4TqbMOMEouuV3Pooj9dl7j4GBqcbuL1nSDjmvffUZI7rr22RoNTYyUnKMvgJsvA+xig501qyr5bJ1qnq+xwtY77uTp1qS0j+yhcaCO4GbvsMz46XPnq/6Ve/86pZUCw/Jfl2fvtNFiQl9FiTyF8mX37SHD2QfvukfHUZPOEo+MOnK7Oyp6MPP/cRP//Q/LcZ+hZSvuJm2d95554JT8wb+1tKly5YXsFgWtHRZKXFv7AVFBQwJTARuMsyYD/AoCwPGsa4SIWpCMb+UmvGrbH0EkHJXJomzDYSiNJSFsSFQlN6SRAoCVCk0wbWEglBRPIpfTmaEnuPVHJeWPSGkHFaZBm3Md7qj79P/Wj6W+vsgQHaYcaTAFBkYyfK0KebUme/bniAZoDbzoz/q4BTIWG3bsb1721tu6+7cPdrt3Ly+27XlpV+3bNvQ3bVrpLtr9+e+7rltrLvvrs15be02Da+t7Oj+/fuLVqau+6VKRT9jTR/xAuDVdHe+L9BKaY5cyyzL1NukTInxB8+A4LYtY917vva+tP2F+7wzr91bNnS379zY3X3L2Of0/e5bRrr7797avf2ebd3m4dXdzMk2+9obPgEKsMHfAh3AWsay7Z1hHDhJimPhATbjxomWhcNvsoW3/jJgnFZGXT2EAU/Vq030cZ0srJlIs3kcsjIU+U1/0BOdyvGZq1tigIwul71Eo/zekhaDtTRy7aoV6euXtgyKrJ86dbbbd/BwHdXMYcfTPiCUdWYw0Mls5WCCgyWLm/y+XNF/huC2W3Z2d9y6O+Pd2I2MjMYhSoCabqKN8WTIoQcHWNa2HdwiyXJRciDtAv0zAXLBsSBKVpKjgf72TZGVcj7S5mdp3PTvUw89VLR8sWIMfpORv2XXrs4+ppLV0MFf/cPbmsmInnHeFFnAmiGJztnPYZzqEiTsiy64H49fqlyKg3dm5VC3/a57YwTbni16ISi1lI2Dgd9NDmw6b8vqGDRjGh0dLVnhENVSq7SFJmRBXa5FDDILJ/SFHKMPnJBdRz90stfUX9+TK/fju5m/RvO2jwQPyF/Ti7ZvhX4z0MZLHvHOe8YZFvuO85LGqg33mynGQzOAlq/WMsnQQ9/xk9OM9gJvATi5UK/fFfjgsRDkwvVNL9pDwvEAPpJhzh5nTn/pIbrZe9pm/tseRbaBfOIbjDSLxmZ47z547ZlOrmdrjOdcxkBm+uDNdxw+OD6RYA0211K79MWsOocEzqfDRUv1cuI5NXSvEgyhIaeH069ProPbNUuYgsbGQ8/xEY30uxJdcRAt6cdjdJP0aDMObb+zgPShT3/6JXXglRQ037J5SwWa2sUfGClY8Rs++Gys+mh8PT7Ce7JGf4zDgQN+SzXdQw8/3B0YP/iy+vNyRbts0e5du2sJLV54VpR6yV2v2z3fOfXsk/fFi9hKOk5+2HrYjfZkgOySB7KnsFuw3tgkTNlqv5FD8ovu7oEjbPyCvDifi5cmYIysDSfY2LZ9e7dwSfRyaH03ks9Lly+rWeAVq1d2y+MbjI4Nd2ObNnWr1q6q5J7VGwPzB7r1G9bX+w0bh7qRTaPd2vVruwXB5rWpZ0MCM/uJFqUdwebK1LUoYxoeG6mliCvXrOrWrFvbDa5cXnWvDPY5LXvJ4NJuU2jGV5gfPDYreCU0mR0QpLZ9bmtWr+2Gh4au+UGXr7a9SfSLP2Zp3NnwFp5VcHMpdjX3ooFDTAQSl67EKQ9fBCFosmnL5kpW0QN0E+Cquw9aYAo9rzajI4VZqYf+nDnrWZJtlhDt8ZCeWN2B58UbWBHekKvCovQP7RpmtBMq+6Cujt2PbFRiO58FuvwY98JCf/EUVsIBM8XTE1Od5aKNHg5zsd3gau3f0z5MZkdheOFi2jdrC/clmVzjO39bQNaelcafS3P5ng/VxlKPUkkdbJ6AjTxbVglrBdow0rX6UgFjdE6g6b0AcXRoY40zQ+/OXThXM5dovGB+O/SKn6YPsFo9OnApPDaedcFes4Vncx/bhA7GlIvrOrNxsEdfyDQaezyD01DpB9rjA/xCXH2gIzAP331X/Y8M0T+46jf3TU9PFb/a0mUneM5cDJ8feOA//aebyyNv5PK+P//nHT3zo3Eilrfgqhm9PpPJGcH0frZFsITRXpTG8gIFgADc3tlzLSNLgAkJEFD/NXDINZxJdZM0CkvYOC+WumhbWxx29bYAzT60thQIMGifsMqAC9TM2NknRHmBjbopI4dVnZX1izIxbLXkSV/Ttj4xhq5hMGWqZD70j9Jpy3Uchh7EGPat27Z1q9dSqj6IaptUvf+8V753QMqLvjyJPvcCmSOHDnWTcYToLMfWnoBFC5rzZvagnsOR8aPP6TioMixof+zosQJmdXBQgIRlBo7jR6dyTuIgDQ6uCKBvLSet79fn9fX61wv72r/SZ3/xeXpquju4/0B36PCh8NaDfZfVWnogJzNq7w/a4wenR98EwoACQOGJazmt3nOqyQOgJz8t6HaYRjt8xrXaLWc4vGZ00OjAgf3FA/twOHLGy6nBS8GIGVSOF3kZmLXG3zONButabZMb9F2eQGpkaF2MjuUpJd5fdAGgx0/OJGg7kvqjJ9Ejs1oe/mspFmfYjBtjefLk6W42Y1uZPixaxAn84hozfhlHWe7LaWP6+MnuUmghE+jhrGfPtABacMSQh1RFI8mItiS4Lamhg3SjnK5cVzyI7JRehI6+h/p+o4OC4eeef+6aQ3998YnBxycHFdx5xx2l9+SM3JbOz91j2YiiHxwv8oCvdBy/YYC23S/gZZz098WKOucvWtJt2Lqju+WWW8uYM/y1fCXtkjfy3xI98K0FzDAE3wVppSvpk++Nn4xY1ieYMh46VvQiW7mG7F2J/JuF4Xyil/2yR48drToEGbDLmDkvgit19kvtyC05b7jTxoE/5J0jB7PgDOyDNRwR/acr+oBP2rFSgfxKgHGi9J0MuYejoE8CVUEXytNB7emvOgrb8p5eCpjRWb/qutRv7NqEN0WD2TYLWUvJ0oZr3YNn9jdrB+0VsqAesqOv2nJPOejhC93TGbir78ZtT6zkmv7QWbzkkAteOKPlYAWbYRKyScCYSSU37JT+FA/n/vpe4FCv0BLecGQse1KBseujPmmncD19EWy7p8dz19JXQb1A8pHPfKZo+FoV/ZKtl3Rq9G77rTn96KRf2vMS/OOz8RmTcQtYBboc8UqApJ/w7OOf+ETtNerx8tUUM6i7d+3sNiUgIZ/4WTzFq9Stv+jOGVc44/CCkwh39B02Cu59lgxGWPwo25C6aulWxtqC8JZgVegsLKgALzwtfuR9+631AZ9giZly9rr28eT7mqWLDOojHEBbughjzp1tM8noLxBbHNxfv2FdyZikCjtUAV+uXza4JLZ+dSXfBKqr83c0gd3I6Gg54JaCV9AXP0RwZx/9+qEN3dp1a7oNCcgEUBxvy3ZXrE5gODyUIC9BVfyV3bfu6kY3j3WDkbvluc9vgs2hkeFu09bN3bIEguvSr01bNtVnde/ataveLwy/bYcY3TSWYHGsG849G4c3lnPPPktYmeUOEUq24B6alUxEhgRQ5KtPEpAdeEVc2E52uNHXAUstoeQ+uEdnFPwjk/hE7uBavzzdb/yIXkboqKCcP9JjEEzzr3icPk4cnuie3/t8dyHBael6ya7nRLY2vOfn8DPIGbPS6mp+Dh1QYEbN2MbuqoP86ANsgkvk2MwcDPJIAQkkSxwtf4R9ZFXTZrBcQ+bcR/5qpiwy0ifn9LtWqCX4t1etMC/tcCDwgryj8aLUMbplrAJ8wb1EAtmzvBd/77jz9m7Ltq3d+sgA/rpuVeRubfi/OYG4a9GK7muzYX07oEDfWsC8uGTa6gf97/GEjvEVDYBO9HKA7u5Lfy+uXb3mgY/+5m/eDNpu5PLe973v7ktXr3xPwBI3i8kY2RwKgrksQn+6HGCOACUiKBwdimMNOoeDUBAOIC0zRFlO12EhhCZgLetZQtVm03ojS5EYT99RMo6OQjeacyE4vFizYr3S93/1sbKiEeAy7Ol3mitlEcT1zo+1x5wAbZaTF6PBcdIW8OmXowgsOR4yuW0jeIQ8TpG2ToUGlXFOnw4dPNQ9/vCjpUDAm7Fyv7opq4J217/q+3QOXV74W70yBhtwH/7Up7tHP/Vwd2D//u7syVPdxPiRbvzgeHfowMFu4lDe7/d+vJs6MlnfP/XkU92JqaP12+Th/L4v140f6vY8u7ebOjzZ7Xvu+W7/8/u6Y7nmxNHjBdI7btldf9uM6OfOJH22P3EK8jcf5v5e95t/c++B88MPfqrb+9Sz3d5nngvtr5QxIxNohreMaTn0AROyA2zIFT4CDvS1ZI0xBPoyegw43mna8cLlgIVGfZ+v5PPzGePjjz7WTU9OdaeOneiez1hPnTjZHUav8cM15mOT091nHnm0e+app7vp0GwyBuHoxFR3YN+Ben88vz+Y/h/Yu787mO/UcTRB6NC61d3oyFD1TUGDRpfPjh2Qf/Z9ewG/Q+HZx//owfDpUDcdvjz77HPdU089WfyZPjJdfZwOb44cmuiefnpPZfMFWz24kpUX1tteAp3mqO6PDPzH3//j7mMf+4NaTnI8Y+3lwjjnLW5L7gR2lr8AevQ1s2lWkwGSMWQwtdn2wbSZ0jRTulXL0Djr+Yt/C2M0Lfd8/InH2/Nz4oS1dfpttgevBZO7duysB2QLmjxKoeoKnzOC4q+xWF5UwZQAIPULqi11lXgQXNNPr7e86c3dvn37ypnjnNbynrzUIzmhzbGR0e7PffXXVADvtyupF05JwnA2HU7iIBZBzFUJkvQl5Kg9APbSllOScQIds2Hl3AUjjE/fOQKuoeOMuT4gEtqhMeeOXJNvhxlxVmAKGjOe5UyH7hx/Mm1jejlJuV6d5TSlLWOBga6hOwJqwSz+1J7W8AbmokUFVEs8XN0JdW2JML0aHx8veYV16uRw6r/fymlOX7QHqzgl6rfUqpzqtOOvNuCDayoBFF0VILVVCgLbRhs64ZoKZPNCVGNFKzx20IHl8xw6deeiwgdL/QgzHukDZ0sgyOlRP0fPDAjnyRI0fFSnMXAqJdas4EAnDjgHm6w5BIYzTlbRD2/UTfYFxJJ62mMXLMETcJIPBa8EbP3D6Ot5oOkzp7UCo9xjDJIIr3XQhlb2tN2ye3fjcWQOHb04yuxQBd50EFYuX1Fy0/CnK3nwmz1TAmL6g4affuThol3xyIWvoJQMpE3BGr3m9NEf+230Q7IDLfSbPGifTLGl5KTf4+naXlZ8RmPJHHubCw9CW+1I0OFrVKvqwF/KxiZbJmv2Bj8dioOXrj06fbTqcSAIP4Uu+x6u4hed8r2kCryS1KP7cBBt4ZvfzarQaZ9rFjt9tYSXPjuMhI9iNluSwrjh2fz03eML9MX1En9knszQIat9+C+HDx0unqjLEjq8EwAq5Mqp28ZFHvkk9ESCzeyhOrVFZsvPyD8JGzIpKQXfrbjgqwwn8Bf8obXks2WoglAyJWlEdxSYQCLoNn23FFwpXU79DqYqnyrfGQe8gdXaZ6c2j42l7qZjdEef/bYuQQYbSUbQUN3kQ1347Hs4eCX8JNs9vhqfAIw/x8fxTLczCaS0qT4027l1e/Wf/JQtSL30k65nuDVjBJckgIyfTFnu6hRG7ZfNCxZV0ij0LazL/UXrvO/3wsEZtBHk4Cm5cHDNvMizxwA5fKWSjemvWb2V8RXM6q4f3tANSbwMBqeC7QKy1bl2bQJ2gfTGseFu/cYNFejDOv1ct259JQPMZFe7oS0Mo2fsw2w6go+WucI5OADr6Iq/ZNGhScZmRpvcAQX6gk94Qu78JrhHKHrK33ISrcCbzkly5J6LU1PTX3Ezba8M+W7g8tMf+tDfWDq47B+E6SsoN9Bg2AGa03QEQBSLclIOjhVBvuP220sonGYHmCs7FSNLuQAlpQG4soeUEzA5EQhIyK5xHCiNDEStYU+dvpNloziyoYw9MG6GM1qZ/witmRv3yqRx7AAKAX/8ySdL2IEDpxEA2SjPcAEG4LNx43AJqz4DHXslGA8BpTprjAFWQEl5OEscWvtMNkVhtb8nAcojDz1cGZT1Ixu7XbtvqTotBxLINWBtxti4GC+iI+hAT4Gb7713LZBUphJ8/O5v/Xb36MOP1D07tmwrPqCF043QiaPmN2M/MjVZAem6gNKJ0H3LyFiNE9AdnBjvbtuxu5agmfKvZRQZ32y68qa3vrUyc4sDEpZuVECSsXLq0Nm4gai/vmP0fMaA+pvrved0Pfboo90n/vCPu8cfe7ycunvffE9371veVLNJQHvj0IYCFcvcnAwVq1jjJg9kDTACEkDOEeO027/mkAZ7E7S/ZeuWBD57yjDgPdB11PP+5/Yl6HmqEghmKq0rd7TvyIah2jiOXrU5Ob1Fb87a4DKn88kWDpTTZoPyIwlCfGcDttnUmcjFm998Z/eN3/DOyG9bstQ4pKtoUF1u9eRf4zcwbIH5c3sOdP/lP/9pN55gSjsyrP0G70pwhH/aoSuM9fKlDu7YnDZv73bu3FIGgcHRZ22rH7By0PftG+8+9anHuo8/+FCtld8ZGVk56DEVFypZcnjiSOni7rtuq6wr/aMDnAy61pynq92hBJAHnt+fYHVfOceCYY75mhgP+groT56ZqSxtyWtegpVLl9uMuI30+j4WfZo8Nt2NDQ3XPZYU67e+NdnuamlKb7Q3hjf00PupOAbqH9mwsbJ952I09cPR2f4y8OsiI56n4wQ4gTyeyZyitzpr1jQ0xiBO91SCM/qA5mg4FKPIwWScOWwL0ra6/U5ndm1JELrnqW5seKQbXOLREsvLIdx2285uaHS4sANeSRxwbDiDTZ+7ODbTVWf/UOrmlLUjxgXIMBN2cT7J9MGDB0sXRsMTQduBAwcKuxhOzpeAvJ/V5zQZm/oEhU7tw1eZYHikbjJYTm/6wgFU5+NPPNENhyfq6XGz56fAGt3dy/n1SAXf33bLLXXAh/Hoa8lS+gKrBUktmJpfgaikHFnqs+ICXH3g1KM3R0IbHCt6qg5Lv4wHnnsuW2FKZMPeHs4G+qIFZ99BKDUTEnnDV/c8FR1XZLUlIeji4SNHanyrV7I7S9LW6e5wZBovHPoiiLHUGoaRGTYF7/SVw6OPCGh2j5yhR+8M4oXZcTPBZA5WkTe8OnRovPvn//v/XljyWhT88fqL3/K+7u33318Bh9lTYxyPvURftsXJko8Ga3fu2FGYyU5JMBTmpNBdtsx4BCCWpP2rX/nXdQKr8dV4X0HBJ/L5VW9/e/eme+4tHGIT8ZpsepEZPoOlr3giIBqOk2qm7XhkxvXoxYaaaZI8eWbPs5XgIE/oTl61VcmT8F1vyQbeqYdM0DHyIYnzqT95sFahwH51e9Ye/qjL/mj7l9qBapdqhpguCWY3OCgktGA324xMCxin0s+R9enbxfM1w1MO+4Aldudq3+/K5Su7tZE1wSa5dRQ8/9iR74XTqcmeM7+hETstYGF/BQ2umw5Okr2pBI9jQyM1BWAPGjxyIiRbZZ8TP4EuVBATTPTIIkkfyWHjM/Pj9MTJ6cnqJ9uOBl7DIyOFXXQ41WYMfA7jz2/BHfx6In4SWtdzSPM7fjTarq+ZOXREW8vbYT2MoHv4ISkGv2sFwzXetaRMrycwQLt03jjgFj9GMEzPYJV+kEtYyZY/9fiTIUfzl/hlaADfYRyekHf3Dq2Nbudf+QDBb3KhfTrEjgpWjoU3bISABtasin3k39Btp4OOx68gDxvIsfGljwei15afboi90E9yzL4xLGhj7K4lO5ZGwmH2hoytTh+s3HEOAVkSKJJ1CUzXk8H1lqCnD8ZRD0zPONGP3Dtp2qwdmixeuDiBoAd1WyrbdTMXznb3vPXesoPqUZoPFtmJHYJrEg9kiN+gDvQvfzt46HFAJiDgJh4ciX+ALrYEGBNMhOt8teD5qdz3c+//0R/9itrT9sqQ7wYuv/j3//6PbN28+ZciPCsYCIBAcTCfEw5wgC4QkA0nxAy0jJT9DLINgNX1FI0BtpTq7rvu6iYnJkt4KW0tRQqAccaPxjkAQII8Sk/hCDvlExRZRkbh1UNRCCDD1YSrzQa0DO6CblXq1hfOlaCJIuCSutRN4RgCgQegUhfHyZ49/Vm+YrAUlULY/8KxcV//fBNOrw3wR6Losh2AuLt4pXvokw+VMByaPFL7cGwyFSQANAeVAGbrm2VpBCf6vSIBw4kEFfoNkNuDZuPYxOlgfDjFFwP4fnPNodAXXThHnj1D0dGK4wHsKC36DsfpBWwAgnMr+zMRRx1QHz1xrAI+9QN/IGizLTo8tXdPt7qc4cUFJPPnx6AcnWrGIsosGwgsKDsFF7rMH7AEps00CLAOZvycWf1aFiDcdVsC2NENAXrPGTKmfm25TcVxfmMY0IvjyzFhEPwFNILn2269rerywEp8YCzcz3kSkANTvDqftg/tO1izbMHL7vkD+7tbd+7qDuezNepk5MTMicav1LdkcQt2ATSZUDaPjlVdDMyhgBmZscbcMc1mCSwJHo3zMbRhbS2BUQ+DzpibATg2faJbGhofjxwJClYFQL03doEI/h+bOV7Bbcl3HFDyULMWqV8QZzyAn9z1a+D3Hdxf+xnwb2loqk70kVjYNDLarY8xdbwwmdoQI2YDOr0TfB0J/3ZuTiA3srbbunVrS1akbTSlz963/XXR58j1pz7xqUoKbN+0Nddc7fYe2FcbrznL+tK/ODj6YxnqKQ5yglCbyteuXFNGypgkO9B+RRwKzoY2ySO9QNsj4c34xKH0U4YyuhpZ1zZDVpnQ8NgyFU4iesyP/JnRsxeEzJOzMpRphwEmH4RH1lDgyKmyx4Auqu/5/ftLFwRWAlrGHhbghffPPr+327V1e/reltzUUu/Ikmzv13/ju7vBVSuCA4KNNuMveGIk6TPdo2+CB4msPmtOH7Vdn8lL+CsBJLBABxjj8Q+1fGVysvjD8ah7Ezihscw5rMMrdPLYFdfBQBlZM3pOvJUcQwcBFOw1A4vO9JkzoJR+pR8wxF+fyaFrYKLMtWU0cE7fOKWcF+1JrtA59CFrsM34yCxCOWxKIsWsFCxFE7MR7mt7gxdUllg/YTl+cbjXrltbwbv2YLLr6CR66j9crVmGtGcf5srwobD2cHsuGNqhp7HrC9nwCBg4oC/sBx7AeLMPgmG05BhJmugf+SLXsE1gKYm3aWxT9YNc4qvHPnDM07HCRHJnlu3fffTXi7evRcET5du+9b+uRKjZtZHIB5p4dAGZRFvjRT/00f/6m8/Lokuw9VDsk+/ImPFKkP7e7z9QstO38UoK/nDyvvEb3lMHpbCz+oOfbO/54BInmwONRviBnuw4WYb57nE9/aHbfn/m2Wdrb06PT9rRT9exNeyvWSKnH+IDx1MAZJbD6XuPfPLTtdKEfJIl/IBD+F46HvrhraL/5Ad+oJPDjsj40ugR7GE77RHatXVH9CP+RfjtUAqnBgq2zLLs2b+vbLUkEPyAxc0Ot6RxtZ1gcUtsirbrgKyMn30RKLApbLDgFp1O4GlwSTvwXCmbmWv0Fc41TFzcnY5sejSA56dJutEbuqZdiUp0a0HU5ZplkzS1nG58/FAF+WaQGiYsLGyTnIHvtQQ1/dYmDMEv+s2BdxAJ/WiJpDbbjh/kkz8IN8gBfBweHild9Rn/20Erbc9ayWRkAe6om2yXTUlf+TC5pNu/d3+3J/Ig2Gc3RzYOV9LPwUuuJR98I3TED33XHp+SnyU4chiMh5Ifi78jOb1kUXs+LZ1lGz0zlO3VLz6upC4MWxceq0ti2wO01Y1P5EJiFW3JGKyx0gxm6ovvJ0NH+GwLxPnwrk6VjJ/AF1C0py68Vt/62AT+qRlPOOmv358/eKCSoHTcJAS60Wm+iz2Yb377W9NGW+Uh0SEhzhdE257mlcRLm/pF3mH8wQSirnGPhK3VbuSJLqGlxJzf0Yl9i49xanZg4Od+5md/9uZBJDdy+Z7v/M77Z06fek8M8mKO8pVL7UGIXpwTDHX6nSCKIwBQZ6J8wNVaXo4wh0HgwYB7ETpLGQiSQqgYbspHgVsmuB2QAGg4hDLTHKmIXX1fRitODAAAgAANsFPC/gADmWXgnnCsAipAZ7NlDzL+up/R0J5Mkz5ZNkFR65l0AQWCTxH77K7vFi5qB4HIyFDuWvebsXLAPR+GwaColM0LiDJKlqigEUdS5sMGceOGTr73V3ZMxsq41btyxaprtOtPCfNQRhkyYKcPgEf2yN/qa+oEWhwpPFCfTOLMmVOVnaW4freuHYgZL0dFm8ANeDD+6Cww8+yzE6ebUgMrD4DWPgemHNQ5kFgQugjmLJmtZyGFnsDMjFVl45Yv7W697bYCM9lemW5ABIS0re/qQwPZQ/TkmJRhDW0YEXTCAyAlUeAay13RghzqE9CfOR6HP0bEWvR2MtPVMngTATVGXH+MGw3IjvfozygzdsXr0IHMOXmKQ6gOIKt/BcCRldOnziYAOBgnezpGfzKgd7qbmpgueRNQyeYxBIIvQQ162wxuloLRQ1PX4KusqL5y5mWDFVlc9+Cfa8gNA8CBZORLb6KHDZhbIGBs+IEPABf4c4AYGAHd7lt2VYa6nOLQnL6SL/rWO7EzJyMr5xOIpC0BZp+d9RsaoQu+oWVlSlMXXfaXbJCDcmTCe79zZvQRnQcy3lqWnNuNTRaZ84+nZUhzn2QPnZE0cWgKI8Up8lf2UDlweLzaYWTtKZLRTLfKqAuc1S1o9dDVmpGLAdeOoJIRLP2O02Lc5F57gqSeN4I5BplMoiNZxq+RzWO1bIUcGBPDZ7apdDillq4VJrWASLBDB+kqg1lJqjhI6E9eOUJ0F23gDRqrm066nhyqQ/1kjpzSB/2BS5xdslDBe+pExzbrbq9TO4xJP+kdGcIPAaZAHBYaswxt8Y9s5+W9vggw9UedHkqtH34n3/pMrugemYDfZnP023uBorHqP6ylgBxZ/SS/7rumeynu1S94ol76XcuuImNwXZ/0w7gEabL/HBFOj9NwaxlZPtf1sUPaIaPql4lX2Cn12FvYO6TGw7lCV/e35ZJWJVhmdKau1U+ZaO3jA+eYDVK3pUXGayniJz/1YF2LP69FUb+AfHRktGYi9RmtW5KujcfYOMsSG9X/8Jes+d74K9iMjEsI0E0nvXoJGl5NQWd17tyxs/jGqYXV6CMwRNee7gJiRT+8yJvrOKfkwLgE15zHzZs2177nwrS0oZ6+uLbf92ppM7xxj1k6ckxOjk/HOR+IPuZ+4zVzDjdgUDvV0V5mB0O05/P5S5fgHAzQv6JN6Os9XULv5njbvyXpuLiWDsMNJznCUZhNnwVC8EAQxQHeMrK5+Gj1S+lzrhHIsiXGY+/UdIJwMiP4Upc+CSaqzugPPqtXAKnz+mdMZnU8vBvWWb6L3+rxWcKaLLIvxlLH6Y8Mlf9CP+iXWRtJ8v4kVTRsvPQYh+GSa8E13ExVqWNJ2VmBAv0we2UGjq7DO8GWe/FMUkZijM7rMx7jKcxBn7JNaZ/tYd/4K4IOif+yQex7xr4o/OLzoK1lrLAOPStpFDoIcNsMpCSUAP9q4Rw9wXM0cr2gj22AYX6D7ZLj7CVMIRv4jf76jEfstmSfWc5aChlsGBnaWInVwcgveRAczsQ/kkRyP17BLbztTzwmbx4rUdtqUo/2BXYwtILvtKEueOnwEQliNGAP0RJtzLTxQcgdOkpybxwbrfHApQqq0yZ/Fl3YMCsh1MMeKeSh2SS2aEEl18mSoNxKGPfjP5+KLLkX/q1cterissHBmw/XvtHLD3zf991/OkFbmB+fqBlrwo3xR+P8lQBGKBgP2X9GA4jKqptapSheJTARUsKiNBCOGOdGzqVCOIANYQIGlfnOddqiCACIsqvfdTI7PnsPlIG7vgAd36uvnIMIrjr1o7J6+R0IMtwOHXGddnpHgYM7L0rrd0vyLKehDDK0FNx1MhMAQ3DEueoNJ0W6GAfs8MHD5eipC70q4Es/AYmxoBOFkVUrmqUOs5bGCtTNSGjHZ8rNSACeco5zrf0ZYyNj3USMAMAppQ3Niob5B7TQCV8oZIFSXvp3fOZEgRWAAiQAPZdVfxlRa/8D9TVG1wg69Z0j1jLKpukdtby0wAPgMNSUXdavgD/3ANvT5wWOcfjSnuBpcQB6eLQtzwL2aKcTZADIcU5qmVLoLBNp/ECr+J/BmJVFczSVFQRygN/4yEvvhFwKeJ44dqK7PAdaDr0RPDDM6Es+ODXLlw4W3fHSvfYw9bNd5EU7+s8Z4aSiKSNXSwZnm+OEHwwr+rkHuCoCBAEDY0d2gaJxux89j0xOFP0ryDLW8Ezf0KQfh75xGIyt6QU+C5zbsfT643714AGDiV6VWU096M5aa08gajaVrGzatqW+a/rZ+m1ZnbrKic34LYs5cSzGODqkTcsVPeiz+pgx5faUdrCFgERCofZj5QftVoARJ0hmkfPEOOEnepINQbHAhWFTX+2dCm/VzyHAW+OT8PG+DzT87nv9RuuSkYxX/WQKL9FLv7WBx64VNBifujk/+EKnzCJXhpYu5zsDgw8VpIUnxs5QkwubODifO3bvrE3g6NbTg0NBFyxzcY++lczke7+X45RS+x3Sx9K16D6sVMga2tf70NP3+mDseOV3mEEOJMrMbMNcY2x75TyY3KmL7Thny+CMVV3GhE7qh2uCHLioXjMh/uIjZwzWGRejDYdXVhb2VO6fm4XMtfoAa9CFblhm0+/J05Y2jJm8SvaVfIU/8BgoGb/ED0dP2/qlTjKqn/hj/OSZXHNy0LFkfa598k/W2aDSsYAYmuoXnEI3NIMpdLTaDRbQQzICp/RLgK099xqPALot+UxQFF4YQx+cqZtc2SfFEfM8zOa4tsMYXP/snj0V7Orna1HQ4/63vjWBzKbKgvusz2YU6ZXZyX6/Cp3XLntx9Qr7iWZtn6M+mmlzzTPpo8dlqOuVFnis3PfW+7p77r676u+xnMwJrPAL3cxisQ/oK8lCf5u9aYdCuMb9dIvOkHNjaDRvM6d4aZzkGz6TITaCjHCw2YWylWnzzIkEf+GBE3rJNZ6ZjaKTZAYm9naXXhtLC9zaaXnGAcvIipfAjG6jJfq6Xp3kxnsOvUNWmpO7oJs5e7ra0mftkc/Cj5CM455Kig76S6/oBl6ZFTQ2+kZ+ly8j+8tKX+Hj5dDNWPENbStADj3IriQY/8rMHxrUzGbugb/945C0u2JVe84tuui78UjaoTVZ1171O/ivXYE5n4LuknW2hR5UMJ7fWrKondxZyejYOMGWPkkkwBlBnXHxr9gzMoL2zQdqB9Ep6lXcw2aSj9nI8fSkZ48mUEs/9B2uuQ/v9V/b5AstJdPVbXwVJKYtdEAT3xsP2eqLpAHMK1ud+sih62EMWykJwPepayOzbA18gPHGVP5B+i15zA+11079fCw8MCHBRpBXfSHf6F44F/tjC4A2yYukrSSpg67gbvl7dCW/uZ4fiX7oRFYFxWNbNwc/4WNLKKIx3qAxnipsA7zkj7qW7NApgTuek7U2TucKNCxzL7q63lijaxcz1Af+3a995GbQdiOXb/7Gb7w/CvmeMG4xoSH4BLcUPEI5GMUpJWAYAjoEg7JgOlBqCmLjOgdr/rWMF8EAjGaj1MvxIIDWsFAKxgkoElYGnQACNoK2JEJd2al8D0RyexP6UhwZXRmbFojI1vcKR6ABTFuK0daXE8p+Bo0iuZeiA9/Klmc8fZZdP4CXvghYXC8LW+Ca3/RXfc8+/Ww3PTdzaKz6BBjQAxg14O+6tavW1G/VDiCezfsotCVggGnF4IpyVmReLGOkaAqgRzv01h7AMPvF0URX3wEygCjL5VoZIwAL4H1hyQcHi/Osj6psWaQEnAkE7V1Ce8vkGBl9xm+8AmaCMxlEwRsgcCISB1eWEOjLQvV0Vy9wMjaZoaHhoaKdcQBfvFMnunOk8EKfyRrQkjX2Xn84uWZLySAHDH+Ajk246tG/cpzz7/jRYxVo1KxZ2tIf7faAiX5KL5fNmMdJyjjQUbBq3AKnI9OTVYd+9M6HwMC15YjmN9ehOQON1k0fzNxIDDSnVduMmft6p3Hjho3F//otffVeX0t25vp57lwLGI3RsfHaERSSid7goQMe1QzF6VN1Xw/atQQz9+CLYq+l4FF9rpGlLDld0I5bpoeea3Rs+liujiZlfAyiAMj4ODJmRcheyWDk2yyy4JUDIzFijBxLesb49jqsOsaB3hiH78qBSBv+MoT4gS94UjNU4WkpdPhKRukFp8qMnWVIdFS21cNPGUb39EvomqNoGHjSAkHXMcjq4gRa0trjEPozrJyfomFulgnGQ+3qx9iWTbXxHM2MCx+8VxxqggeW+aXJJjepy7147zqOV8mP/qQNfTL2tkeqzXzjK5rjESe4gtVc77N7/W7cvnM9TCM3ZM53AgoGt6/DMkxjLOwMf/zmenyA01XyF8/wV7/JlOCvtRO65TPd833NMkvQrFTX8nKSFfqqLdfTae3AQrqu3+6FSwIIiST4oXXLn8geWSp5SF/8rh99X2ALR6hkNt9p33c+w4dyrOlNxl+JqozFmLVfM8mp11j7fdX44V7DF7y6v8chMqdveImm+lL7ivKdJXn2xxk32vreNWyAtj1rT72vRTH2u++6uxsdHildwR/BeeHuHF85y/prTLCPveI8+65WdKTvEe78UnmH7oknnqiZSjrq+lda9O0tb3pTt3vnrthW+67Sv7SD7px7utEv/1XQmwzUqYWhVfFW++l3k8F2WBcMgC++rzGknh4v4InZGAEBmdMOWuAdXrNpR+PkXwhP8D2NlEy12Zj4E8F1+k0fYQAdsEUAz61Y4FcUHXMfmTMWdqB8h9hZ/O3tx/nz0eN033dklo1v37fgDu4Zi60PsKyCu/COfVFHP24rTgRoOKHP+ulaSVPyrU7ypU6Y6696FfWxFZx99Z1IP80mwTr2hF7gPTts6bRHENgCItlifKms+MaX0a5+6Qe54T+htbGhu3bR2n1Fg8ifQtbwVl/Ipj4LhPhn9LF4rO8lu1YxtERjBTKpC73Vdw0Dc53x6Y+lgvbzS6hW0ijX9TNAC/My7l72jQkv+tk05y7os6RdTzN851fwlyQ/yUIfINUqhtRjhQUewVR9ggl8qN7nZFPwxAyU++q60ALNyw5ljOiOVj3muU5pct4OA5H0lTRsZaBwlzybobU6RyCufS9jKxovCq1zj0BqweIF3ZoN60rn+JG1JD519EkjdEZ3tPWq5/mmj8ZRtg+v4kfZxgQj4Jc26CG6qIPdwYfo98Xw74Ff+8iv3wzabuTyl/7iX7w/BuE9EZLFsouEjMxxlhkxYEPhKa9ld7KtlAfTBRtAlkLJ8gjsrkbQgUdbbhAHLEJJAXtgJsit/nY6E4eKU9MU1QNXHfffns/lt355IeHTfil96mGgCbX+9oaZUBNW19RMVIRXwEaJGBYGHfi0vSNtyRoFMhpK0kocv4xVX8tI5F712WNCORZlvMePHu9OHmtL2/zOedFH4+RAAXZOGBCn5DV1nu8oTYFXGvSbPvvdJmSgZ1M92uk3ZVI3sLje6XJQAqXV7x5wZBjxSVBhiZglF2aeOIrAgaPUg8y5c/aQXS2DQWk5hvqlL5/tz9wRufmN0Vf6/YoAVE+0e4pRzj2cPIB0LsGoJWUeug5U0IBjXCCRm9wDIMgFegF4demnN+StHlrKmQ4PALhls/rlPllBFwJYDsHEkYlaOovujtTHG/0nW5WNTHtAXT3axoO2t8CJWY57bvsgzHqOTxzpVsaoMiZmlMg1XppRcowvAGwyw9i2TCV6AGE8037xKWOxhEvba1evrb9mTBgS4+Cwe+4MoyNolCU1rt74cvI5GQwjQ90DvrYEZAyc2TDGQp/QHW+rb+mTcVkeuvvW3fW9catX0IGGDsoh92TiZHTNgQtmLRlYsqK/HAk0ZhDISAiX35sRwlNOkbHqH71GL9lEsi3zLaBkwIyl7s2LA94MFjrGqY+sew4PI1rGOH0iC4IHxtHBAvRKvzjxMpS+p5OX0raxG4ffjY0RlkkvHMn3ZhItJcJrqoPeaFOJj7wslXO95VewygwAxw7/6Obo5tFoSRyk0AgW2vOEHmhKF9Dd98bGgSPDnAjXqKPkIzJqpolc16xWeEru7eX1wN5aVh75RGuyCWcltDgelrRwqnyPB5Y22ccriBAw60E5YnP0Iw+942fmif446Q5WlGHvS/rrO/zgtJRMBhMrgTaHYa7HI7zVN3XJ2LreeH3PqRFISMRJwOGNQNHhTK7xmSxxBPEVLtNr93L4/AbDtS+LD/O0g5aK9+jA2boQ+SzsCB1rBi+05WyqU/ucR0FVb7tK3vLetfii7spe5ztOtvH3GIu25Ay+smfqFCyQk+pX/uoTGjvREpaRiceeeLzaeC0KXt5+223d9q1bi0bGrh00Lz3KGCzlJ2+wQcFrzqKb4bfr6SS9cEDJk089VcmvV1vQyrYCWxrIXcPF9pBeeMI++44ek6k+eLMUTl8rIAkNBVVkpuQxvOwL2UD3woH8w2NM9Ll4lH90z2f6Q+bh9qHx8XrMTe8ww2k8QhdtwiPy6p6Gx9GLNWvK3lmaZgxWU1QfUh/M0A/3SFbyQRQ0pTOwrOQnbdETNkOgJ6gwBqtgzJSp13VkCl+s4tEmjGe70Qhe4TH5g4ewic3SDn+lAvbIKx3UL78XRgYb0Q5GoIfTfOExGVBfzZQtWdQNjWwsvtANbVTyLX2iN+iBruQ9/9UYFDQV8GmHXKOD7wQw6jAu36OHZHDROm3yuegm/8PMOftW9WZcxq8f3qOt+io5ljGxVfpjzKeCH0ecrhkdJhHGicbXEpYZn2WnbJx2+ST6Iumtbdf5ja0nC2aA8cQsKfuuH33/+QL6Cu+1QabN3LEb7BaZNV64i+f6CIfQjFy5Hs35u3h+eHIi2Gu5d/OZ+bLXZBfd8pfNWrdqTexJW2HAlkvge0+HXK9vdEc/HaTCNvFVL4be6zeuL1rTH/ipjZ5+7Au8NlEBf2FVJQxDJ9tX1Kt+n9kOvPAin2xGHTaYPqJFdO/ihfPnHvjob/7WzaDtRi5/44d+6P4w8z0RsMWcaaBJUQk2ZZHpw2T7HggJQQQwltkQYoXgYLq1yx7Ya400QaA8srQc1smpqQrgKDSl5AwQKIZFQAQwGAJCR8lsjtcu5fPX1K79DfqnLjNEjDSgIJCut6+NAyFgc08Zi/SZsDJ6nll2+PDh+kygOXTGY1mdh5BSRL9xXvWFQVAPALNsgyMVWE3wd7GOawdQTp0bSpDE2XGdDrtPvzmzjAUgODI5WQ4p0OPQmOkqgM99HApADEAtSVUP8NaviamJut7aeDR1IIl9P/pnP5ONt5S/AqQor5kQbXsJ4rSP6Bx9RTsOmsATNNywbm0ZDmDEWQWOsswMj5mzNtO2rMDFXwEdh8n1wIezJxjWB3IwOjbW3XbHbcVftLeZHgDK5gGcTWOOJm7Za7+jQb+Mi6HXByDJuHi+jX2VDl1grF2D123ZRlfPhnPSH6DmoANIxmjZ4qV1MqCgEz+DlVUnJ5zRVAfjB/yH1m3o9h+0byrCHvk3Xs6agy3QW1u5vPbnAcPp0Fvf0X/r2OZmRMlg/jEIAowC1lyjTmNk4B10sjb8wH+OiKwefRGscHrwIzeEQ15dHVjDmOCnWUx0sheOHjaDYVmJmc9j15xf4M1Z0fftO7aVo1UOTehgzBzopqdtb5uWTkwfq77QJfLASW5OgcNj+hmwliW1BMdv1uLX4Shz/F+TgGR/nCjOkZO08I6ONyevzYaQVYGXQJi8k01ysWrFquIdZ0imEY1lvNFVXx0WM33cZvOVRSsBkLG4hpGlMwwcWtuMjhdkXlBKh1zjwbPqp4fGwUB7eCq+HDx8pO6ld2b2XE++d+5uewIFqosXt2yy5aSMo9fzz+/thtIeXvit2o1RRT9tCBa2bN6cAKDhJnqTJ44VWVb0T2AFA2VDYRsnZOuWLYVn9FKwR2ZhLT2oZcDRC5/xnMPJieLocRoUPEFjQaRlTPrn+Yzugd2uxyPjkPTAB+3qgzHAYrNk6CKIwWf0Hgr+GpdgiLMG5/GCjArg9AVGmtEwXuMx9j5Qs1/OARD4DJsFP9rVD8EUp87nXtfRCy3RVn3GoT3jVzh/9M4Sd22iI5qScweJ2K9jfOXMxqapi/6k6m7v3r2FCfQYBguQYNZwbAg6minyvbaBzfoNG2rptrE4IOHBT32q5PO1KMZ51x131oluNbNUfW5ZcM4Vnlsea4mqvk8ES9yDh+laJcHQzhjcAw+c1mt/Hnq90oIXb7r33u6O224vOmlcUkwijYywZ2gESGCafpAtj5mo7RJpW4LnZPrPdkhSwCN4x3/w29rYIjQVoEhmkBl41ZbGeRh7OwjNOOx1cgLxwujj6eOxh7GT5NFv6mD3YQH+2bsGV+gQ/SH3Q+uGChcE+ewpvCRXgiL9qpUX6fe2TVtqJQA89zL7VomdYBcHHHaht0Sbdj0Ama3Ek2YPghO5x2f+iX7waejCggWLap8T2YO//kqy1l66XG/8cAquWWHAjsE8v9NDQenw+qG8TzAfx18iig2oxzLlHjK5fcf2wjx7Mj0fDk/0kw/VkuACuIWlC2y38wfYIn2U1KOXdM2JpfSWTHn5zl86YkYeRqlPf+kYvXRqKNuBtvhC59BE0okOsse+3xv8pKv6uzh9uXjuQjc1NV0JQzaDXMM0fgUJJg+KMZYson/aFoDrF35J1GrDwR5m+uHjivSfraTbffLSOPm3ZE4gjy/oPppxudb37BzdF/AE2IpHJWMZD79CWRQ5tJ+NvcAbpx7DMf4juSIH2lmU4NrSTH2XhNV/wSgb6iwAK2rwz/0Ss201VjvBHL1237K7fGTjdEIrvaCHknO2PMB7NDVe41TQHd/5w2TQb3SJrPAn6QRZ4gOpj98U3+XizImTD/zW7/zOzaDtRi7vefe773/yqSffEwGLjV9UClcHIUTYORScVcwu4U0h3OFvKRylAsSEGQABUAJJcCgtoaPEjo9l1B2bTVh7x6UB8poCWUJGmQ4fPlTH8gNRTlEdhBLhZkR9BzQoBAOhUUJtLkgfKA9jwakYGRmueq0dpjicaAIqayh4JLjq4GQz9gIlTqZ9VBRIX2rfQxRaBsRxytpjBCiQmTbgTYGNm8NnqR5FNf7muCZgTF+AMWOCcBxPbXMO13BW5oDAKXvqEXxVv+JY14xGFMs1G0M7vwP5tuTUU/aX5HMCuVVrynHSZ32SpRMUMkYU0vI9/QJYjkM/PHWk9srhseNvLXszLmCJrLLWQEMmZl2cW4YLTRg+jjfnHWiYQRSYMrKWnZCBzVu3dKObRgLKz5dBYOzcb/aNM7XnuedqAzt+yxYx9mRFWRPjLLtknAyO0yT9bswOWHDyqIwt+TufQObU8ZOVCZftxL/JGHXyNZWgxZgcCqKdCqJzE9AmCwwdZuIZmgBrjqvTncrRTH3oyIjL4HJcGSd1Ca7QxvidtIi/QLayrGmDgbKh2oye7KogUEBEhvCds+LUSAG53xlPIE8+8YruCT7w02dyhJd4xUCYtSNPgHphDAx+GDN5MRbBuVMU73v7faHjldrATl/IpLGXcWEUZK8TnO597vlyPvQlqlVyZW8iwy7QoUt03IO6yajA+EzJxrLi+djGkQRsB2vWTD8ZcAaCU6QNSRyHy8APhlC9+Ks/kjqWCtNLAR8jSdY5da5tQd+COoQEf/EGDf3FS4EEebhlx87KOnOG0J/ewQqBXs0eBgeqL/oYY47//cmFnKGTp09Gv4bqQBTBCrleuSZ6NLi0xt+yx20WQL88RJ7zSE/pCicZn5pTI0fQDGbhZ16MZk8XvIKRdIW8wBhOkL7BRNiIVnDN8ebGwolCHzJAJznnxqk++oJOcBufnQwHN41X4fCSvcnJiVoeyEny2bjRpZyA6Bd+aBMWCt6Nm4y5nhwKGBX9gcWwX31OEIa16C344jgLpug020FWLdPzXlAimEIL35Erck9/3N+CucuhiT22DdPpLplx0qBZC0kUmA4nyQ0eCs70XYEN7t2yaXPxq/b95XvjaPRqs3UCBPqgL9omT5JZ2vdZgIau2vMdvrjGuNX1H3//gfr7WhSy5ZQ/j6kh3wqZgjVkRaBrFuJo6M7x1gfBvEd6SD7ijQANRqKHpKagkgy+mkLG3n7f/TULSL7IgSAAPh5OmzX7Gx00K0UP9WUoegS38azJQ9MbOs/ulsOdwsHnILND6iDbrtl/4EA3OeFkvzbLBf9LT0MPMrV//4HY3KXd+IHxbvzQeP3GGTajQh5gYD9DVX8jDGSQvNiCQMdgglN3yxeJbhoP3PE92/bU3j2lnz1/BQ6COftM2QyJGe2QNY6vlQ38EvaCXWcb4LHv4G3/UimsVTjnkl+SvmeDKXAQvdlg+8XpeSVecj1HW3KVPsDpGmOCT/V7sQHGY7xwxAO3Bc71iKLwQJ3o3g4MuVxL7FriqD2kmt45AKfazIsPRf7RTNJAQgTmqKN/5AbZktxFt8Lm2C39unwpfkkCQEE9fSM3khCrVknmr67ZUXwyNn0QPOjPwfCT/0LfYVebVZSkcdp1swlsmyWFa2NnYCc6O8DKGB1AwoaPB5s3j7YHwOvb4amW/Dd2CWe2yH25uPQZTcmZpDqekzG4x35LLKEPHIAJgv1TcxMUrjU22M2mw73d23ZWf+G3RChs5gugRW1vCZ30ge10aiXZZYcEqvQEzrCxTgNnu/DDc4At1eeDkDW+NH7hs4S2caChcaC9ejZvGivch8/kxNYWCXVJR9ep14PlYRq9Evzp66Urly/OWzj/gV//6G/cDNpu5PKNCdpiJCto87ktTbxYjgKHhLAQMogjwAKAnBCK6fhdQk2ICRfDSeE9X4tCyjq0jGWb7magAVNrZ26DeCl/O3aecu3atbOcetdTIAES8HdSZVvK0jaD66OgRvDYsirWNLd6OZ6UB8hwKAipurV9OXVa4kkJ9YehAML96ZUFcBQgCgJoGRptAhkAaVbo9MmZbuZEjARAC4gz/IytfsmcqMOMFefiWBS9QDGKsSbOtPYYKE4TkAPiHL6ZAKPvGm3m11gtC+EYzsw0oC5H5epsBWMOeHAqolOpAFQLEJdXZk525fRZG5ttUG5BE1C1r8fSD2MTSPiOgw8QAYBpeQYWCKMX2qKZ9rwvxzQG0hJM49SX5min/TjNCoBaunxZ8VRdgA5vBcOKY/Q5IXgjS+SwGb/jB7liFNxXwV6ARPaNrMnqcvyUdKU7eSJBwemz3ZJc68CQ6ePT3a5tO4oO62PABJP23zmJC6DOm28Wua3FZ5g5rPhUMyXhs0w2QwDI0Zox91nAsG98vK69GONajlT6a/ZLYGd5IwdBpo9Tsyo6IND23BeBMrlACwGX2TNBnu8sxQOUtfwy/xgSxqPqDph6ACyj5XrJAHWjGYMHmC0NYVjIpuf/kB9jdmzx4RigHdEj9yjoiZ9mi9GXsRaEOwEVDWvtfb5lRAQl5IHMkBPGhx5ysCfqcRDtQBrtOqm0jlzO+MgJ3bP2noOjzXbMcpNphtWMmUwoh0XAVcuQyFiuR89y/iLjggoGmBFz3a6t2yrQ6pcH6Y/ACs+MeUloSA/xHi8cOlI6XzyxxGZxrm8HuxiP78vgzxl2iQnBtYCUk4L2G8dGQsMdIrDqA2zj7HtpxywTPSO7sA5PmtPUsvKcfbiEDgwjPOUQ4R9sI9PoaPafjjOg03FozBKigfs4S/jmegEPGSzcSh9Lp9MPfePI6R/M2xm+O2XR597R5XC5Dw7hMb2ip/3vsI8M6od2JYU4TvjZzyTit3Ebr78rwk+/S6oZv/7rSy1Dz7VkVV365tRduuL4ef2Co+owDsmOommcfLiDjnDPe/LLMcJ3fNKG+spRT5/8LnDgcPmsPffTUXV4L7jRd/Xhj/6SK7MYdA9ow3lyWbSO/BRmpf/q1qa+Vlt5r87Hn3yie2Lu2XGvRUGPjUMb2ywkvmYctQ8zNKGzHFGrSMwoutbvvRNmdhOOsNPoYiyO038iffT51RSYcMcdd1Tf2FTE6nlN9mBByX14kzeF5/TT72hItuApvbt6tT1vDj/5FWjN3nKI6QkHmYPpfT2XLXyjBxx6TrBx8wXYLDOOzz33XNo7V31Q9IOM45PTc9lksiLoKbmO7J+72JbE6yssYu/YAzTnVNM9Ojec8Qq62E7tSgDSHTYIffks+gRH4I7vjLv3K2APefPX6grJSU72voMHNF2yLOEq+OwPDSvZSz/oggSv4By9+QRoxPYJ2tkw9oxMCmYEbO6Dj5KX9HXT1k2l4xx8tGdXjUPQQPbtYTdWfbQfVYBWtipjgAPulQCvmdToAx2h6/RIkEEO8YgcCg5hLPpL0rIleOkz/06/PDqBTtJTMgnf8Y195eeULQ8v0dH2GgVtr1xpmGp8eFWPLgpPrCSBCeW/BUPYvomj00UXdhGukk82HBZLZlihpG2PZbA9Qb9sFeGjobWD3/irNbOX8doCQQHwqnAodZIVM3d9YoV+oKnA23J/16LRlctXSw7MsK5Mu66rPoWuAk/3sL9sLf+hJgjCZ4f54Kvr0Zw/sG792m5dAmqyzObgg4BMYq18hrzIDr1UP7/OAUS+Zx/1cmQ42GLCJPIo0ar/eCspyLeHI+hw5MiRi1cvX33gdz72sZtB241c3ve+992/Yd3a90RYFjMA5Wgskk09WY7HrbfsjlC0pQ4MHWUA0m2TM+Fupz5RLPe35yG1LB1HjZGWbSYg189C1WxODGuwpAy8LJ05ERu8ZS96Z11GFNDL5CvakoVQj4YuXW4nUMkWt4cz2xTNoZOF6Oo7xkNQAjgZuzI0USrPQaP4DIylP8CbMhN8Ywc0QK43QO4rEAzAnJk5Vc4QxUEXisNA+H0yzq1rLb0DBIIegAHMKpgN/QbSlvbQTd9lS8za9UeQ16xIAAS4bQztOLHoSsE5w5ZIMqQ14xJlRQN1WTqxeWyslu6hr/oAthkphQEwy8NB1l9gyEGwyRw4AUHL8tRVgWKUG5NqmWXoCbQ5YIwV3hs3Grgf/9esW9OtCy05hJb6ABdLi4wdrRkEtAAqBfT5DvgDGHJgPO4DKoyevgMcgGUZB1CtpTYZy+Hxw93Te/ak3kvd9s1ba9ZQYaDrCP4C7bbpWecZWrNw9gEBf5k/wS3DZ2YLr/SF8ajHEaSf2gf4DJMMWGUD02/7CEeGhirDWZnB0Et/zToahwBdYMtANcPqOOnIc4zGhfTXLBaeGT9Al2k1g9WCzHaAwsjQcMZ0pAwY2eXw67egR2bZrBuZaI5Hoys+4M39999XB2Xov7o8z4ljaibF88E4iGRx4tBEjH3bF+FkM20aI57W7Gz6VstMowv0oJzs0N8hJzbfk0vtkVMyXP3Kd3SU/Ah6fUfWGCzZbbQrh8GYIsMcJskLSxS1zdg5CEfQKJgzfn1h6PSLbOpv27gOj+LIhA76YakSo8QhImPcVuNrwVLb02DmjJFEd/QRTJM78mlPHlyQeBgZHan+MJ6cF7qNZgwxo+x+bZN1uiNoEQyRVYGo5Vy+h1muhyEcmzo8J3TAZw4lRzJvi3+uGx0Zrv4otScsP6IVB5ZTxdnxfKRaVp56rFjgSHqPlq6Hr+VAFL0WzCW/VgRbh2rMMFK/4CC+meEww2XWH41hUmWijTO0F3T29+mHJVuwFlZY7kzGtE8H8Ad2uQ+OcjIaxrUlvBxQbbtHUAWTMNQYgDrnBaY5+ZcTSCfpoiCZzrQAIrYA70Pv4iEsjkzRRbLQB8n2gLIj6uWYwX9JFXjkWk4rvmqf84ZeZD5VVqYatkvOwRR8NjMqYTY+frAczteikAErQAQ1/cw8h7fnD30TTCj9X/egLUfVWNGcXOr7U08/XbNQr6agg5m/Xbt21WqZhO/FQ7INj/kJ9JvM4jOC4QNZg2ECK/Yf/VdwFCP3SshaNtlYp6an01+nebY9WpaBqoP8Hjh4sOTAZxhJ7i3ng3VkY2J8opvN9+SBfJglFbjCIbyCGWSNfAoizbJJ8HDG2RZL0ppjn6Ai9ZJ7szIwkG2UELVfSZIHyvbJUeNk9+AX+YKpkpjkiU3m1MPgmp1L+/arC4Dwpc0wSUi1x7yw8XwMckgXzLDREWPCe8TiC/AfJP7UT1fRnP1QEWdeMMPO45nHm4yMjXajecF4S5LXrgk+5LqmA54Lu6x+o99wx/j0jz+jtNnTeYUZbKdx4j27rJ9m8Dh/3rMn9Faw6aRbPHW9fsIy/JaEp0vaJD8tQdISddo6e/pMNxWbZP6KbwnrRodGysY0jO46z52t1Ryx2XSST4iW7ApaagudyAu+Sl6zj2Y/yZMkuu8s68T7stV7bUvPAAD/9ElEQVS5t1nQrhuJz4lP+ifBylbws9haKyfwu+xh/AD8EmyxK+4v+Uwfy6ZE7lwjcahdvBJct2sadi1YGF85v9GJ9XPYyK6qlw3BR/UK6M+lvs1bNhef+Uj6wSb0gSPboW516b8AzBjQhl4I2OGy2Xf8Jtvea4tOVWKQfxHdSZ8uDq5Y/sBv3NzTdkOUgekDf7Lpb//YD735Z3/yB7b+9N98/4af+vG/tuFnfuyvrXjyuUNvP3f24jvC9EVApIxUBIHiUWdCQqg4wBSb0DPalgvKVNYJbpHYS/lNoCbbQ4EgjqlrDjBgAALqBGbuVygn419T3RE8ThiQ5dgT3ApUAnSEjyMByICOo/kV93BGGXTXcFQAB4H2HUHXZ3UR5up/rgPalm/pU3/aIyVqy9gocwAgQCJby1lTL2eNYSzFS/1Hjkyk3rZ0AADI6KhDYTT0lcJqDxBPBtwYFaBEqSlM0TuABxiq3owV8HAsGT79G4yRMUNGiev3jN248YYzCeg5+/qCttq0REMf3G85gMyda9EBHU3Rm52g/PiEDxxq9EE7bXG61Y2XzZgwyglmMwZ8NT4AaXkmB1RAcjyguHLt6m7L1i3lHAFpINV4b2nFUDlJ6gD4nCWy5r1SoBNgJFPV1/QFXf3VFiCyREqfTO+fCQ89OgDfGGhOC1AC2u5nSLThXnJk/bv3Zn9a3y8Vr32vjXqmTupxrbF6dgv5QBvXCT4qqA9Ay5JxcjmLfmNMKtANb4s/ucbfCjpC14npycrYov3qFcu7davXhhdOo6JfZhiu1nIZjoVr3EOcziWY6w05Q2V8xs9xqIA0n50Ueix9awYqTndovnFkYzmb+qF+46UT9utxrDgDHplwPmOkU4ITyyLJGJ0lh2jKOdQP93KY/DUrol3yXsF8CkfA4R6Mh0AGLTzXhuz1D3Ank+ptuh0wTR0etF0Z7vRDcCzApbcVtKR+RlswbRwVLEbOau9U+qivEiBkyF4qOKIwuvZ0qAsd6UPNeud7eicRcdxD7kMHdLFcFZbRfbLI2G/dsb0t6Q0NOCswgiFHEzqvX2QaDfC5nKzcVw52+s8BVZ/f0YKOOAGVs+KUQPqIJoyqPnL6XGusHCU8thwYVvneEhxYyWH2Wb/oCblDA46poIJh9uxK/aHrAlGHuvhNe3Sl6JfrYZqxoUHtd0n99K9kL9cUjuc3Kx0EUFYdaBO9tYOPdA0+GrNAFZ280MQskcDCezjoGn0QxCnksjB9zunjlBgXvTSmfq+N/pX8pA6fYZz+lY2KXAgezUBoC70sz9uyZUv6avbUkn1Lgz0jVNLAgVbtxGDFnr86LCK8JN/62ILwpjOWIAsS0JxsN14urmy2mUPXvNqijq2btyRIGqsxqlEQoc3C/Di8cBCN6EwvE5If6KBfaIKn9NuS1fE4yq+m4Nnb739bnRxpvHCFbuifNskA3tkjjjcNF+aHl+2AGNdZZYOe6mr4ZX9QWy5ZMpH+06l8Vba2bAo8y3XaRAjJxkqEhT+V8In8seVHJ6aKd4IV9bmXj4JWHkOCJvTTX0lJv1ver4/6CyvQrAKxNESnJXrmx9Zajug32EfG7NOlSzMVpLfDQvTNjDw7YRXCHbtvLdk1uwMHFi5sq0e82jg9060dfe8aY/Y/OiCJYRyWSQoSVU4G2XSfyaJVCTUGOnbJsfPnaoUD30P9Zu7wALZv3rq5ZF3yiZ72Y22+0+nCFwkOdNIOTIS55EsCQILdg9PxyLglVZoMNHwrf2Z6qhJt54PdxuYaS7ONyZhd2/NdQIAX6C5QMl74qG4BBpm+cKbtm3Wf8cMm4+YfsaEes2K2s2bPQkP1urZsfbC0grv8K5oHC+A0eXUdWy1gW5mxSj6GPRl/7qmZ13Ygh1b1Tx/YIT6PwF3g5Bq80B750Sb7a9zFn/DOPnoV6zd58M/MKH9BwI0vbJB+WAHEF7ANQjCq6KvrBH76U3Yg9zghePPWre2a9M9qt8LnfKYbZKKStsE6Rf8K3+M3oB8eSB7qK9qTc3I9uMzMfNtqgZ8wPDJzcfng0gd+9eaR/3+25dihB7/273zoh/9awOi7unndd0et3xvh+ob58wfe0w0s+Pply5Z/9fTRmdEI5TzCQGEwkuFkxDmJFIDhIryl5GEyoKQslBzwOKGIUDPAQAKgWbbFWBIYkb2gjIDUbAvnMvcxWISR8HFgLYPUD2DOWQAkhJIy+p7j4CCFdevasgCZGnW4nwOk76buzfAQXoIKwAQiAItyNBBpGWEKxgHsM0OUnPFT/A6IOaEcPePjWMhe7d2zt+rmYGsznShFaUAVxyH9rH5lvK3v7Sh5gRVl1K76++UEaA1gAYc2r8xeqayhNm2qRmPXAwz1cnQ5H2FX9d+0t2vxBBiaURIwAXRjcm/RMZ9rD0l4oNSDPJsNKgCuEt71Tplx4LsL/LXcw94hRdYZ3fVZGwy2J/ibWWN4ORf2grVMthmhwQJ2/dcfs1cCR+8VBlYGlqNJJmQH24xj4yu6yW4zPp6Vd/J42ysFqGRFN8UZPnryeBkvGWuZdbQhQ+RXX2XZyEUFBekHhwDvbUh2+iQalmynPQ9yxheyih8AGH3xE7CuXrGqO3jkULXFYRBUyYC6J9UUvcqhyv34VrPPc4bbslkXMVh+dy1HDS0YHc4EWSGn+Fl1pF51Y5AMsd+rjtSNrwXYaRePbrnt1m7FSsGxZceRsbSNLoxnD/wXzl3ozoX/DJWAVRBITwWO2kUb/YAFAkH9Qpe+HwJU/dcumugneSGbMKDkMTpNNrxq32U5GM3ACZQYZHsP0UTgpo8ljOGJB9qeiNGUyEF72f2a9ch9ZuNqhq1o2AxzrFELZMlT6KVfHmhLnwuTUie5R0v6ZCa0dDcF9uCt/nNghsdGupWrVlRA4JpGj8WV/SdPPve00IfWr/AgL4GNa/HUC+ZYScDJ5MiSA3v94FHvoFqyBAvMpNrgrs7esSkcCx/1S10KXNUH99IxeFIynWL86E3mLX3iGGmn4Wpbeom+5BWPawlp6pVk0W9GHeYr6AJzsYTjjG/F34yXXNTR4mmPrhb2p6+wW9/8RXttGrPgWB/wj1wQ1monfVEHntB9Y4cLcNCSVQ4F+cA/coCm9hvCfo8RoNf65rApuux+S6LMHPT3qBcN9A9/XNOwWvJGEqwlJ6ofnJ3IQvE8GK9+OIQXeO5ee/MOHDxQ9b/aog6zF7fuvqXN+qQfeCTBVcmJtFl4GXqjG530Qku/tyA/OHWZfi+rQ0gOjh+cq/2VFXx559e8o5KzTltGqxb0LqlA32wZWeZougbOeSlkD83wST2c7QypbD9BInf6S9b6e+g2epO90q/Io8SfcasLTdCD7ZZssadcckJCRjv4pkg26iO81RgZgg9sLzmjExxqOIP3rtNfPC+MJ3NpLD8VZuINnNNPNMcXekou/NawLDKWgBCuqIuDb9yVzA7d6BBM5uC7XuAAu+hE6VfqF/TUPrj8U0cGVfovWBPsGX8lTvObOtCgxx4ywIfQH7TYkqBtYeoXfJFXv5X8ZIzqyWX52/wv+mCmni33WR2SH0enrXRaVvREB3ShQw1D2jJOtlwQZ3bfZ4eCjYyOzPG6JVnthbZcWz9Wpi7jPhq+FR3zm85cpW+eu5qxSoK61t7/ClpyjySh5FTZlrRftM8/9kg9VlsZmGDO2IxBsrNonxda0R3yV7afL9q157XiP71miySuJD79LmBDW/Q0PrRTB5yspbKpS9tsZe+nkVNyoBN+MxOHl+RCosGsK9zEQzSUOCcTtRKn/IA2w6bNptvnu8EVg7VM315A+lL0SVtoYeUEPnqP1nwY/KBDMydnSsahE51BEzpgBRr9E1w2rON/WiZbh/BcjBw+8OFf/XdfUUGbVVlviHLi4IN/9cTBP/3n8y7P/v9mZwd+cnZg4NvjKt89rxu4J0z96pj2r4t0/YWlixfdHcO6gAPRGzkMLMAJQxlom5wZSABIsAmUAKA/mawEMwLiRRg5dEuWedbNivpOhgGQCtYYchlkwsVJtQdC5oVB1b52ZBV9npiwSbll6gAXwQQoHCCgSFEYKX/NenBONm0aq7qttQbygi2Og/0JlJfiHjw4HsA/WkDDabEcUzAqi81QMEbGKUAIGRqIRCG9LA/sDblpbvQCavojMAOgMnqMElocjdOZ7nWbRkZquQg6UEyBUztS+uo18HGEvlKKG+VmJIA6UNFvhy2gNcAy5jpAJAFRKV6uQW/9cQojmlpi5pkuAgrXo4OlG4vSLzS13EzWDhi73xjM9lhiyTBUXQEqsyMyXNoWpEyFBmX0Ovsv4jzkPnwNWoQuC8t5Aghkyj3qx0sgrx94LmPI0ffilAn+8R7t0aNkLDwxg1LZwrQHaHo51Vf81G9OC7AFUORFe4IPMwz20wgWGEgzZhIODAnwBXhk0HsHduRTGSfjlT1rzr1lC+cKLLWHf/Pn2T9oueCJAkx9qP0PIQHnm9EiOxw/zqN7BCT4JECy34182X9maZ5rK1jINXVd+s+BZgzUa8O3e8mRdjnq+k7PyD9ekkl11BHlCcbIkzbMhAJ3jj1ZQmv0Q09BnWCNLOMveTIWjhBaanM6BhbPLPd0j3Ztrnb90fBMsU/RoNFagGWJJUNX9Eub5BndBVp0+0oMp5lsG7D1nezAEzLFiJWMR/Y4T4IbtCcTdAJv3OMahpUeMUayowxjyzJ6FMPi4uXAQAt48ACGtAy2oKA5cw74qAA0Oivwp3Pbt2yr/kSgKwFk3GhJhsgDOVT010EXirGasSZzHAs6KklBJ2EK2RY8kEuOeR8sSPAIwBTJqJbhbsfN1yvjk3xhaDk5sMj7evB87tcfz41Tl98sIeQcoVc5EbnWXjl8rSWNkS/Lntznd2Nbu2Zd3WOpk1lGdZnRImdeZImOq9/zfshDBbihNz3EAy9ygzacC68+O20W5XTGT4/ULSCTkKPj/qI155GM6I/g79SptrzSgRWjcQQ5IrL7eFI0m3vERtvjtKE9xyg84hBp2/H86lQXOYYR5In+NTlpfbNfi+MGq2s5WHTcoQyXIh/9PtziVWScnHCE4cWtu3fXb6+2lP2IjnCaBesSj4JofCdH2tU3stPrhX6ju3HqC5p5LmE5Z8EgNurVFPVv2DAUbDaDG9uR+vtZZboI19iHyTj2EnPkF6+anV4RWzW/Zkk5634j8+TCNZxfdbG15JoMGF9vv+Ee/aiBzBV2i03Fu/HxQzXDyX6gUwVbpRNwbSZ62h55QzYkF2sWqnR5tgIneOqUPsslzYRIfmVglUzS700bRzqHfqEvHFfoOV/CHmKyC28E0mFFs4vp/9HjR8u2pqri0/wFCRQvNn2PyNZ1MAYmsSNwXgMSf/wHuoQWlcyYa5O/hJ6SnpbYlT6nfXzgD9DtwqML5yq4M9adW7dVogYOjo+P13v0hHt8EvJjmal9ezBRn2wloCMeAYOOeMWHEkRb2WM5naQM38teVn2nS/QZBlnNU3Ka/jkl+jj/IBgGb+xNtB8TfyWVjMHMj7Eax2m4mvd0e/HCNkZ71NiNPkGDD05f5otKtBkD+ySYuxAa16NaUpcEJZrgpcPXRjYM1/jxrN+vTNf5YewQzMb/k9Hz8jHYtvSTPLHJtTUkhVxL9uG3egIHZavxtBINuQZNyIX+G5d+kzPvFy9oz/KTLHK92bSN64IxGSP7g9eXr3qcjmdlXqlluhLou3fs7EY3Dtc9S5Y2+y25gU8wE7ZZgaHf2ultBr8cv6sf6BI+0wG222/uq1np8NbY+sSb8Tk/4SutNC7eoGX//j9a+nM/9tf/+t/+0A/9vTgr3x29/aogyEgcCWsAKlHTXtjj88C8yamTAydnKFD/zCDH7vfLC1rGi3HojR0BcRIko0IwlLo21/lMIAQMMkccGiAwmoDFNc3RuhIn40TV6XrK6x6/NcEKgMbhqNmnXLMqbRFkwMHZZJgoBAfD9QwqkGG8gDYhFAAw7IwBh8Nw1cspcJIRx49B51QhSs0uRLn1tU64Cg082JkiaxsYcmooTwn8mXPdyaPHq+8MgX0wjASqckBX1RrrNhUN/CkYelAUwGJ8rqe8AJmzUwFp+uMvx9/mXcEFo6gdGRzKzUh57zpOvafzc6ws7TB2hkK9xtwCiQR76b8lga7TSdfI2nu/eWQs9+GNWbx2UIH11c1BaE6C7CS++U1WaO3qOFy5pjKGASLCpD70G46DZVkZR5UsKe5FO4DqQAWBMkAkE/qMxiwbwHOfbJxgTn0Am1MmcfDZrGDbX2WJkvXwrrffTNDCEuI13hdQhv8+czrxgrE3JgaYM4D3xiCwK3lJH9ANz9CD8aq16uEBo9EHaQL2Z5/fO7cErwXr+u+v5ZaWrpi5c1jHSPrPCHDqN8RBRle05wSmc002ESr/11/BjwyeusgnR9JffLKUVr98Nruk74IShmnxovbA7vMJxNcPb4ixbo6rcTI2RZt8Nn60OHH8ZDBjX2UWVw5aAtP2hvVBIfrRL9eXPIWHZJHjrZ3eGSKLNvbXNZyijJXhNTaGktzUPqJLVyob2GZ6WwLCGPDaDCVZQAtyTp4EXq5hvJ22ZWkJB8kexn7PInppH0+00fYyNDrqDz3sM9ocCXKAt/aJ0s/LaavkJgO3VNPvswnqhkY31r4QdEM/jhbsU6eZhlphkHolLbRvzAyk4E7ioZIYKfZ46DN6k3MZVXt8iq957x4YwOkpfcjLmNGEntABtOYYyTpLfEhc2IMrgPIe/tAvTq8gSD1mYUtWQysGGd7qg9/oi4Je6A2TDh46VNdIrhgjjDe7RBbwjyySNTw1VgfaNN1tCRBjE2CRcTLEOSBD9mppt9GpzU7QM9eTzeZgtmPB4S265KJyku1TcrpgP1NPR2rVROqV+HEtmTQGemxZmz7qnz0qB+O09jqlTXRlP8gvHJc8RD96zYnzl+1TjAF+FRYVXl/tHPUvkENPyYVPP/xwjefVFnR861ve0t1+662FJQaKn+RGooHOCdjhHp2DUfgCb9DRvjF1OM7+iSef7J585qmS2Vda8Puu22+vvWwCZsEDG4sG1Ze0pR/9/lH9kbhBC/LlO7LLWZTE02/0pyeWxrqX8+laPJHQYNcEOnhNLiSa4Bx+0n8yRM60oT+HDh6uZaDqJQMCwLLBqc8sjYDNkkH1kmt95FjDpVoKnb6517Wwv+itL5EL9SiSWGSSXKyITScj+E6eMOlk6mIDlZKX1GnWp5/xVnp5N2tSPo1+pA1jp/va7LGlnP68p0PGSs7gUc0CnTpZTn+NP3Wwn3SPj2BGp9fT+bFLK1avaif8ph405I/hWT0uJu3B3tLR0N34BGOcf3pkpQua8X/IPTxLo+2e/M6GS541PRTctxNu6ZEgTRu+l0zpfbX+mX18GZ/1yYxP4T4f4Wp819hyjwfCK34NOggC2Z+eBu7VbzIBtwU8+K6fxqVdBZ/5UjDQlga/STS4H87AjWYz2tYEq19aINoOdiPn1Vaqs6Tekvyid+owRvJJ7ywx3LNvb9GjsDK2Bj3xkX3SWYFyJS3zvfrJEvpqV9Jyx+Yt9VewRfdhOX9DUM4vtCpm3YZ1hb9ktGyZPkd/6DjeWbp+Jj6p5a58NRhWspU6mv60PWuwhJ8nQUTGyBK7qW4ym2suHj1+/IGP/d7v3Vwe+eUoMwce+uEFAws+nGDtW2YHut1xDFdFWBeGMV/Qqhw96mju5swsDTML0KJIQJLzAWgIOWUkyGalOBKyeZTPckaOtMKQAlBBGkBgNAkFAQNSAOAq4IogEWRtEKzKSK+MUEUAS5gi4AI0p1MCHIDSPxqAM0fAvErpo3wUnTHl7DohhxCa3WNoOOeUupQyfVkRx4czCIR8LyNrnLIv9tqpC8jqr/oZHMqmPaAAuB2/bOMs55tTyjggc2Xvo7yy80DBxmEFLSh8Gdj0qfZKRXGNXeaIo3t48kgpL8DoA4e9cagrsAxwAZhavpd/BQ7pow3QkMXmass0vafQZm+2BQwaODRjql6gCUmcDieDoy6n/wkK3EPZi5YxRgxTy1wBAw8APVX76zhe9ojgg0M1jkxN1GlOZMEMnVnQy0FhcsA5VZ/xozHHSlBsgzG+kTn0kGXUngw34yOrru9kDv8qmxuwQVMOG3nk3Foioz50tafLUrpKBJTzdSF1BbDKIYthCIC6zoOEj1tCmfcNzFtfbRxujvfVklmyqZAT36GjDB6e6yMH8a1331tODDoK4mpWKYDOiHGW1WOGCo1PnJwp+cY3elSGIfWibTmN5eQsLtllrBkGARq+M8qA/EzGCow575weswvlIAlM0l8yS+YchLNr966SG86vvjMsrmV0nCbFoD27Z083GSedzAhkygEJnQSqxmJsgikBJJlkJMmK8RmHYnntlast8KZP9ER7jmWmKwzF7m07Mq7z1S+yxaDRB3Qws+uvA0vUyaGTAZS0sNzVceaem8T4crhkV8OEtNeWgtmcDqPQSbCMBmTWfoGj0Y8aQ+hK1mTr0USwhK/oYdaQvPUGX39lzVesXillXkaYsWT065TUjB1vbr/t1kaD3CaBoB1GVHJmdGS0HGjjWhqaqgP/OLCCADhhH5XrOeZ0hJPkEATOjgRVyXHqNDbPp1Qvh1dgRGeMR7CjbrrjHvWZqZPtDomKFvCOswc/4YPsMIcTDeggbIUx2iN7dI7MaNtY/SXTZt7oKYyX6UUvuG95oiP3C5dSH1ki27Ln+uNeAadl5ZXljdwZk6BQ4NQnA8kNGcYFPNIfAarxYo262RV7QPCTHBo3mSNP2hqJvJipOXlCcm9F8Y0Tg+Z4Ra7cNxLsq8Rj8KglB5ozrO9WCZAtQZ8xsnXuZQvgiHHgw4EDB7uHHnm4sOjVFuN+0z33pO51RQd/8Y7jalzoPi8YqK+Fm+lTzaLHHkpK+A5Wu96jVh7+zCNzNb+yQpfvufueemyCEwgtQ0RHuAQz4RE8d3DQmuBm/4xTPOPcShYIxGAVWyWAY9/JioQHH0I/yQgHveGrpXltj7m6zVqhAflDYbwkt1Y34Pnjjz/RHU99/AW4VVgevvEB9o0f6DZtHA3/2rMt8RB/ybf+cFoFgr3dib9Uv9u/JNAkX2SCjewxzVaPshuRbYGC6z0+RL/N2m0d3VT1k2/ypV9sJVy1+sNzuraOjRUt4Cg6VdIhvxtrKqw6S9bSpv7BNP2Bm8YHN5bDkdCfPZaoJZPazK21uoHNWLpisB0WEm2yJwpf6Bqe4G3zW+C1meP1JT9oLUiSHJCc8JtTwM1kwX/Pb+sDxZaIk/yzL1WiqQXGsPNI7Ak8xDN2iUJrC/ZJsvHryj7mHhdJMknI7tm7t3CtZoXCa7aDT+F+fDx19nStgPCd1UFkkK9l9ZEi8Wh7ChrqG12WWGbXa9lkMOXWHTsrSD8a39DMpH6yv/wLNFm7ak13ZHqy6MveSe5blrllbFNdB4fogJk9OMVulz6EVlbUBOxq5k5gBZ/1h/+CDk405T+wCRKsbCz8ISdwBka1wLBtDyhfJ+9t91gU/xIOoJUfyRAcXh3bSf7oyNKlzSc0DhiFcPi0du3qwi6FLUVXtFH6A4VqxUb0LhgSMb108/TI16vMzn54/o/+wI+P/cxPvP+v/8yP//CvdQOzfz5CvCFCtCiCOz8vevOyZSpB2/n4pwTY8hICJ2tCIwVPhMX0tsIJ9dwTsyHbtm4twye4aADbNsa3zHFbuihrAwA54BvjkFNKACpLW8/7iOQ71pzgEUKgVA5JhBoIUHKCKCNKmW3kJ5CWYNEagMHJMP3fgoLz9Tvn2DOXLC3gHHIaZHEop+xgW1YUYQ8g1SmVURwCbRO0QBENLJWhVMYB1FYG/Ak7BXTc/zNPP1P12dzqBEKHOFBoNGK0KLVAcSrOqNmY8QRlnmGjoBHws6RLBrrAOW2gDXCiQNMBFs/9cB0QsTHWfZQOWJhCRxsPCQYACxit9E9xcqTNrrVHJTwByKSBEgMZtHxu//MFpgAfEHK6LFuzdMHek95pkUGyNIOBAzwOgTkYMHeQRp8x9HwuoGmp3eIAjOAf7ziSlkXJpuMFA4UPS9JfhkT7nEFJAsGeGbU6lTRgVcFZ+kpGjBMIGp/AzhKNixcudTPHw9c4kAJusrp5eFNlWDnIHAH0ItdO6yNPnEEG2BG9gAxwm13xrDHBnQAA7Y2bA4B/AmPg7zf19fzdEiP97PN7aqao9uikb4yD92g+FsMNXI9MTpTRE9jL0nIa+tkgRgEvXc+4N8N2vq45PDVZfLKM0O/kSUDmr/skTdRThi3MlenGS8H7vXfcVQfCOATEWNBH4QzIuGlDRR5OuyRGT4DJmWUQOCYCcX3gDKG5dtSLD3QDnzEGTUaHNoaHcVDiQBiLPtfsQN5zMs3IKwcnDodmY6Wj+MApGHEwTe41oyI4NFunvzZ5kwE0sGS4zQK3h8d7GDd8sbSp5CT/nIBKlm7bvrPwhqH0G5kNEtZ40cABIJxcusCIH4uTJjAk18auyIyq/833vaUeFyID6lp4tW6t09uaUTQTICklKCGDHFF9b0tM44CmLvSCn2iunwwqee+DIfuC0NHvHJVyTqIvlnL7roKS9MeqAjNWHC/7lYwFJjLw5PXylXYQBdwWhMELDqE++16x3xS24vPqVS3or8OOch090E9BmL1alkjCDvejIZ4LGjkR6Gy2nACRdffZX4xO9D1fV930i/PERliC+PQzz9S+Z44CveZwcWZHEohVMil0kEDjnFsx4SANwaAxox2MR28Bo7HDYXtA+vHBfI4OvZdU0l+BKZuE3g2Dwof0iTPqeV8wd/u2bcXTxh+PtfE8yQt1rd/dDwPpq3vNnB48eLDaPXjwQNOlV1no2K6dO4vnkpQCJLximwQYPpOt/gCXCOQcdi4r+0d2asYi10j0Pfnkk0XjV1N2xcHdvn1bzaiYTSHzxbfQVBGg3HPXXXXoi+/R1wwYGjociuzTN891o1vsuz7Pi/xNBBPRl8wYQ58kUw/dRA8y7BmC6uUws61mXa0Y2bRpU3f5nCXCp4hbeGEvmgTHpTrM4/adt5RjDovYIbSD3XCinON5jstfWsGVNh0D77omsy2omUl/vRfoO0YeBjlYCa3Zvko0L1te2O57MzL0npNPNuhUHTgRjOUj6eeitLM3dhd+w0CJMfzakWBEX8hXYf1cX7VvtdIt23dU3+AkjLV6w2oefVGXdi3ZxxPJn23btiYQbSssnMJZs7TBHUkPMq1tckzX0dpftlwCiL5V8B16a9OyW3rvd1jEDyKjgi/1kVlbGIp3aJmxSiDQczPAhXEp7LCl2fSUzj/73J7iue9nL1/tBqPP/bJyK0Yk6Y5MwaLodugP6SUqHOjlGr4fm+QvGZIw5gvpAz1AR3aAXvMJ+JToi1dsD7sJP8smho8SgxIPgijJX7/xDdDWyZO1wiXjJ9/qKXwJLli2yceEo0ePSygsjE1sj5nygj3kl2zyv9Cff7UmASIZ8fy6CrRDN/aNv0cJYFIlZAaX1v50eMeHoTN8NKdOmmChU2iApyZH1N8/mJ9My0jQRUlbvOKvwRYvtsbeN7+ZaEi9F6PnD3z0N3/zZtD2Wpbx8U8u+9kP/fB9F0+v/UBis/8+mv0tUaY1ZJ2yf6llajqAc/JsCRSw4TiohvNDES0p4lRzTHznOooQua3Ah5JQ/ALaGN+WKYvwRsAJi+8FdK6nlAQPGADyOmks33mvLVl4Ar4zBoNA+V4dFE6WTtvaEDTqK4NF8fWXcaNo+uhegRp6EF7BEAdD1u3suXbYAeE2GyPjzWgwKpYcMUr6THEoEgepn/IWsOiPTO7hOBUOWwGMvYLqBzCg+JU9jIJUpi+BKYfeskTKJ/ANCUvx1cuZ57QLNlxfoJRxobR9WDJzrtM3dAJSAMV7jgqwrsA3ylq8yHjsvrRG3FgZNAExJ0o/N0ThGRf07B/crPiecQLcgptaU566WkbbUhU8XdBt37ylwMzvgjE0dr2ZH8fT3nbnbbU5vUAHP+JM4htQsamdk1YBELAJPXvZQxbGgOz0s1JoiJcMOLlB75lcgwdmO8lFSFn08vvF9IuLxclntBn/Ot45DgUaAWnjYQwEXPrO4Fl+oh/6i389z/FzOMGk8VtGQ47MAhWzc03/IO1FoTW90F90Vrd9chx+cuRvM94B/Bhc9WvLLCkeqrd0JTShU4yzYBmdZBYZUdf5Ha3q3vBSdpSOKuTd+Mx8DTmuPvRwD8fSOC2jVAA9nRAonT4Rmc4/cqINfBSMCbq03etwn51VD6e8P8bYvjYzHeiDl/rHGRfoku8KRCOfaN5mciVAlpf8oy964QvDx5HStjbVxykqDGIUI5f4iX6KvWP6xInjxOsXnWP0ally6tUm3bBvxO/kEN0ZONeYKRaU4w+dEUCeCI/p3+133lEYoS9mnuiE5BQaoBGDyNlpOuDh6+30woYD9jS0WRozCxzFSiykD5wws0torR31VsIsNCOU9L94mnG43u9mR+GqvWEcMHJKdxTOOhpz8AoPo+eWta1Z256p6boaK9lLvxh0vC58SR/r3lzngBW0gacyunjf96t0M7+lQ/WejdA3LzKGL76nK1Y6YK7f0A7GapdDX4m4jAG/YRk5OnL4cD63kzTRSv/t4XSPWRh9MdsDv3xnjOhJzsgVPabr+g1b4QJ5pz/GI4BwH6lhf9xjpg+/ylEK/2CIhCB5ruWmkZ1ycPLZexlyY8dzCUhjYxM5pBWovsqCT5s3ba5gGE0EKmRDr60uod+SWrXPiKymX/BE39ktYzJ+fH366We6vc/vLb15JQUfLdO89557ivZoKmilR5xm/Cn8znVkhFPKqdZXsmostXom/S2Hd2Ki9J4uSu44XRom4Ru9FiD47NXrW5PtliylK3wEsiqhKsEa8ncH9x2sR+/AAQ6z+7RNBiVh8EgdTjQmaxxtCSaONucY9lhdAlfgAb3tE1LqagHf+e7CZXoSec8/OG82S6LZjArd187itLkgemDWBx6x4+SLw0w22RNFEljigi0svIl8u74Fwg7HavtCy3FPqTHHJkuakUNjE6TRFasG3HM6TjwZQQdJOhi/dce2Rsu0TTa0V2MIX+iC2Uq8k5ghJ3BKsgQ2kynybuaIzUUD+oLGMMv16t6SwFkwJ7ktsBXEst3aURc7TSbZXzJSB9VlPHwAfYA5/vrNWC6djX8z0GaKyE0unpNhB7ydqxkzfEXbZo/Y0yXlH1lSaLaTH4U32u9XZVmdYY8j+WsYAjuj/xmjhDs9Ejyz1+l88YWdLh9gbrzsWPkPqVPp97cpEv1wpuxQMNSKDAGjvYv8rrJtqVM9MJAfyJ/BO48LsmKHMuhTJZxyr3GhO7oOJwDcMNyWneMlnG/20uy0ZPzcssuMTUCHB/THKepkHd7SIfqFznxjtEB7CTmyZE8bmQvdLo6s3/Af//W//bc3g7bXoszOPrDgg3/t/e+Iy//DEe0fjWf6FyIswxGGRRQlPHhF5fhxD/mzZK4FBYCUkAEdQMHgU2CAJvgSMABtDPeXg01ICQJhovQKga9NtBGmUszcDxwII6MEwAgQo6+eajMOJwUAKJY5GJN7+sDQNYStr5/C+U4blIhyMxIUrCl8m13SLwZF/3vQ0F+OYSlQqrSUQWGIXUeYKT/g5KT1+300dPzo8e5cjCWHm7GyTEvfjQmArEgA6UQ81wMX7TN+6IlX+lbAks/oZZaGUVSXcWmbIaHNxgckgT86AnbKi+ZAX+YeGBqLLJK2gKuAzRhb/9v+FgVt9IUS91k9POeM9GAVl6sZ5MiD/lN+GWfAYqaSoQM0LSvUQB+wCY5Wr1vTrVyzuparGi/gl8EHMgXU6YPrgTqHUTFmMtAeLnwpQDVUfxkF1wN/95oJRmOyYG+i06rU5RAS42Q4PJxTfYIatO6NyDWn9XxbbmSW1XX2nhkLB7UFPG1fBB4Ze+9QFF3TR0YDf5pMNOcD0Our+/CRka1gN/xS0NJyTs4HObTUycjwwb5NoMsBME7t0hsVo7cZVrwz84UW+iHINl70RXP80R5ZMSPBWG/f3bKzLZBpS27RjeyUTOZes55mjTnW6mUQ4ID60UIGDh/IETpxhAU5yyPf+plhFX29N9NH/4qmCTzarOXFWt6B9gJfumPTvGW2Zh7dB0/QvGb3U9yPDto8QZ4vJgCVWIkhMn7KihYL0r/6GxnCU1nHCsbCF5lL9eibayqoHch9obWkg+/j6uW3tgSlgo3oN6yTaEAz+wjqaO3ImyQA3tXMXf6tiUyb2Z+f+zYlOOZIao+c6TcakzV0RM/qc37j+MCbWqqYYvwcYk4kmShszXd02VjpCJ7hFQeazNNfAT595ZjQB7LI4RLMVP9LnxvWoHnxPdcQKuNHJ7KRn4o2gtGRjINs0nO8bzN4nMfmPMN5DkDRFD5lvMZJ/4xRoFW8EBRGDjlI2jUjiW5o43v1kA+n3ZJ549cffW7dTaf8F1wRkHJEyEeP1yW30VV1CZYFV/SRHqE5m0BWzAbQA0JaAU2uN2NJF9FSO9rAA3SGe4JjdQmwYa3xoYnf9UPXzByiMRshS73vwP5q99UUdDKrtXvnzkb7fEYDY6W7cAV/0QhPOGuVEIteFZ8zNplyQe+ePXu6g4fGGx1fQcHfu++8q9uxY2fRAo0IozGiSbPXnqHXlr6jL9pKJtD/NlvQTizUN3xznfdojbaCP9+ZOaQ3ZlbRmS10Df+APWHX8K63w1bYmPFR94mpozXT5iQ9elVt5sUpZg8E2PCLrMIfsxq1eiPttVUFDT/9ha/6zm5y8OnhsQQBnG7JzRaotf6bWevlxnYF8mTZeu1BT1/RCW6cDJ5V8JPx4i9ZL3ql6J+kl8IG4KuTjgVs6iBo+ug3fWCnyYF+6Cs9UNCn7BNsSX+8sGt52vRQ5on4Qmjc9Lf5aOSHn8fGsF90y2+SIaeCA7CFLpAlmCcpoH00IVMXy041vvq9xye8ERywRQI1uqNdYxZI0BfbJXp8dx+fAN/MtDkdkR/ns9/xGxY6QdgWBp/pNf7UAR7RSX3gi/CbmrznXeiP1rk89BosvqCdB3tLOlv1xI5LSrp/pSRZ6tBn+gSf4ZEJBVhSPmLGZazwnK1w5gBd0Cd7rQV8fLFadTOnI2fOnq776JO6IUSvkSXjoRc/wXt8UIpHub+2aYQvaGqlyNrYv0reZBwwvq2AaPRlq9SLztoydjJCn/BCUoSNg9H6DCf6hDgslnxyD36E3pfiC/z+R3/zN/+kOvQVUl5Z+upVlqOHHnzviUMrfj5S9D/ODsx+YHbe7JsiaEsI6Ks1GJ7vQEHNjmEqI9iUiYDEyYlQkQrAIOARzAm2OIdApIxfrqFoZkAYON/pVk2/R8EIP2PngArT94wuwarMfBTeGn2Gh+BU+7lHX5w+JVtS11I0IBHjoC7Zb8X4CXKfvSbM5UBFOAk/RwMIWerUMvLtOGVFnwE6jeIEURoKa+wU0ljUp8jGCj6cjNQyTmkrQN+vjzYOIMupp6S1z6cpQsZ1pZZCMkQUiwGQ1ee4MjQVKKRj3suuqBdYyOxZtifoqgdo5r7eqMu4NYBrB5mggyCScw1cLKGQ7WGoGC7r72UTe6AsxQ5tfMfwyNChG+V2fR2Kgv/5bubM2XLsy0nO2CwX8NembY8WsOmZ8wbo9AMfgSqeCKKN2WdLRTi9sofAkyFwLcfTfdoV5JELPHKP5V6MuJlesoCv+GQZGslHD6DrL157bzx4gq5ko/qUto0bX/0jCBwM/UBXy2nxhKwKTtQN9DhIDDreMMIAkkMqyJf9Iy94INBVOH59HzmxeE8O0MCLjNA3QKIdsi/7zAHlzOI7OSebjDuacD6aQ9T2dwgiyAvjYQzGwtn2o6AFT+0TUpeEC2Dug32yx0lCAwbaCaLTcVAYC/vvjIdOkCH6Tw8V/RjdOFoBmzEJkmQOW7Ae4+K+GB9y4Xd/8TCkb/LKIcl40bAcjbSB3vTDjCT5xjvyQEclILxXPzxgABlUeqpwJPBWIVPN6W8OGJoUTkU+GWdyoJAD2UZBROFO6CxoQAt9lKk2XnSHHXiPjhI5+I9/ZKiCm4xNcsH41Ksuy4E4OT6XbqaNjRvbNX2WVjvoo+5ywDMetDIeeMO5sCTWezjrXh4I3WPge37QS8YXf/VXIAJbaxkk3Tb29Kk5TJbOCjw4vG2GymoFOmNPi3FZcsMJwGeyVzqQdo2zMuH5ziwQPBEw0Cc2YV30htOM9sZLLrXXjvmG1Zz7RRUwqZvOo7mgCqboP9llQyzh4kg0J8oM5/KMt2GtOsmb+rTrN4GavpITMsU+cUbVyT7V7ED6b1zuxxPtq8c9+kXv1EenOV7o5lonI0o8qd9ePPjWJ7nIGme438vtu1dT3E/O6Rs9gXX4pl/N1jlSvC0DVfCenpachXf26aKbUxVfTcCm9DKGNuQSBnLqYK/fiu74lTYETb73Yjf0n8zQaX3zIuvwTp1eLRhpS1YFb70uoeXateuLP+STfGgDhrmWLJVtT93arXuD93S7lirO+SLupw/5UH0nRxx/2Fr4Hyy1H8rKCHJBttBOcOb+CpDTPzao+Jr/yMpsSNoHIfrrGphnH5znU9qeoD39IUsDuXehfc7RNys04Jf2vdRh1rRhWzv9WHBW+pN69AN/yWHhe4pgga2FQ+wN1INb2szldW/xJ2M3E8SHoMPoVpiT+8xEWa6u39pFz/ob2YY39LrJ1JXyr+hp+zt/TiY9dHpBBQKS09pEE9sVio8Zh9k7dgjpXFu2eY7fgjJj8qJPvi9/Jp/NcB6enipaC+zVy37iJ+wTICtk3/JDM1vGW0FS6uDjrV+dAHWRmf6W+DJudaA3mpJF5wlUAJN6tMFmla1LG/YJSkq6z/WKZa8wQGKerPC7JLnwxRWSzZXozoDhqD7BXXVIQrjGC5bzS+gr+eEbwWIv4y+fJL9ryywu+hm7wM0+W3WpHx9coz1/0YMd1zddNi5ypU5Fvfre+2awsccX96K3/rEf0e1Ft9265ZuOHfjT76mbv0LKl3Wmbfrwn77t7/7kj3xfkOZvRo2/Odq2PcK/KMwJJoSrr0E5cVLg0U6XY+AUQg6UOBRAR1uUjgD1y2sIJ6fD9xQW82UtKDqBAQAcRYLmfi8Gl8Ba86z72qxMXgqBZqDVp11CBRT0BSCrn/NACS2/UC/F0jbgIcAcEUpEGdUrOykwIpyoRYA5T+UM5TNDYXaJEisUgzISfIBS0pzCqaCElkdqxzPCTkXwKUK/ZKYe0Bx6MAD9Hgm/h2floKOddjgSHAwdEFi51piMVcAHwPVdO2jIKHDaekPn5cAS7arPARcA3ntOMIXloKnH90CBE48WQEtmxv47wIMn9QBaPMpLHWWY0q4lbwxNBRYZB4fL9T1PmYx0qxwtoGoGQMZoOMHxuiEzI+2glQoUwx+BCV4aOMNL1vwlA+o03jpVL+DjvbYYIIWs4QUecMwYDXw/cSwykrHY28Lo2S9lBgt4lbxFbhikJq/NUKkHyJmJ9Hw1IM5IAf8LoZWxab/6kbHX+8g02pA3+qDIuNpXiKbaUgQD1e/wwdjdD9DVSQY5Dq7UD7zGQzNPdbhLaNiAu6tlrmZz0JPDI4Pnfm36vQ6gSV8so2DAyWsF5/lsvMa/45adRS8zfL2uoIf+kEFOABru37e/9JWx5Xwx7r3jrkjMcN70FQ3NJAqSXEPm6aw2OUqchWZEGGtZ33l1n/tlnPEaXfWXHHMG0E+dEgSCAt+pW5/QkHG2fI4Tpx79RwMy6T58Z6AZX9lcdKSHZiA5AmvmlkaiBRlHC0aeDnL6CrPSDkfOd2hjiYrntA0NbyyHkO5pA285G8ZrzwbDi/5kog/MJQ5cR8bQ0IvuuYb804tm0JuMkwW0gItopw9kkZ5iJIdCf/2mqKMMdN7n57rfC+4J5jk8aEhnGg47WCpBeOimHbTQT45FJSjSP2PSL9fK+BuD/pEPou2e3tnwQn91SG5x6F0jMaAf5Ujlml7m9Fsg6z35UbTVr7KQsPEb20DP/CYA7O/Xj3K+M76efuTPX30vpzT4iw/kt9eh0ouMN28Lf9VHdjiRfps/vwU9+qdXaIXPtc8v7eFBH6ir00ws/eLc1ne5196sZ559tt6/mqLte+++p9u+bXvVxVnzFx3JI6yGPwaDbkBM0iM/Vd/RHfaYrX7woYeqPrR7JYWc7N61q9u6ZUuN23+9bKZT9VnfLJtlt7QNv9lO9MUPAYkVIJUsyfX45n78Jlvqg/90uvoauSheB8vxVh0Tk5OtzXzvetcpfWB9aHy8VlpUXeGVPuAXLG2zarYWrKogkuzmTeekZfxn3y5ddlKf1SVm/ZuOkTEdRoNmN9qSaX2DLS0IbEvjyIekg+RhG3dszIDZ/ZYgogdXr7RVOhJHcNReON+TIXvm3KP+wobQRjv6qn9L86LHxuU6mMYuwMNe3nyHRvBLu2jhREP7mfEGptMvBR6Zbac3+IFmMBRdLY9TT+lvxqh+iVL8Qj/0FuD1S5wr6Cu71+waveCb0RS01EbzI/hNbVauXdP2PONx8TYFNuL7pGW0kWE2ym/kRHtGymdz6jBfRdDEtug7nFAfGmuTL1eYXnUIopudwSvbH/hE6F3JiMhBC3jhlVmz5kPSN4kJewYxGi3QF4Yq2qf/7ILf6GWzYR4R0PCVLXGPMwKanjb/QRIe9riGD8deGi+fsxKe+exep1Wyz65bu35dt36j8x+arTBOPhC8p/1m+9HCtban0LtKgkUWyVoF4ulv4XzoC69r/OkruSLX6jSepUsXz1u3ZtmmdauW3f8zP/HDG372p35w6h/8T/9isgb+Bi5N0l7nMjv+0WUf/PEPvT9m7sevXr76LRHybRGIJWHMaxas9eX0uYsJkOaWNJaAt434kYcSIgIq4GjO6kApkyy0oKqMbhSGwBBOy1n0j5EGfu6VoSWYhJ4RUDcDUwocRRbAEcYChAiYPQKUzHIi9XKWCHoFC3NCCwQ5o5xiiqkvvme03CM7ZHM8ALKshVJXhi11LVzUgiJApG8yRsYgmwF81WF8nBrT5TZgF1jnXv20jEC26szJU5W1kPFjHPQZAJoREQhY32yzKYOrT8agX/rZgtUWRDAQ9aDg0LKAO/8ckGBt9NC6DZWl4+S6pk70S59bNi0OVvoBnAGl2a+aQbjieWSra/bCkjTtzcTAmkXQnpkO4Gr5mj4IzgBGZcELYBiO5rjnQwPrOfDDW7MXDvLonXe8AAKCbrT2UM+F4al2GY0Cu8gS0ConO38VzscpzwQZaOvc1e/UO3VAaocFcIplwoESIC0ZSjv4KGL0cG0P5pQ1nch4RzY0cBNAAG/yCcDx0owSGWM4ZVWBWWUKc42xkgl7DRlG1zHajJKlefZa6XuBYOju9E3g7rO+6RcD697mhJoJApb2HJwugzN13MEhJ+vZefpn07IZ0pZtdejJ2a5OBgsdyIFrGOUKtq+2zJ+AxObrkuf0rYxh+k4POMR0wUyNje2jWzeV/uER2dMvTklvPH2uJU0z6UNoa6ZFH/RJnfquHxwhPGeo/Y5exo2PaMbYcfr1QZDvfuNfMD9BYdqwnwX9tG2P2lkPik+dCv4KSO2ltCfVchF9gxN9oIP/ZtjWrWmypH06I+jVFgfNLDKM4US5ngDRRYeMED5LYck0Oa7x5zeHnsgE6z+dxRd4UdeGHyvXtNlDOoUPZLjqjVzLStrIz5nQbzpF7jihMIOMCFZhqfvIX5u9HCy6edwATKkkQ+4rZza0JX8SSQ7O4ZjAIzqkH7U6ITIoyNR/9TDG/SywcZVzxdnMZ8FfzWpEH8kBx4gckC/t9UGhz/jgsCmzU66FyX6DfRwLs6AKvKObnGoOE55aJmq2zvjJqL89rpHHOskyYzEeQbm+wlj91A7nv+la8CPjg8nlEOWf/TKcTbRCxzqxMLSRKbY/yjOV8LkcodSPRX4zJg+Xtq8WzdRDZ+goemhLheSJDqCFvqCx38iQsVciJLrQy4y2jJF9wBu0OjxxJHRPsPgqzDKabN+6tU6/RPe2BLbNMviLluxXfire9QWd6aKCH2TzD/7wD4rur7RYonnXHXdWO3AZPdCwbGdeaKAtCVL2TJ/QCG8V+sJpZJPQlH7oD7zXX/eyX76DMZxMbfmMtrDXZ+QkC3gEI8142J+I5hg9eXiyiyWv8UtiwQ42B2Z53uKOzdsKm/GNPJAj+CXhodOc6kpOBpPJH9lzH3vBVsACNIdHZf+jS3BAgsA44Bbds4KG3FXi9tzp3B9nv8SrOeauEWhJ2MFIhazCLQcIrY09YoPhGjssaCsapL8VbKZyfTBOBwjZ344HCp1ywbmMU3v2V7MDG0eHS589+6yWR8LS1AFH+Cl8CHYWLuEvTFGstrGypWEFv3CmaIM3/B58kERxryQGnOQ70RfXozMe8MfwX92wW4CHZk12rlbffM9+SPaciz5djB+K9uwFXwbf3Md+1RaQ/Dt45Ei1Rf9gqxc+oL/xe96aIMRyefSVmL08N24Hd5El96MBeuKNpF/hRfwNh+4I6oyZbTFuSyr5VIIp9oN8wf+y0amrzgZIPx00J0Fo9h8uFvanZ7AF/+0ZJmM+owF5gP2HY6/hDF7z0dhQeqCQadgzf3FLiGtT3caPz3WqsEQ3KuWeflbae0H05s2bi+4wkzyzLcZknHQM7/AIvuBr7PjA9m3DC1etGlwdybv7ytWBt/+dn/jhi7/4we995hf+8f/Wlri8AcvrHrRNH/jTt1+aN/h/xQX7S2HFLQGMwTiIr3mw1pfnnj/YPfX0vjjyDpM4U0uByAzBopSAzSlI5YAGzCi205ucSlQzUFEux0oDZ4BcmegIJ4fBLI8jmyloBQ8B3d5pZEjL2YwQERrAAUwEiPsP7C+FIGBKP3vGMJTjnzZkoAEvZ41SUhDXcBIItDqBJ0PGwAoCtWtMnDuKIrurPeMSLAIjgCJ4paANzNoDWet0ybRnbE4ecxDJRJSBU49WNslyMh164NltwIeRMAbONvDkVFFOJyNVxig0cq0AwPHJJ0Ifa6G1efbchQDf0nI2ytHIP+1wEGuGJv0QLArmXMdAMJ7ogIdDcfYsj2RE0QpQAQmZMk7XZPqOJ6NDI9WGl30plr1Zpy04qIA0NABkZhBllDjLE0cnywmt7Ff6Q0Y4/gxXXKBu/dCGAiWZb+BQD9xMkAKAtdnPluE33jJiHCb02LFje/ETaLcHvC6qewESoHWiGn6Vw3rqbDlpggP9YlQOBQQ5FMDY9cZu2R8HgqNrnORO3y7GQde2QzOMh5Fujy9YUA4TkBRI0b1DHskwZ3TN4lgWWzQNKFIY2TEAjiecTt/bHI03vkc7RqmMUACY7AFfMqrv1afIBP4Inj0mgLwL2uu+tMERJ8No0jtQTr5Svz1laOu35w7s63bdsrv0oYHy8jpwxz6iChAzdrp46NB4Nzk5VY6rwHfrpgbydEZ7FZyGPmb0GBObph3lb0yWk6bykqkKKiLTZMd9aIvW8KBldedXP9HW94yYoJmzBVvaEprIV/pRuh76kHVGhRwaszrJN5nkVOG58Ru7AJf+bVjb9s312etDMcQcLm3CCqUtb/HYkNA+16Ktv2gX1oRnJ4oGO2/Z1Y2Mjpazpm365hREzxfymdw7ERd9C9PSF6e76X+T5eBaxkmmHOHOwcVvSS+PFnGCGhoYj2VDaOozWnIuDhwcr6CQfJptJZ+cLJgqUcPw0jcnt7VZ2i4Y0xwD8ule9GGMYQCnSxCjr5yq6egRjHVsNFmke57RZnkePCKPtWw19BCsbdo0VrJgvA7tQAO6p17L8jjFftNeZd3DP9dzYjhwtcQSjdNRuuW95aT0hf3QR3wm42wNx4mskudKOpx2WFabJRgKLqCLQADWCXg5MA7yIDNtKWZ7gLOAiH6pRxsCP86/uvHcEn71wxiOnWcboiXnVfBcGf/Q20EKeISnGWYFBOh2qB72PFXjJfuvpEhA3nnnnbVXpZ9JM37447h9S/NhvkQGGi8Mv9lAWfNmg9sSc63/wR//cTlur6Soe/fOXe2RFWlDneSI3pFvuFGYkn8ex+D6LVs2l2718l0z0qGFwBPdJCbgvBlcdNNvQS56kUf3OilU8O7xQT5bxgdL4KiZBEvP8UR9AhqzW48/9kTdQ5bIEPsjMeNQKXXjD/vtsCHJtD7JAXvsc2Kz6DknmnNMPrzoLowgG3SOvOkTOaLT7PWCBYsqINJPfoJl8vvGD5ZNIwNelrjRP/XY4yYIe27f88UvtsA1lvlNh79DwQd90ZZDmmqJbHSeOMEPumJ8bb+9VTbniyd8F7R12AZekAdbFZZHLtdFH8xESl7jC59H/cYoAS0A5c/QJfLicJLqe/6xFXSXL1R7rtM3/gys0n4FN8FNhzaVncw1bC75kFx1oBvZcXI2fgiUWzLFvlQz1u1RCPSUzrNBU3mR/Wp33YYaL7tMnvDD+OxnY2fYRvuRaxl08ItsoINzEPAJdrHN9ij7ns8FDwS55OrMuXb4E/3ipzgtUtK3kgTBNrPGFWQHawXSxoUf+kEPyhfOe3zQF+0tXdIOFCN7xkh24AWlrFVL4Slsx3u8c6o0vlqSSS9cT5YUPNCWRGIFZpFXuO9B5WSQvqOHF1tBTvg1xk7OPb8QX/QbcXzP9+SL+45uKGhvggVf1SHI27DefvRKzC5NC5sznq+9MG/+hZ/8O9//2D/8h/+y3fgGK69b0HZm+qGxv/3BH/7R8OvvxYF6U4hm09brFqz15eSMZ5BEcCJslosFJkqYCT1GEnTZi/b8mssFTIIgzwEh5ASNkDOWriMkliQ2Z35R7h+o6yiqWS5KXXu94kwB9jQRAZEBiuMWYXd9BTq5XoZFwMKhI9neywZXtiR9VT+w4ygRxjVrVpUjZQ0v41BZ87QV17J+Px0FqX0TUZpewWR6LPmsTGHaAFzGXLOG+Wfzv/4ZuzFzaIL03Ylj7ZhszjpgLgWK4vUOJwCVpaGkWLhyxWA9Ywj9tA1EOasAk/J7jgtAZUwEHEBDm8tTv5kKYwUO6i6FDd2AJSCghGWAYrT0AU05055VJ0tEgdHWD+q0PJJjy5kxXqda+hFPToZGnpnVGxGgIOgBoJR85crl5fSSAeBVM0IZI+ebERvaONRt3bG1ZIdM+Ws2DtBzKjcGhPq6a3YzvLyU/jMG9m/kpjK+AE/daG/cHH/9Vyd+WxZ5tGbmznazaYS86R+5JVfuRwNGwJg56eqpDqUsiiwCYE4uo8xpnTkTI1zLJtozkRDZ/fjBSKBVLdksGW8nVJkR9UU/84aX6MBY4JWCR3jD4SArQFQ3qt7QwauXIb0TcNApfZZZxVOOiessFdRWOcApJUsBavpjjxuemGHaONpOEHQwi6UbTs7Tn0WL44BGtrlBjMPZGacoJrBK39CJDOgLp5aM2atB/xhP2UbGROfVRSZkJC1tLEcof9GOTHsv+Jcd1ldGUoKmsskZv2W/eIv2GKv+0v+MA53REi/7I8VbVr8tydYvS2L7+zlleAmLOLfeV5Y6BR/awQYerwHfYsTym2vJrVk6dWjfxhVj0f5tt9/arY3Dg08wg9OON2RIwoc8kllOLHxjVNsJto23cArO9NhHRizvOTfnQNq7WYFM6rsSHdUfWk2GOTSM7OLwaskSWLww90ROwxvtupZs45Ugkt6QF/QyVjqkHqTVV0Ef/MAXzpQ+1gxIZN0yMe3V3srIAJnDb3WhtVPIVkXnJd4cQlCYmGsHByOTaYvc4YPxG4v21Kdv/Vjw7niCan/hBnq6R5DC+bkUp1Z/JBXwQR+1ob+nOfDpu9+MH45wZMgzuSBfcFNxkAI9Mws3NjpSuGimULt0Y9lSAd+G4oNr9deYJXs4gI7fxitjsUJCW/C6eJP7r15te/To39E4eeyR03AdRkKmyc0rKfBg57Zt3fat28rmod05S/nm2lXYEo9AkLSbN9BmMzP8+p0MsrmfefTRerSC+15J4bC++d57u927d4XebTmzvdnoVDxgI0lA2qSrC+th2Be7s+Fhe5i6Wco2+8beSkB639vwtlepySE7LRECa/Dcg7VRr9ltsx/zuzOpw152fMZXcsImLFu2pJs8NFGPxlBv75CTV4ki8u0efCMbaKUtK1VKz1MEOmS97FB4j66l09FF+8IFDYJGGFG2OffBfLbM3rKQoRI+8Ap+kWvJOLoKRxseOd2Z7W7JVDc5pMx+N4QRfJ49dzp0aQd1sUWSHs1uwOd53UgcbcXBFcYC+8gnmrJZZEXSRnIJ/e1r3b5ze8my6wq7677Z0KfdV3qaf3SKTh8/caz6yCagFfsAKwVl+I4O9JzeCqwVOIbeEnoKO4wvcK/HPLrC/yJDdBAJfLbfWN/IiL5VYBp7jgfaxT9jSXdKvvCyLTVsexBr9iv0VQccJEN46b19beQYPciZ8TvLgC3CS49UUje9VwS0XlbgmHnj79AnbRdNcw3a4AkMYYPV24LDS8VVv/nuvCRHvi9ZTd/Yit6WKmhF1tjbKHHZLfYmQ6tZ0sLoyKw6/eWfDcZv3HXLzsJ1dTabY8l724tnHGiExmShOp4K0NTYyx7nGrLIJ7XXWDvzPAon/cVXj/RQ34WMf8M6WNhOEw/dB3LtsvDjbfOuzt/0d3/s+w/84j/6l0fqxzdQQc/XtMzOfnLh8fGr/1UcqJ+MEb0jAr2W4n65yvkL9gK0k5YwneAbZtmfvPWpZc6iKBFAQlBBTQSQYyFTRRkykDKq86ylzd9SuhQCDeQBjCr9RpCrYr/nOm1xIDh1DEX7qTnc+qIu38uu6ofPgNFvFITzyTkr4xBjAngolD71xXeAqsCp6m0AQqBlEwtILgEYa9MDl2gRbdL3ZjTaKYROs/vjP36o++3f+i/VD8Bt5owCMB76R4n81htPmTxLFS0zcw0DAPDa8qq2jEi2g+IDBcosaEN39FVXzfJxrHKN602lO94W39yDjvqtfoYPLTkePdBTdqDBMDkm2B4jY8UTmRt006c+2KjlD/nLwaxxpV3tF/iHbltGRutabTM2Zp4uhjbf8hfe1X3rt31DQLwtn1TUA1xqP1Par70LxcsGnIIf/Cn5y3gEOa41HoXczb2toMSDrPfuHe9+//c+0R3cP1EgjabjR46U8XcNQ8MIGbsslCDMklAzs0AaDd0DWM0iyZZy+BllN6E5Gjlkw3d+awFGZHVONsjsocmJ9LUL6DuK3LMF43SEZoq2ga9AT5DiejRB0zK2MWxoX4YyvGG0OA2XL5H19hgFgRF+mD3xmAd74MgX4DUW9cvM4j86MZ733fOm7tu/8z1xqs3GNKAveQwPyae2zTrseeZA9zu//Qfd5QuywbkuRoHDP7i0LS/VPhbiMfkgl4I4M3B4vijGw2Mv8NfDrI3dshS05UgYE4eYbpy0ZDoXr17e9naeOX+mjJJ6a8lIaABHOFZ4os2gRQUjZntn04+iVfSd/KGV+1rgu6QyqI3mDsRoMtzjAuMGr9AfU9xj2So5qUzrqZORjbbfVl+N7wd/6L/p7rn31pLNwqHQrzmFDQ/Q03szEoVZRd+25EtBa9/pqwDFP7+TjZqBDP/wXR2lhxHwXsZlpPHMfSUz+cE4tOu7HhO912djIhOuux7H1Kc/fqs9pOFL0SU/wPBqPzRUR8P/dhCRv+5t4zOD1pxpckMv2/dxcoPphbMpZov0Sd1wrOGE/XrttD5OczmaeKDutGfWoZYWpo/6Xf3L98au/8brvT70mKl9WOR79bjHOLy057PfjVdQXDSL3rZ72/Jm95JfRf96B0//tcum4FuzFWwMXjce+841xqOt//wHH+/+5f/x4e7IZJt5eiXFjNFPfPAHu//2u74tfZtz+sLDng+qzZ86+c1vxbfQSdEm2k1NHe3+t1/+cPdrv/G7RasvteDbLbu2dR/4oe/p7r7r1qIJGtA3TicZ8ao9smnT9WyjvpA/3xUtI7u+R2N0wwu2yCCMR3+rz+EpJ9LIyCKZ6nVBhfisDm1qq35LWzDWAR//6pd/o3vi8edKDtlJOp1qg9mr6tlZsIdTLzkJv+mfhBMZoIeSpuqEDXD+2Ml2wiH+0gGJYTPETVY4t3MHg+U3WG7PE1n2PDS2mx8ABzwnjhTgV9m8yJ529Lv8ibznW/DxyCQcENgVNqRP2nM/O2A3vJlf36lfshUGS3ToN5xS2AY0EgSNjAx13/7ffHO3ectw+Rcl/6F7ryN4RE/IlTGpWz/wQ8Poj0/uo/O+x0M8owtKb7PU0eMT20OHXAsTensvGaROn7Vr/Or0XeF4+Lfn6f3d7z/wie7UTAvi2Wd1eRX95xJxcN5pyrBb4QMVrqQ+8orPkuiSNp7pp4NWysAt9ok944spgn912uvWEtgOV7lc/Sv91mboK6mskI3CobyKZumn+9GJnMykHsl1SQaJ3+YXNzrRDQKBVhUUBoPM4pH7fuk5e1arpfgB+Z0dUsddd93Sfd/3f1vJDhz3t+Fw27OntCXe4U/eV1thJFqjbSvNXvT98X3xDMakHqvnyCh5WbnSAXmfXYKtuD7yenF2oPv9y7Oz/2z96Fv/fe5vexzeAKVJ7WtQQsR5J458ekso/l+HzD8Ypb7D94j95SyY1xyBlylkYe4yAuBzr8QKUGwu8suU6+r5vFLCfd2PfXXXf1VC6bLPrcRnv3npywvb6L/r779W+v70f1+mUJrf/p0/6H7jo/85gDw3KxMQ5Vyq2yxfP/tBgQAf58H3llZwvlwnm+gaYCxLWgFR+mAGweZooIK+giGG0ud2GmQ73p+cnDztwegXuuF16wMgLeCyP8hYjyWQRCJK6fhhzqKgjTNcx74GqPYfGk89gGd+ZfQosbrVA0w4v/oARAQ8CAR4HKCyfs2amjWxphzIFoB187tv//b3dH/1O785zlhzij6nZHxkpHg39155IS+vlfbz5/FFH595Zn/378ODJ5/cVxk+ewKe3fd8Xer30Y3DZYyMw/JWvGCIZUStQef8CKY8pBkNBXmnQk+0Y7gZRUtVZDvxgOF2PwdTdy1VskSGQwpcV6UugI4e+s3goCMjie6Tx451DmMxM8dgkxGBnv5ZSmPGBxhb7oaW+qlfjCEDgkaMlqWT5MVnDgH+WoZb7aYY/7bNW7sf/6nv7FasbEuWry/kRzBsOeUjDz/dffjDv5tA73zxkvwNxAlhzCsRkX71xsH+AAGiQJNz4HdLU/RR8sbSQH2wzBf9BFrkRnYaHyzzVJc9H7Kip2Ns0YWxgD8Mr3ELrosf0Rc0EEwKDMXL5JPjL5DCA/xzf7/Xrseg5nBYCtuSSoyqfhg7w+UemVL0RD8PX908OlYOoj2B2vnJn/ze7mu+5t5q66XksIrf+u+ve68tpZd1pZd9l9TPc9f2/b5W8va6275g+Zx2UnyuFubqVvzWX/eixU+ur3Y/vy/K5/UnH2o8L2jrxYq2yarrWzcaHaqv+duP//q+999d67v75trp72sf8nqR9q9d0/fz+vf+zdmuqnvub9+20rfvv/47pb/O/d4/t3d/90v/6F92f/LJh+fk8rqLv8hy8uSp7h/8woe6H/nB74wutYMjrrV/Xen7+sI24N2DDz3a/Z1f+MfdU88+f82Z+2KLet3zte94a/fzP/OBbmjDuhcdR439Jcbn2+rddfT6vDFU//Nj/vucuq675/rywvv7z3DoH/+Tf9U9/cS+mqGlrxJOqmM7D097CPdg6T8M0oDv2QBL1QQQfoerAkfv2UjYAJ+s0GGXBQBstKChgohgvWBfW+whm8vRl8iC4cYHryWC0LMFvO10Rvjm1OSTJ2a6hKcVJNT+3uCbQKdm9VIXu174BfvzWyWv0Cryxm6gQdmbFZbO2/O5sJaqs+8wdvPmke4HfuDbut27txSNq7wEffvyYrKm9N8Xr/LvWvkCdfV87dt+UXmZ6486JVk/9eCT3Uc+8nvdkUPtBFu0QwOXsQf45Gp2Ap34IIJgyxr5V2yi9pwlgN9oJmhjK2D/ysEVFXi4RiKbHKiHfbYqRoLR72yGJLrgm09HVqwyMvtdwVdsqTrwzwPa8ZqPJOFrUGTAeCsAC+/arKbTQz0XLzxPP2ulWepSyAcZMtvmOkGoFSt8PcsuJU7f/bVv7z74t74zNGiHjVwrIU7Psxej8Uvy9Hre9Nf4OFdFP8YXlj7Yzzg+GQfqn52dnPyVsfv+YgOrG7y0VPurLLOzH55/4vlPft28q5d/Zt78gR9btGjxHQji9eUuGCST9rKvODr9e4wl+Nf/zgm6/vNLvq6r5/NeqfdzP8+9rvuu2n7hdXmhXf/7i7Whf/01n/Pqr/1C/bruxeED3r2iAJTK1CzzMNY45HOBFdCx3JRiyK5wDoGy7xkdQM35FjTZo1OKkpegwPs+i8NBNivVZlzIR/sdMHGMrdmfl7oone+Mk1GpTHDuQw/BAgdYPVVv+g6UXOcewQaDBYCqzYCf3zjF2pBhBH7AxfLVDQnYOMoMndPWBC6AhmK77/KL0K1eod013s29fzFeXnvhyYvxJd/VGEN7y4gYLMZUxrFmdDM+AYSxNnq0jKbZGHSx3AVfBHP++s1SUsaVDBaPQlPyUodppC4vxoTBxypt4msto8lfWTKZPg6EwIyR1b4AsbKQuVc7pKaWz0RO1A80+6QJMNdfdHQh/skUbli3oQyThtVhnwAQN0No+aTMrUBJxtb+NUtVGYMXo219N0d3Oiwr3gfdtawzfwVknAFBpeCSkWyZU5u9T1VmjvHhLKI1JwXt1EFmODzkzVJMm/O1Y7w1yx7a+EyOLfmT2RQk4hvHXruCOfTkMOGzl/cCr3r+Ye5HJ06MsdClcn5iePUDvfFQUKlu75WaGSB3uV+/ZWzJvqUneIGnxkjHva7RzfvrP1//euF1c+8/R7bn7u8/l35cd62x9O/rld9eUode8PqcduY+X1+314vi3vWv/vpq9/P78qL9yXcv1taLvVzX19to2/rb//3sb5+tr//uWt+va6e/74XfX/+6ds117V17n7/qvZ4u17ftdY0OL6j/+vt93rxptBsbGZrD2jb79SWX6Hrr42f783l8yMs17boXfB95Pj5zqnvymVf+UG1yDz8rMRX1fGEb1c6LtN2/rsnHi9Hw2m+fpfHn1PUCGvevF97/WZ6wk1fLhnHq4TmMgIUCl7GNw5V0wxO4G2Uvm2YpGDyDCbALbkhYwpYeW10zkvsFBZa6wSt4AwMVGMIOVEIrfHMUPdvIJ4DR6NiCtTarUfg2h/1s7OlzZyogs0oGBrG5sFIb8Mz9bHLtU829ZApaSthK6sFHJbd2DhzTJuxrgUCrT/Lg8/Crf/8irxeTteu/L16po3+94LrrXz1f/X1JeZmr41r9BG6ORwJkPhTbbB8df6MeDxRfCd29aqlffsM/q03MNLsfjdEOb9jllYMra6kru8FusQt4g4d98o6+4D/aswXqRks2CF/Zod6mFG3zuZ00zBdixdrKDniAn/qhzsaHtvpB+/rjN/+Mny9m5o9sCPb4G+wm2bYKxnX8ND6j6z+PlnPfvRSNX5Kn12HeZ/Xps7+Twxcr7kP79Ou+2YGFf2PJxtHvunr1iRVzP9/Q5VUHbcTz2Pimb5ud1/10Nzvvr86fv3DLKwb7m+XPpLTgqS1Z6pct2vPRwL1l3Yg+Z3Zk41BdJ+tXD4+M8gNfm2qto+ZoA90j05O1TAs4+Hxo4nCUqDn8gYKUlu2qNqI8MkM1kxFwsV9IMCKI8bu2HRJiCY09HfYSCL7aHjagFIWNU699T+WXb2lBW/oxNVlOfH9PW94hi3Suln6YITQebcMogMfQAJ22TK1lBl/vok81y5OgyrhteK8lEvnOCX6CShkuRs1pfYIJQQMQ7Y9itpSPwZQ1BZBozRFAC+MD9A5jQH9D8hIcVeAUHthAzmjYM1iBQFESiDqpkEPQlqYISLTDEWCAMMj92vKe8ZHVs1dQu+RHRlApQxPgRmz0VTgpOoXmsEPAigaCPTw0a2acX4gLJSf6HN4JuBm7MvQBZwMVwKiDzDB0+qcvgP5S5Efl5KTajlyYiSTjnCf3cqZqTWM6Koi0LMXSTXWjFbnJnxqHMZNJM9KWN8lCG4PlxHVIR3hIT1ZGHt2Lbg420B/30D8tyZRW0iMvzo3rjdGPEioMj7qaHuDWQHsuT2hmyRGZwU+/k/ub5WZ5uSKZ8TVf9ZZux7ZNJVNwCLZ41p6XmbPSkbz6VReX8vKXU8dZPHfuQulVCeorKNol29r2/kstcGr9utXdV7/t7uCARMzcDzdo0T82CD3hlyDMuOks/Hdgh6AMLpu9KCzLffgC5+Gc2fWZ4IvCtrEj7rGqwqoZ18G0el5frqvnrgYHJbXws5b3p117nWGdlQYaKbwMLjl4gjNsma5kEnvqs5UVVjlYGsyxX7hgUWETu2Es7HOfAGBHJBrhk31QZn0kCAV0bIT74aj+gVI4bkYRrr2RCvvGBq5csaoS4LpvBrPoHT4H0GtmUZFclUAVzBg0XwwNWgK32SHJwNrSkOsEgma56KnDRPgEbAdeKOwlm+V37VYglOsFcHgq4JIMqNnW2HHLM/kSLmaf0B5/tKUfeK8feKcNutUSu1a9xMblWn4ZeXUiMntm/GyPcVm1YgUVm7ieb5b7y07eAMWYJC/S9XvnzR/4/pmJC39+7qcburxqS35q/JM/MDCw6GcG5s97dxy6lYSkHIub5Q1TZO8oGsWmhLJCHEhKD2hkT2TgGADO6PI4oeUiUsDcz4ALCNxL0SmzAIrDuHaV50p1BczP7ttbznRl4shJ/lEczjFgAC7WvpvOp+SMDsPlfkGbfTXA3W+yRoIR/dZ/BsK+NdkdYAR4KmOU/rdZJkByusZzZdZDv9vMnMANwDqe3DW1pG/OGddnIKWfr3cpI51/AjD6I0PGmKIBelRwnL7IjBm/MVcQmz7iw/lLAfqAuwdLIxg93LBu3dxsnUxq6oqxRQszT75Tn7YEYgIwgQHeyYwpDIn2+z0G+sDoADrOmb0PTmDUvr1egl0yA9Dtq1BnTEYFLulOyYffyQ7+66exlJHIWIs3GauMrGt9L4jXh9xWRu2lSslj/nFOXGuWzZKR3jipj2PT9iq25wgJOPXTwT3lNIWGliW22ao1tfxXXfqlD+RJYEw20kyNAR09jFZ9+s6QKgyb/aXo5hpyJOtNplxrXMYpS0r+DI6DRg/KWOY3e03as3ycvnay6pBx1xeb6OmA+sktvtErM9myuGSWfJfBjl4I8F9/Kb5Z3ugFvr/trXd3f+MHv6v773/uA90//Pm/mdcH6+/f+5n3dx/6wPd23/8939H9f77zL3ff8Ze/tXvn176ne/s73pW/7+re9XXv7P6r93xN91e+9d3d7u1jhRdfaulx5mL0IAqSb16Z1C5cNNhdXTzcHZh0ou1st2KZPVzsw6J6v3Sx/UpBXIr8Z1zSvfTFQ5Pbqa2CX5hha4Hvjp483o1PHCl7wC7ALSciXqNMKoBNfqvj2BMMSYhVEi0IBmO9r+As38AKiTff4zeboAjM4BGa2BvFHuCH62C6WSJt1QFK4ZGEESxTnwAS8goWxg8fqgDUmGbisMNctoY9gEeCMfulrMjRL8k5Nk7n4F4l9TI6bbsWHqPRG6Wwh4IXvoR9emxl2aCLbbnosRMnuyNTExmTQQ3UoSz4hod4JMjGE76M5N6alWvqfvvQ4D/5kHy1qqlZuzazrD505mNNO4U2tk/QiA/obVsKv4EdYnOsrFF/BdX4mr+S4mwhO6Qde/kFX/ojgJRA4Fu4r72WxM9rj35yoAr5LX7lH3tFPmqVycXzZfvsj7uRCnmM/M0PFd8cvPmhmfGH3jH30w1bXhUFJ/f96YfiVP9UBOq2OM3zbwZrb8yyb/+R7vHH9hQ4U1SnMlFSyk7J8ZVDKktTh4EEzAGwmTcKWQobIyG7B6St47YUjfICdEs2gJMpeNcolJvBqLpyXX0Xp5UIWd4lAwi0LL8APICfdOkHResDKUGdrJByPs64Dbp9xs6x7IIJ9Sor018gwxgALWGSvm8d21xOfilwxts7wjJYO3Zu6u6+95YA5pfugHyxhYGenj7RPfrYs93U1IkCZuNzkiGwFjQ4vrsBjBPxWvaNgRM4WGuOvpx2hkJQhjfGIiPaZ2yN3TX9bBe6Mt6CMwZ0w5p1FbAzpGUM8l/PG7RgkAV0AjH90Ldq04xY5EZ/0K6Me4p6beSvgDsAztiTB3Uasz4w1oJNfHWNRslNLanJS3CjP+/6+vtjZBIEvgjGFL9y/5HD092nH36ym5g+WmNT+n05aMEY4avfyLqsYi2BzTWCIsZV/WSmHKSMkTFsR/cLHFtgJViSQChDmHbrmURzBqw3nGVE9c2Y8h0epCP1XZ0WO39hPb/Q+I2TU6Rv6pcUcf+y/JVpxmMBN/qbsRvMd9qVGUU3dKdXlXwITwThDGYFvDGUZkfuu++ObvPmjbn+5iqIm+ULF9h+++6t3Sefu9I9cXhBd/TCyrxWdNNe51d0xy6u6maurOlmrq7pTlxe3Z0bWNddXLC+Oz9vfXemW9+tH9nR3f/mW7odm9Y0PYj8987ly5VFC+cH6890H/vDx7pPPPRUyXQ3ax+mmQiz5te/zJDTqOuDu9K67lI32O07N9Z98omp7o8fneh+/8Hx7mOfONj97scPdJ9+erqbPN5WcawSxA1aot0SWLDiWlVfpoJGf/xHn+727N1ffRBwwSdJq7Kt0eHekTczxWlu9rPZpJqBCRa417V1IFgwDgawGf5KinHMBWLqz9uU2IxcJ7kEK6wk6OlguSOcq3sK+9oMIKxiPyRPPfy4gr9gEyffe9c0urZ9cLWcsnDUyZNLymZIJtmv5bpKlrHPMHrOoZeAdb3fV6wY7G67Y1u3fr1n7NXPN3TR70PjU92TTz7XPb//YI1FcGR2lGChFZ6wNx5jxBaiXR1UE77xr9gAQ+UboZnPsL/2u4Un6GLGDe/oKlvEvqD3stik/pAqs3Z+V/xmto5cuZ+csznkga0jQ30gRoYkCsmEfvEh+oOyyGBdk3rYIrIrUckOGcux48fKfruexnt0Cr/R9cXPVUu7d7zjTZHr6O8NUvQr9JofWR2L3zX6tz/4gx//pX/yL47P/XzDlVcctJ3c98nvHZg/7+8vWbJouJzHN4JG3SwvWsYPTnV7nj3QlmPlH0WldJxLTjeHsIH//FJQsxflkAeAaxYovwEF95huB+yCJsGFYAtoc7wpM2UlKeXMpnDwGRGfgZP9TTJBjNLywWU1swEkAAsj1YCfw9+WW8gCCRgs2xDs6J8MoPs9xNnsFWACpoIGYtoHcUANeDEc+gQEfTYehkX/d9+ytXvLm297XYM2fTtx4lS3//kj3ZnTba9ZBdABWWM346OvjCVD3vYQtHX/wLBmLvPPX/ehvTEbK+B3PbBlOIwJf2ZjoAWDgm6Dp7/t3naaoz1m6gDsAjUBpE3NjI5ZSkf9opl6+2ADf9GeHMnyee93QSQe6zvnogKd9IHzoQ81rsiFgI6saJfMGYf7LUd873vfWRuoXwxnGA5ytf/A4e7BTz3WLV24pNu4fqj2g6ARo6kddGbQ8NvsLgfFUhFGSnKA4TOGkq30Ca4JoBhK9FY4I3qgH4yZ7CXDhMauI4N0hby6huHjAKHpkhjUVSuWV4KgHuycQocYO3pmHPjtOGl9bA5k+BJama0sWkYf1E3uKzuaa8iJS9HYiW2yu/hmXPpzZGqqu/9td3bbto7W2G6Wm+ULFTNQv/+pQ90/+ZVHuv/wifHu4WePJtA52j2y53j35P6Zbu/hM93eI2e7fRPnu+mZy93RU1e6yZNeV7tDx69206fndePTF7qHnprsphIcDa2BA5bJmXVuuP/5Wsyx9Dy3y93v/Mm+7pd/e293rlvdzVs22nXLRvLa1HWDmz/78nnx+gDcqijR8oCAY8fjzsR+dPMWdpfmr+4On1/XPXtwpnvkmaPdp56a6j715FT3YP4+uudo99hzx7tHMi5B3ccfm+gOTZ/pVq9oe4BqBi59/XIVeP87v/uH3f79h+s5qfBKEs3SbjoPL/zlgMM0um9PGF1mC+EkD9nyfxhaeBpbubEO9Gp7e83kCKjYNc52AcZAey6W69UDM+Buv5rD9zCs2knQoJ8wswKBfA9LYXVLzLZTBwULbFFhV83ItKPc1SFwVF/DXI59OyGxT+aVDUm7+qmdCjQuX+juuHNHNzzcniF5oxc+0vPPj3effuTJ8K+LHdpQY+P/9IeS8GPYT7xpj4ox/rZv3JJgvEEfq47IgOvd65EDeIOHDgtRl2IGqy3za0tl2bxNG0eKf/2SW9dK5jmZGf+sBJEMxKY6MTj3CfQVM2bskcPdqr70jU1jmz23l133zDW2SMCpfvJADl3PzpHRlsSdV3LFl2QjFy2Z373rXW+7oYI2hWxFx+aHD1uvzJt36pd+8kf+9Bf+5/+1Gf0brDQE/RLK7AMPLDhx8MG/enVg4BcXzp+3ljP7RlCmm+WliyxOZdWixIwFEFizak05sXhr8yuH8NjJ4xWkYTfA8WwYxsSMWDn4AWcA5HktJIJSA2JOqyWJji4WWNTyiCVtOR6Qo/iWJGoDODFMtUwx4A7EBQz9TIKMH1BSgBlwd9oUsCgQPNH29DC61tszbgACaKr3WlYrdQAVQLXv4IH6nrFpgQdDM1i/A58yQK9zKaOZNgVZ6KyvAjKnGwJcxtzspcMoit6hhVmixF5Fp/kDtak2PJtfAQvFtrcN4FY9FTQluAqwel9BV+ltXqmDcT14eLzaEkiYTcNoARlkRzPBukAA39CToRGU+97sFDLJAMr8eZaMvvcBhaBFYCTY1yeZ2gpE0ydtC+LQW/v4J+iz/EOQiVdfqPTwQ1772T9j03c/kZMWFNmvab+gZzBaqpKgPveQNfQwLg4NZ8J3JWfpfGUK07+iVuplUDlIZN9YXOdAETLomT5m92IOqy8MmZdMJuNGvq5fFqQOcucz+aVDDDC+2JfGWBogOvRG0HgUfFUEwcZB1tHc8khyZF+qJaHkV19ulpvliyoR9I/+573d0ZPnu+VLF3SDS8zE5LV4frd0kZNXHUrlNdAtjKhGjOuv15J8d+r0+e53P76/+2e/+lj3j//1w90v/R+f6v7FRx6rAGni6NnIqWXXdLUtfVfqb9r9w0cOd7/8W093e6dmu/mrtnfdql2JRu7sujV3X/e6p+vW5u/ae/N6U9ete3Neb8nrvrnXW7uBVbdEJ+dFnwUjwYSlCxO4cEQ5w7Pdc+Mz3QMPHkpbT3X/y799tPunCVD/h19+qPv//ptHaibu2ExL7H25lk/SeStDmh1uB0s0PJtfe5FgA2yFExI6vlcaZhpn29taAVX6zG7BGXjdlqcHkYI/VmC0QzDm9q6fOlV4p37P/PKgZralsCx9gF19ghbOCbKcLgmn7bETFFiFgU5e8FDf2ynOjmFviTrLLuGc39hXvoY+VYIs9cJ/uCqIhFdWEbTTpZtNeCOVCvhn29JO9EcDfDJmfIPhRe/wxxYHNCkaLFrSedaclTOS0HjKNrM7bLuEHlwvuzQXRPWzbfwr9HSvlS9O8tSme8kWe9fzSl3sTslI+M/GoD27YmbUCdQODGOr/OYh4eSB/Sx7Fp+uAsT8pn/GZKUVP00CkwzgWa1oSTuSBh6+rT32rY3oxivGmAEtmr1y5btnukt3xtZ/yfHRl6N8ydrw47/4ga+O0P29yOTugMDr/rDsm+X1L3ueO9A98shTBSrApJ3e5zlCTkIKOAQoSmmjqBxsRkSQ5b2Aj7Hos2YMhXo4vxaD2ZMjwwOc8nUBtiBKO8CK1qvbviKS5MG6lFwwBiAYMUDCga1gK/cIBKz3Bxwtkzc4B0oXqj1OLkdWgAl4BCraaMGBWQ1L+5roO7FKgFTLFgI2DKUxEeujCQB379rcffVXvakc8derMKDHj890Tz31fDd+aKJAXpAqq4X+3vuO0bPUEHCjBWD0e1uWYv9Um0VEA89OMU4uh9/q/gwKDRgSDhM6ympat844CnLNcmqnN6p42kC4BRfohneCCNkzMiEgk/ljjM6etwG+7UdklPCFQbYEUvv6pA/9ensOgc++Vxzage94zimIW1eB/Dd901fFoL/08kiGbHLyWPf00/syDg8a7tfvL6h+CFQZCwFuzWbFoBrb0jgw5Ju89TW3ADTBWtp1f5PTsk/1YlCNe/r4scaD9BVN0UE/ZEIJkKDsgoRFZJ+MutfMnGyp64xTn3yPF3hqfBwpgSfjSreMgwygmUCNftayotzfj5Ph5oQJ6skyOVanayRh3vE1b+rGxoaqLzfLzfJSBYbsP3Kq++h/2duNT3G223dfSqE7ZqssdTxx6mL3mT3HuieeO9btOXSqe3r/iQQHZgskIKLvCQZdaybuqX3Hu//rt5/u/uDhIxVscUxf/NWc1kQhAc9FUcg4twtXdN2iNYka13bd4rwWmDX4fKxQ9M+sHwzUR+2fPHOxe3zv8e7R9HV88kx35NiZCkwHE+z53T2vV4H/H//4Z7pjR2fS43ZokmWQsMUhDts3bW7Jz+i85y+2FQz6HVuXbrmu8L+Cqdi24IjVGRx3yTxYwk7ABAkomAB/avYreA07YJzv5+X+q8HkSvIFp9Rb7aRUsJD+OTiqcCXXmDXr+yKo9B6+wiTjwgGHp8ApOEue4KVgAWYKcNTLma9x5T62ux6YnYs9tP/+t97RrXvDLI8c6A4dmu72P3+4O3xksjBbEGUs6MlusHX9CqLVq1Y1OxzasJN4qbheALYyQTbRg+F4xC4qbLN6rApiv9FXUKUef2t2lr8UXqKzQ4QE7dpk69hwL30SYCt8AHJuFYrHKAm28V8S1ooTNl3AJkmrTxKheOU690mGkjvjwUt23Xj02z1kZPeubd1b3nr7nCzdeCW0o+hrQ+b5S093v/sL/+gf3XCzbV90JBkhGji1/xN3zXbzPxD3+66MbR7Bulne+EVAJRjinHvQM6XzWUaO4vVOK/AH+pZAAllAAiwYGc65E4M4wkBBcGRpgE3RAgBKyjgArSY3Lftf9wcIGGDtWkLBofZb/7wPZdXKVWWgXNOcghZIChKd5Cc4AyqCOw6uwKEdkb6ggFGAYDkAw8eJByLATaC2ft26CjIFk+py6qE+GqfxfjnknMOulOFMv9C9jtVNkSljEDnlxsc4+x0dGGJ0gjW+x7c6fTP1AFHZNgB+9PjRruXdZMJPVbDkE5qgK/DGL8GpB64zCujr5TtZMjdU9i6/4YusL0OD7mSAwbWmHuh75hu5ksGzBAS4e2YQo8Kwq6wyuHnPEAhCyAdDXyVtkDuB4dDa9TXOl2MDh8U+MLON6uyDQcbPaWkKR8OrTsmMYbG3gGFF8zrEJtczbh5oytiRM0EQJEcL/fedvqG1MSnkSZsCKnXYeF2Pt5htco5m5NJvZLJmy/KdutTZz6A2XWtBc5+RRRvHMgvY0FzgiR9kF+0ZRi+zbNqp/qm/9KQ9vqIlIl6GgDfL/+sLTPn4oxPd4aOwoy2fejVFwOPQj7MXrnR//Jkj3f/9e892//wjj3f/07/6dPd//tZT3e/8yYHu8efbAVdP7zvRPZbgrvlNX0yJPFcQ1wdykXl67uXzl1AEcPoJDv/Dx/d3H/lP+7pH9pztZs4v7KJl3Wx08fUqArWaZQpe+STAgkEwyfcOe/K3t2kOmIIL9h2hVCWhYo9hAR2HbT4PrdsQG91WAMAEtsw1bLF71GNLA+yGXb6H4TNx8FuAESyL7WEz7etVBGkei8NesVWrV64o29wCSYlD+8SvlF3mD7S2FxQWmeUJHJYtM6PmMStORobHtUok49X/Sg7O4SR7AtveSMjFhknSGUP5NhkT2htHm1n0XLu2N82MFl7UvsTQxUD5Weyq3/Gdn1WykO8U9C27kfot40djssG3kkztj9jH67LT4QVBkQDVt54v7CJ9Z+vVX7Zz/kC3aWS0+M8fJAOu0TH8rtm8tKVeB7t5aDa50Rbea9cJomwxnuMbfvIJa/vA3Lhv1KJvaJERf8eJi/uH5r6+ocoXjUSnDj+0/urAvO8Is98XbrSzum+Wr4hiJgPIWLJG6alorZGmgIKngIpCae0Zs8fIQxPblL81zzaoNnCfmXGKpCfdx9mP4nsvO8QxNRsHXJw2RImBGFAqRQmYcC4BgHs5xJTeZ4jDSPVACEMAFgOjtIyh5QAJPANotVww9QssZSbLqRUo5D71CH5OnPCw7vagaQbI9/pR67xzL0db8GjsjOjrXdKVoqOMmMBRHwWi+GCc+lH9C94Zn0AMcHLygT0w5agzhH7j6OMn515dtRy0Xu2ZXwXy+SvIriUWMQx4YaaLwcB3NHCNehkHfLRsRZtAmqxoh/yYdaoNyQF6gM8IOblTO5b91AxRHBH8Q2O8dBCH2VEnZpoVNQslA0tuGCgOhb9lrMpwvHSpQD79ZcwsC+VECBQt9+EUKOiABmpibDzwEz3JNdoKgmq27HJkN98JkOzHk0kkj65ts2wtQJRVLP8yL3QQ3OGhawVdvsMjfbPBnIw1OeMkeqREWxIq4eEadPXXUk1t4j3JQ0/Wj5PF+OOV8XHMBLXqcS+jXcY+bZNp39EBPCQfN8vN8nIlItTtOTTTHT9lNcNrJzN0f/HCtjTM0sT/8tDh7ld+99naN/e//N+fyftnam+ZmbnmJH55S9mQC5eCOfO6r3/77u6b33lnd+dtO7vlqzZ2swvXRP0sRX6ddCjVCtg8BxUGV0KuUMoptCsKV2EUurBlVrmU0xyM8D1A0X+zU/DdX88clTwzEwOzvYfj6oUJ2oCXsJFtLnsfnIDHMNpSN20JOipJlL9wyGyM6/Wz7QtuOAPv4ZH2rbbQVxhUTn4wyRJNiSNBIBkQiLBrRgkvqw8SXvmOnYGdzT+wcqZI8YYoVIbdZs8tRV21fFXobptF45+9gWwye2q86Hs0tpNtYq+82A78RQPXObTl2MmT5RvY+62gKfo0+2q/YpvNwwtBuBOfJQmRjh3jn+GfAI5Pxk7zs/hRaM8OuVfb+M8eC7DIj34LvMza4Sfb7XRltsZ7/oMEszbZbuqr3gr40r7kLbusn8br9xu9xL4PXlm44LsmJh5omfMbqHxRQdujj354URj+1tmBgb8U53rwzwJUb5bXrwhwKDoldlS//Wy0vWbQooQczXKqAxh4f2R6qsCFAgIj4OAFwNUFGCy1cyQ8x57CcjQLlAMQTumTpeFQMyQUHIgDOwCiH4yAGR4OZw/uAJ/T7XvgsnjRkjIGDIhr7CsyWwTQBDKtT+2QCoDmuprRmjMCTuQCmNZ6AzFtmyE0hhZsBsBSb3/961l6w8e5WbNiVQE+0EZj9DATWEAbEDUWdPc7Psh8ymxai64e9OyddZ8ZaMdEA1mEZJz75/0wFoqg0HIaSytdjy/6oy3gXUshQwvGBG3QuIKh0AYvvBdINCPS9i3m1gJ6fOtPZKxZ3bnApe3haEt98EVbFaCk4IUXGZo6OlU0eDnYkZ1mXsirdxUkRVaMk1Pjs79kmKMgcLJfU0Apg4wW6iC/aCczqK+efWa/Rz0+IjRAd5/pBBkT6BkD+dJH9FE/fjFivcG2J9EYJRfqdM/ohaUpxswBQ3N0aHsDFtRR/YOC9dBXPQJIfPJ9ZapDY3pDvwS4ixa2mWlLnjhPHD7PAzo8OVFjuonbN8vLFfmpCxeb4/h64B4RNPu2ZPH8WpL4zIGT3cf+9GD3T3/lM91v/8mBYJB9yl8eOeWAemj/+QRra1Yt6973dXd13/2++7qf+L53dz/4V76me9Ntm+tQoIF5i7vZgbY64HUpGS4sUuCDAkNq721sl2SQmXyF/bPXyyoYyR24yNbBGneyB5azwbTDE/T+VPBgbn9T6nYtfIGrll72j8SxHJONcQ3sg+d9wg9uCApgHzvutx5KJAb1iV2SfDIOfXCMveSsAr8MC9a3BNLVshFn5nCq4WZbgaN/7LXEG3ofP3WysLkPYt8IpXyMFHYHLYyr3scm4Bd7cSF4bpatViZJWIce/RYTPhP9a7w9W/a3aBE7xN6oy3Pu8JxclJ3LfQJrZOJHVftpp9m8K8VHNkkfPFO3rSxqSyd738L9aO9cAPZd3e7FK8/hwyOJVbbP97YPSDSsWRM5zBj5YnxAyQDBpi0vxi+RzP/Q/t4DB0oGbvQyMGDbwrwPzb+wuD1Q7wYqXxT1hldu2pDI8xui3HfOfXWzfAUVygjkvcygUeIKWvIbpTezJnVkZoGScy6njrZZCjMulB+wcrLXrV1bp+pxOiG7ugUiFN/G2gKwgIksEfBnYLzUw0hoixMr8ADy6nb/yNDGuZmMKxU8ACf9Y4w8ZgBY+I3TDfzMOsgwcnTt81KnNhkn2S7AZhyWQF667LQ9h0205+Q0YxnQyd/eaL3ehWFbHMfbUk6nJI5uHC7DCuAFUgCcc875luFkQCvYDbiuWR2wDPDjH9qiK1BlDNHFcpkF89osp5k0NDUu4L86wZTrGr0Zh647yjjEoOKVdgSyDIegw8PLPURTvYC4NygysK4FyF6WeKzJWIB3ra8PkPeBFL7VM4jSrja1bamGfjfHIONgvEJ/gV5bmuOulyuWc7U1+fiHdhvrERBt5k+AIyDlpPiL1uRZW7LT5MN3soqcBwGzceo3+gvMyBtjRiIEuYyV07dkERlaAZpn3TBmMspo7vo+GcFJkSTAW0uBjVW/XItuEgY2+uuf5ZUcLveR68MTR6pdiocu+shpMj6OkDbMqHre0tSx6TaOM+3ZhPThZrlZXq7MJJA6l8CJ7jdhe/2K4MyBJBHvbvpEdOK0FRpfjJ5/6cV46Kr6BUIeD7MwmHnHzuHur7z3zd37v+Od3X/3I+/t/tb3fH139+7RBB0N16wC6K7GBsxezOfXiSBpovqXvrUZszbjzkaxQewxbPCdfwK2FcsdKNIemg/rYWhLlM1WIlJgBns44XBVkkgREPQJP6tS4I3pfNjHRq5csbzwZn3suLp8v2Kwzcxpxyyfgyncb6mmlSowUSIQRsF9eON0QXZGXbDu2IljhbX8At/XMu+zLZg0Ns49zK7tCfnNONGlaJF630ilVhax1RmHAIdtxkP2WXJOULd6xeoar+/tXS87FJqyyaDazBWfSR3smMcrIIPAiq1EVzYAT1qi04mTLaCWsOX39DaZHLHD7ATb1+7J59wncCcPHiPjNz4XW2IlCZtNPshMn3Alg2wSnmoTnz1A+5pMhffqYXv03aOKtIfP7RRpK6uKTDd00ceVg4NrF8yuuOFWFb5s0DY7+8CCgfnz7wq33kuPbpavvNIcz7ZMkYJOTE+14CDKCKApncDnxMyJOIlt5szvUFXG32EOQBvACzZ2btsewFlewFuOaL53nROOGBOgw8AAJcFa7VdKbYCEg++UyVoiIXAMgFh+V5m8/C4DBIiAn/1IZha002buzl5bNug6WSGHjAArbXgxPgI0yzE525z609bap32AaV+Qa2SRgGE56F82h9dy0LZPj7HuaXfubJvx8iBogG8WU8DJQAJ9L7NZ+AHMGUV9X7xwcR0XL1AwqykIcR9AZRTWrllTQK9uzr57e14zEgBcfxyM0WdHZUD1Q9FOPWvM/WkPgANvAC8gKarF0sjmCsbRVjAjQHV0PmNkJsyMk4BD2+4tuck/fDN7Z9/Dy/HAGDymgExwDK5ebcF+tZd/ZfjCc7KjXi8nPVoSaWzF84x3NuNVFx2wL08dZqwYQwGWawVC+MK/RDN1kDljRxOz1cNDQwnGEuzGgJrNYwAZNTQS6JJlzyJ0xLP3DJ26jHPD+g1FA4kTpz/OZuhtOaRHUswr2SerbVaN7AquF1S/fGc2zudy0MJLvG7Z1zeAtbxZ/kzL0ZPn4jib3Zdp/vIUqk3PvF6LEvWt/nMUvegz53PRAg7s/O62HRu7b3nX3Kza9767+wd/6301s2a2DeZ+9r5EM1fOdfOuzHTzXs+gLcVsPtsFP+CUZCLcgAFWttD9wshgjZUqcJw+wyG4VUnIBGHw08y6RKbAC/74zvgFSWyqa8uxDl28OO+wCf0l5mA8TPIedggO0fRyaMKOw3HXS/zBbME33IRRrlu7cnVhIbsBciRl26qCy7U/T7KPQ39Z4Jzf1CEBBfPWrVoT/HJw1fm6vi3Tfx1nOV/jQpbRxb5yvo2XJAE+GQE8FnSLlNkkdC5bFB6QubbkcFlVxF7Dd7ZIUGsmi4qw22xqm5FzwFtk3SvXSECzAeTGYSLDsSXq9IiZmhkL79GWf4HeOoVXriczko/orY4+Sc+3mj7akulmBFcOrij/qRK/+hj5kvRUJ79L/cbEv9IEe2Uc6qqkKCF5AxSJ5XkLLoymv6+f4r+C8rJB28n9C1bMm7fgTcsHl9xFKG6Wr7xC4WRBOISWXpjRMhsl49VmCQKsAQlZfcfJm52xWZXzTpHb7ID11Q2YARZDwbAIuAAFh1KgR3kBktkfCO+5Uu4TgACDseHRGIYYzwCH/U0cW0s89h082O5LMFjBRV6AUF8FXgyRgKYts7QfSmAoyFhRbTHGDANw4jR7ARzGZ3jDhgIgY5T14vQWuAbA+uOSX8/CUQfKx2eOV6BQzvr0dIEc8MMH/DGbaUweIC6QkA1zH3oLqAV7+OHYXUsggLHfBHnaYCDMwlRgFT5YOqcNYCs4r5mogC6gRwOzM3gnKBRcHZ6aLKNf+yNSV/UpgOw1MvdcGJk7QI1+lnbUDGj6iIKW8DE2Nd5cq25jNUZOhMCpMrrhbQWk6UNcp4zfkcMvzwPyhp/GYS0+J2IyxobDQ1YbDdrBNwL4ZWmDTKxduaZkygZuY7IMRZaaw+I+6/YZsUpUpB9LFi+r+4zLg6vL6GU8jKMli+ggQ1zOUYyb2WuzdF4jQ8MJ6DZ22zZvzvVtX4i6BH4IR284NvjDMHq5RsFvBhAvyMHQuvX1IPqaoYwOMcJTCfIsTVob54cTh/4CQ/QuxtwsN8tLFDB3+rxl0RI7yusjL5y2Cozi6NcJxQLEeCJRzy+q6Gc5qtfV0b98L4hYPrg4AcBgt2HN8u6WrRu6r7tvZ/dXvvnN3Xd/y33dh/7br+/+x5/41u7vvv+93bvefkvqMbPellBfcyivXkrAdjYB2/EEbE55ff10By41B/hizSpJuFi+bhYL9sITuowpvtdDuE632Wk45H6PihEImFUbDR5LjLa6zxV2wUP2kM2QzJTkZPPZPe04VImNgScTU1PlgHsPiySrbD3YMjpWQRd7CmusqrFChZ03S+aFL9rq+9XbFUGp1TROQB7duLEeY6N/g4NWKbALXS1HvdbvjNXy+hr7Gwa72PJmh9hWvDTLhX6SAAIhNEUXz5Et2ieI47sI1vhS7Anf59jx48V7WxM8CsBzUgWxgjg6UytrYj8rgA7f8Llmw6JLbEC1HV6QE/5OWwHFJnne2spubONwt2VsU/g+OJcAv9xNxfawxewQW+ivwBr5+Qn4gfdstteyJcuKn2yc/qtbPXwR9l0CU18vzAXoAnm8fSMUyeV4Lrd0hx5shzrcIKUtvv0C5ad+/AO3zJvtvidO9G03g7avzHLgwGT32KPPRunjaHsSfmXWOKeLS9GBPIewAHYuq+d3uVgAS3n7GSnOLwdXEVT1s2IACxhx3M3CycaUc5y6KLfN1oCMM0q5OdpO4Gv6PdBtHBoqYAIKLXt1aW52r23mTfX53ill7eGU6nEakuDh7DnLCe3zGqw+CQQsQatlkqlLsKjPDL4+ACozghcuXOruvHNnd++9txQQvV5FnxxX/5nPPN1NT58oYEZTY0QbewPonuUslluYPQLkaAtYFHvGBsMLM5QyoRwQgM+I249gbAxDBU74GWT3PQMjuGI80J0BcB/eMy4CdvUJHtRVwW/4KaipvYrpy7zUA9B5E343HgEX3qlXAMa4VCCT6xkO9GYo8FBmlWHhbJGhZhDakkWFQ/Hub3hbjFubFXxhaXIXR2R6ptu390gZCJu2ZaA5K2ghuNdn16qh+B4a1pLC0FnWUha5sli5hg6QTX3h3JBBvFBqX15olM5UEMbI9csr0RSvdFPdlc1MfdplbDlU+kSs6Qpnp89s9kkEe+U4Ot7LtqMN4pJlS04tl0UHTiqa/j/tvQdgHcd17n929zb0RhDsvRexiKJESVSXbMuW3OUSx47jOE5ix88v3S/5R3by8lKdxHFiOy5xlS1LttV7r6QkSuy9E0Tv7dbdnf/5ZveCFxf3ggAIigBxfuTibp2dnZ2dOd9UZPT4XtDXDcYB4jDCVhtOHC74Nq68ai3NmlWjw0IQ8oHh/l/e0UDNHWiWq6PuOYF0B0kUDDe98HaY05SK0gL+/iJUVhSh6soimjYFLTMwOiHSH0989V+TseC7QjoRCWPAIc6fSjBhPbtTXKBryqZVldD8WVV05doFtPnSBXTZ6jl0/cbF9J7rVtJt16+mmzYto7nTK/Q3kUxh4If094C786JHnuR0zukl0+WFzl+6nwY1XLt2HKbODkyX4xVI4ntHbRSeF33XcA7ECwrSYOSjcAvpGdIMFMggfUP6FLDQL9trTonRJVFggxp/nR6zG2hxgTQBc5uiJk2ns7ie0w7cF+kQ0nxcj/vpAjs+rgfAYM8g70CegXQNhaHpfF2PSMznIM3FNoJS1+bxP6ShcA95Mu6B9A7uIK1COow0EfkS8iQIQRQy4hzkR1Mqy2nDhlVUWVWqw2K8g/fUwnl5fV0r9faixUmUn5PDjsMDrSMwsiLyTZyHOI68HgWweHcYBAY2jyesvO4eWhBzXqzzac438M4B8k1ta/G7Qf4AN5DPIu9AnqD7QvN52NatjlxMDeNNB9DY0gwXdP6Ed4URjpF3FbN4Rj7o2Q3e6JHIZ3ANRF/a7kP+Bn/D9vPiKp4tqQtKvWfBu/RGC0XeieuQRyGuzpk9nTZtusQX4uMb2Jb8NT4XChbt+Oo//5dnjIwDzira/vJPf28zv/wvc4J51lo5YWLS3NhBu1m04aPCx4pEAMY/El2sI4HFRw1hhgwBibAu3eFtnTDwuTAU8UGnE2QkPkg8cB4yGvyD0T+lcopOvJApeYmDVy2P81AKBUEXZ3eREaFkzivtQ8Zcos9BJoOEAPdAYgIPoLQH/kUzD9T6IDFCQocECYkjBBv8DDeR2OEa1OTBT0jU4Gdci2wbiRASU/gL7feXLV/AmcZKHS7nCzxHZ2cPHT9ar3/hX9S+IGFFpqYTbSTO7E88p/d+YMSglBphH9PNIHEdpisAyJxR0pfuW6UTeA4D3USBhTiaTELcYD8y1nR4ISP1SgW95nkQQ/Cft2C+MK/UFQNo4N1DSGpByechEQcQBshwcT4yfYRvU2urnssNpad4v4grqH3F+0EmBiEE97AO9xD+MAgggtB+/tZbN+u+frguG2QQuCcyyyNHaqkwXKj95WVKGNAGtcdeUw3EUxh/XsaJfhjeMNMQacj0kDkCHbcQbznskOFgG+GL+A9BhWdDLRq8g3iJd4NSSE/oQgiyO3w/XIv3kxaiKCxAXPPuzf7m8MeD4xkgGpF5w5CECEeY4ntAyMDf6BOKTBH+x2ioyFT06Ju8DWENMY19eDZdqMHPoUtzOSw2XbmGZs+epsNJEPLR1B6lrXuaRiza8B1og47jol44nuHbLowEqZxFVSULqqpyXvh3xYJquv6yhbRh5Uy6bNUs2rhqNq1fPp0NwzCnLQbH/QinFcV8ftGgZdqUEpo3s4pWL5lBm9bMo6vWLeDf+XTF2nks1Obr7Ws2LKR3XLmMrr1sEV26cg4tmjtVizt8J4mkrb+vM6kIP6DegCjhb8bpJsuNkqnQTBvfyjAD4BxAWvDGG3upu9MraAJID7wmcLEBtVZIV3EO0hvUvMPvMIqxD9fgPaBPt84reANpFmr4kV9iP/JTGNxIZ/COkGakQW0Y0hEUoCI/0GkIu6kNeU6/kFYhHwJems+CjW0GpDcoNEJegvwFghL5BtJ0nI/8AgWmuCeeASCdhDhDkz3cI70f/oe7eCXwf3FxIa1du2wCzdPGoqihjY4fq6OgiRExz8zzibwPeQPydBQKG/w8yMt1XuM/HN4jxBPiKvIQnI/AwLeEOffSQhgCGAOxwY5Bmg+7AOfrfIW8UaFRwIf+03j/cAP31/mQzq9wHuKL950irLHAv2bAG8kbfsA7Q16HAk7khbAB4WddaMx+wbtDnEI8gs2H81DorbujsF/gJkQr4h+YMWPqhBFt+HY4nt/bbid3/+u/fuf8GYAj5KwpUkfdts+WV1Z8p7ujy98jXEzgo3r1lZ3087sf06Ul2EYmgUQXHziiCD5q/jo5w/MGZkCNHGp/IMbQVt0z+L3pApBwI7Jro5LP9RJyJNaoJbP0/Fdoc4/7IPNA5gIjFtsw6pGYN7WiJMhr7oYqd2QE+uNnt1DbhiacuA6JH4xitn61+ELJIjIQ3AOli6iVQnNKJCx4FhjBKNGDe+maQfgbNXScPmn3cR8kNnroeRY1H//Yu+lTn7qdxaA3etf5AKWkBw8cp1//+hn+PelnnF269NPrq+Z9pkhgEbYgLQrwvDga5msQdmjmiCGCIarQFAbvBgOyIJFGWHk1bGj+ENU1bJaf6KJZX1Nbi+5rxru0aMSolLge7dx1rSb7Rd+XcwBk4hApaPqBa+AJiF3sR2KOzAd+w4EeFuUIW9QqtXd2ajeRKTTz/ZBJIMPHu8A5uLf3XjCUNYcNhwGOf+Wrn6PyChYyOUSHfr/8rnbvOky//OXTlIxjDpmoFqcwfDB8PwoQ4D7iDW7iFUp4xgzcR/zQzRH5GAQewhHxEiWM8BPePzJQTPaq51/j+6IfCjI2ZLfFLCgRtnhuxEs0A4FwTgsova+7Rz93uiQbYaMLMNgxCEG8l6QW0ywyeR3hifiPTBYL5kNCP00YQXgfCCM0L8b3hTiD71K7zR7Ge8I1unDDCND/+tLHaeNGFD54BoQgZMPRjfafaKd/+el22n6ojb8J73vMxkuLYYwh5iP6otQeNeZotYA+tl4aVVwYojnTyngpp6mVRRyXUaNusogL04zqUv7OvIIPuACh19mToq4o0mnP3Vyg0MOrZcPgGuifjJoLGL6cT+G75nPgP91UMq87eCg+xt8R5nMz0BRSeYONGCrBR3Fdjgc/TyAd+s9v3E27dh7WeQHyKU9seek00gN843gu7EM65hVyogm0N1+kN+eWV2CmC3L42bxCNEXN7W06b02LA6TtMKzxlEh/UfOJ9Af5IvKJk/W1HLblulk6RBUMbKSfCBKkY7oFAtIWpDGctqEfGvJquIljEHTI62HsI+3D+ylC4RPSLfZkHM21+RkxSuHM6TN0GMAtXId3CNEWS3B+yx5ctHAufeIT76EFi2bqgsrxDt7lzh2H6P77n6X2th4dbsi3USCYFr/IMfCMsLNghyDMvD73KCT0BBTiM0ZshPCFLYICPdgumFoHzeqnTqnWTRDR/xx5COIDrkPNHPIsFBBCtCHvj3NYapHE7w/93NHCCU0r9aAzfA324z7IP9DcXhfUsn9gG+EwbDkUasKmgLjGtYgriZTXzQAOYPAbiE3k8bAjEdfwDIirsNcQXyDmL994Cf3B5+/Q54x3YKckY/Gbil89+rxxxx3jRmUOWdPW0vJyiWVbN4RDwRvOZ02DcGHBDP5HDp/StTRoZ472ydoAx4fOv0hIUC2vP1Ze8DFWlZVTQCc2noGIjxnNOZDZ4ING/yB8/OlMBgk2jE4YyGgrDSMZCRw+DHSshft6RCJ2Dx88Mik9QEXAGykJ1yEj4MPa8Ib/sB8JO8QDMhc0uUSTDZQY6mYffI/0PFbIEJAAwUhAzQNKhZDY4Rj6EME9GBTIvHAO3ETmt3zZ+a9pw/O0tHbQzp0H6eSpej3wRAmEEv+DEEMCD5DRwThH2Hg1Qt6cKRBdSLTxXOiIjLBFrSXeCwQcxDYyDq8E1Bu9E01uknyuDhcEKt8DfRZxHBkzMgmEd1rooWYO73LqlCodrhAj2PbC1JtoFfECYgLxBYk5MhHcG3OUof8cwhr+xjvC+0ZCrsUzhzdqkCA4YAQgPCBg0GkZhgDe5c23bGI/5W8eCWOlva2b43EtZ2yYrNdPY/nR0BwRYgrxCnEEj4uMDxkM/KDFLmduiK94Vi2GeD/uhedHeCK+AOzHZOEQUxyk2s8YYh/iCPEZxyG4UcKJ95eO+/A23iP6EMC/EIBwG0YNjsNv2I/zEUYwYvAe8F1hagoIZnxbyPDhH+zHe8A7hf9xX7iJ6yEY8e0go4W7lhlgwbaKps+o1scFIRf4LuIs6l/f20SnGtE/FnHXE2iIu47jFVAUsLCoqSqm2VqMFeumjYvnVOmas3dvXkq3bl5CN2xcSNesn08bV82iFQun0vxZlTS7poyms1grL/FqhbS77Ca+XaxXlhfzedU0d0aVdnv2tIpBy8wavmcVprKIsLHrlfR7/vOEGtzC+sBkgh8sveAAatRcFmhuzBtkxMUk+BBrXrM/79y3D4ibnTsOcz7cpNMnXfDF3zrSAfRnrqnyvtt02odnRhqA2vh07QeEHtAGMqeX3lD6Xj8yXIt+Y8iTPbHmiT9tcPOjIg/H/l5Ox9CSAutwO+YP0IUwQ/qJQjBvTjAISK/lBvwJP8CvaB7n8q8u9OV1CAXcC8eRRyB/8rpK4B2wu3xvNNuEGEA+gTQPv8jfUCiM66rZHlm5agFVVHiDX4134Oe2tk46cbyBGppa9fMgX0B+hPeSFr3II5A2I0/0ahtxNZrAe3YLjuG9YfAYhCHyVp0PQcwyyG/Q5w2CCu8Z8Rb3Qt6F8EMeiimAPOGFwlSvGSXcRJ43pbKKv6FSz+7hd4jvG/t1nm+gltZruQSP4XqM4Ky7QDAQfvAT/Jlu9cRfnR6PoLOrW+fdeP9eyw8W7PyO8TwokJg1s4Yu3bBCh8d4BwXhiVjibwquuqXN3zUugEzOi5WMVHACMQsqXLh4wUcLoxofWntHuz93GUY5KqApVVM4AS/ViQs6t6I/DUYaREbT1NKsM4WG5kY2ImPaHRiLSJxa21t1wuQNktGl3YQbSJuQAC2cM08LRCT0OkHjBAOJDgb+QEaAkpj00MXoNIuEAEIhPZkjatKwD6IMAgRG65yZs3XiAyOW0xSaUV2jSxuRkGFESnS+Rl4B/2lRyfeGG0hoUQoG0Ykamqa2Vp1YYg4fJJTnOwv3xAHalBexMPFKyWrY70gQUWqGfoR6wlI+F2EFQYmMurO7R4dvS2urnij6yKnjvK9bJ6IoccP1SCxRo4nnQRjAbZSmIbzQln16zTSdkGMy1gWz5vJ7wJDC6GcyRQ94AhGL2jT4A+EOd+BXuI2w9voOFmihX10xhZdK7zj7D8+FZ5o7azbHLzYCeB8GdykqQNOYTl27h3cL8YwMACNWIh6g1hRuY8RJ3AcCSGf0Z30TXnOOLs44EFdxPQoi8F5hjMBwQZzT57CwgVhH527EMd3Mh4UkSqG991BA6POBsOzs8UYCQ8aK0mf4u7ahXruFwUDQ2Zqjko4vOE83veVwh0GC+IehsfF8CCcdBrwfcbGusU5nhAUR1OZ5c+chjocsr/kMjBg9GAGfjz4ojc3NOp4iFDxjCWve4CoQcXhnuAYGlC4Q8QUdDDiEp3e+IOSnAk0ZywuotChMUyv4251eTotYkK1YMJVWLaqhtUun002bFtIffnwT/duf3kr/zsvX/uRd9P997gb6zPs20JVr5tCCmb5Am+KLq6BXuAMRiIJA3TyRd+CLxoK/Jrr8K6/WyEt3YeTmXtJuQKx56cIQ4MNM16BhQV+1VAsvTSzYOnkfCmP42+C/nmC7EHjPgTQDAYX8Ct8/CjFR449BQXQ/J+RV/K8TaSenx6jxRysGfT3/1cYzLzDGZ02fqY1mfPOFnAZEeV0XqvEjIj9AoevsGTN0+oU8DvkJ0hEsmNIllUzpdAshguM6TdH5e4DzmE46VXda5z1IC5F/wM9o1QLRjHQO1yDdRQ3fzGnTdbruNVVP6H7y2l98XrovMJ4LeRPyN6SPVeWYS6xA18pBcEyUpAv+hFjFO+jktBtCFXko+jOjUBT5JwrTIHBQ2NrD6TnyIVyj+7TxOag1xbtEWj+N7QBdQMjxAoWFCH/kw+iX5k3U7Y0TgMHUYAdBxCHvRYFg+jrkLRhEBuGO94I8WPdR53XkR43NTRyX+nR+gbwPI0IjD8d12k/83lo72vRgV8iHUMOG7g6Ir+l8EbWgeKcokE/3t8e3rO0PthlxHt4z7jlR6O2NpoJFIfTlGVcMWdP25f/12Sn89m4IBoNrdfW4cFFy8NAxOnz4lE6gMcQ4Eltd68EJN/odIROF8RxLeoOH6Jnt/RJBJEgwFiGmdKdlJLz8sSLRQp8dZDboi4ROsEiY6zmBgAGPxBkCA+2vkVDhPmiWBj8gMUfCgtoinNfB5+l202xQw9hFW3jcGwIRJUXI6JBAQOShlBCTF+MYxCUMbpQa4Xo0OfMSMUPX+qHWENdr4cf+1SMb6fsXUvUUlESV0apVi2nlqoU64zhfwMCub2imvXuPUizq9eVC5ltdVaUzaCT4yBDjLGQxaAcEFxJ1lNh5tZkQs4VaQGHUSISNaVi61BYGO0otIR6wIJNFeEMMTOX3pg0gO6kzSiT4CB+sIyFGSSwSWbx7vFfEC/gBiS8yeQguJMoIG51ABzzxq+MFhzeMKiT4GP1QN9HkjADDHSOTx3koIdQCieMNahBRUwRjAQIL7wglwPNmzNaCcPM163RmBv9lA2MEfjh5soG2b9+v4wfc0s0J2QjBcyPTgBEDf+KdI/zQfESLHL+UGkIeRgfiIvyojTg+F++CH0XHkxoWavAvCizaujrYn15zU4g/iEHdcZx/IZbgfxQCIEPGN4CME+IK++DnKSxyYQjhPIQjmrvgOGoYYbB4JdveCKjIBKcgPnCmiGdDbSXCCM2ZYG7i3egmzfw8+G5QM+gJPPRJidPlV6ym2bNlIBJhaAoiATb6iI3mUrph4yK67bpl9L7rl9Mdt6yiD9+ymm6/djldvW4uzZxa1h//YCAi/mIbn+eZBWLEd7gfTn8h0gwMBsWLwWlzwKGSMKdtYRR2hPkcrwborGi38QfCDDfELxv4qEnDr8vpoM3fgNPFvyzQ9ND9+Ca8AgzcAn+Hc6vzCcLw8Sdfpsb6Nm1M41H0iIL8zSPNwPd8ur6O03iIIi8tQn6Lbx5pCYQP+nJjHekWrtfN21ggIe1FugCDvJzzM+Qd6DaA9A/rSPPQ6gD5NYx+nZdw/od9XZzWILVAGo28EuknCmkLOW1CDRiEHNJwzq10WoN4oNN0zm+8lhPeVC5Bfg49yiEvmBQaeRDsCOSvyKMg6CAWcQ+IEqRRcBuCBHOar75kMU2dWqXj03gHhdlHj52i/fuP0anT9Tqv1JNOI53nND8UiuiCRDwz8kg0fUS4Iz7q2MhhqAsxdT7l6gFeEA/wPr13i4LQYhbbLMI4jNs7OnWTSbSaQb6tC7hxL74G71wPXMLBhho81JwWFkZoNpqkKkPbO/AX7Abkj7qGjH2BrgNws4LzH9hNKLyEWygIhW2GgkX4PcniDSOJ4rMLmgEdZ1GAjIJ4PAeuhX9RAIHnwTXlFcV05ZVrdJ44nsH7cG37uyVh9ehX//E740q4DS3a/s/nq03XuDEYsFYj0IWLk1TS5oQiRXPmzKDlSxbqzqJTqjGEqzdPl8GZKxJiDGoxf/YcndC2drbRrBnTdeKOkhfDYiNUzwuDOUi8ed/0fGwQROVlnIgYVFparD9sNOVAAo4EwPv4k7p9dUVpCdU21nsJQ9DSBioSb86BOaEq1AY/zkXCDjchYCBw4nx/JCBIHNGsg9NGLQJwrKK0nDDMPWrxkDghweH0in2IDEDpduOF7AfUeIT4GvgHnWkhdpCgLl48R3eEPp+iDYZ/lA1rjPSF0bJmz55OwQgbQ0GDqqrK+dkwDHdcN03EM0H0IiNFB98SDrepVZU6jDCgy9TqanajgjP0Hg6fiC7lQn4AAQiDAANTVJSh5tLiMA5oIY728a7h0LETJ6immoUEhy9q83AvkB6ZDL8QhRB8OOaJ8qAOO/gFxgMyJrxjCFGdSfE9UMNVyhkA+nih9BaZDzIBvANkNhB2SCRxX91cgxN8vBvEJ0z0Xc7+3XTVJXlFGzI7uNnR0UUnT9TzOejrx/dnEan9yBkY4gqeH8IUAhdNLSGWEA85+HVGhYiD/jIIWwhFxCEYDjB+cB3EmJ5ziN3DNcjEIF5Z1ukMD/dIOmimyGGFsE2gT2BIZ7J4Pjwnngl94XStNcdFxHP4AX7TI0PydYjz5fwt4EFaO1HrzQKMhSyeXZem8s2TLJ7hD9TC4XuBwMM9YYyhjyHOhVEGowHNxa5g0SajRwpnA9/OrGnVdMnSOTRvViVVlsKA977LRDJd0+XVcuXCMz2xoHDMW7RAs1wKWRBqLNJ4vTDkUHHYptKIzes4jov0H/7neKJLi698C0QZatDStWho6tjHwowNURdNHtnYRbNH4mNwj7+/tGHsLeMHCN5dOw/pQagikZBOmyCcwpwW4YVgflN8z2WcDuIbx/FEKq7zOhSgIu2AgYzCqSrOF9GSoqioQAspjF6Igh/k33i3eB/pfmdI13T6yOlQiO+FvBUj/+EajAgMMek1qff6/8KfiAdIF5Gu4Z7pAthpU70mnPA3/Iqa/Z7eXi1AkAZBkMEt1MRgWgCITngIg4yhlghuQ2gg70XcwtxgEEBlnL+tWbuUqtkegf/HO8jzWlu6qL6+RRfAwZ5AOo13aHF+hLwwrPNX1GhW6DBEOCMM0bUB+SrEGq7Rha0cHshX8K5gAyDP0s0f+X0gj8Mv+n0jRuN6RHHPfuL3mIzxu/emL8I1uDfyKT3XbsirNYV/cb6X/2LAsBaaPXOml2/wNwy7C4IOLXmQf+GZUDCOOIWCRRTs457IM1Hjh/ngcC0Kjb3CX/Q39/q4QdBXT63UBYiogRzPsI0aZ+3ziYLplzX4u8YNQ6Zefa3bZ9pJ9ef8sv8Q8xEJFyf4yPDBpsEHhhqIN9/ap0uMkPAgIUZCApGDttQwLtEWG+koSnN0iSV/oEh4MTogasXwkeoSN04cdNW+5TXpgkBE0zW4gX2ozdG1Cpzp1Dc16fORwKNkDwYtEg3UCiFzSpcoAiRauD8SdyR8uqMyx2hU6SPxhx/wbDBk8UyYsBTnQRwhg0KCg1IvNOHQ/dx4H5oi4llRWwN1t2nTWtp4xUo2ks9vtT78h3eATBQfJcIJmVRzcxtt3bpHN4XBe8BALEho0Q8Nc9Eh8YQQ82p1PFGE94NMgE/UbuE6LJ4Ah5BCxpzQJbVoroHMH+Kjq7OL5syerd1HRo4aJpS4oVkHjAPcC+8aA5ZgYmqEKzJqlKqhBipdAwhRAWGO94/JOOEJZOJI8BEfkIkg/PHMDhuAHSwCUeqH0bDw3iCQ++J9VFM1VfshwZnRHXfcog2RfMaiFm3t3XTo4Ck63dDIcSeqSwhRK4b76yaE/N7x/MjAdH8LzhzhR2RIED8QpWzTaEGJ8Mc13d2Yhy6qM0dch1pE1OB6QtAzQgDiMfpSookjatkQN9HRHmGC8EH44XoIdHwLqJ1GPNfxkN2EaEwbOwhD1BCi70htbSO7w8Ycu43MFSIS3yZgL2r/433CDYQBaglxfxSyQfyhGVUfP/dnPvM+3ZfgfBY+CBcHXTE27JKYlD43SFM4cUyv+Cj+7tnYRCWZFmv+YQg2U2mhhiwG+9MMNsLTO/LdOZsBHvDJtW98g/R2z+5jdKq2QdecoDuKV4CDEW4xHUhCN9nHgB9IM3VLCg5MFOYgHUMhGfoNAXz3SLuwYMh5NGVEPoH0C2mHLujhdAQjI6PGzRNULL44XYYoSNd2IW9AfzqkQ2guiXQG+TrcRVqp8yu+FvkRWirATziGQjjUCuGeR4/VUmtrh85fcB+khcijkO5hG610ECFQGIw8AemsnrYEaSA/F4Td1Cnl9L4P3ECLl8zOm/aPJ5C/dLT10LEjp+l47WmdHhdGvJpH5NFoBYR8CBOVF3N+hgLz9FOhqSLCFfkEduI94F3hPfdw2PT29GkbAek78g2d1/L5uhaOPybd75p/cS+EH/JNTGfU1tGmww62FGwdhL0OY74e94DYR36O/Blx0esT6vVpg82AAvLDh09QW1uXjgd4f/BnejARuIW8s7SklO2pbh0HkXeiZRPeOdxA6yUUIC9cOJM+93sf6r92vIE4zGEFvfpgojP0yZpVq7zhuMcRQ6Zwra1bS0N28A/ZmP6/PRxhhMkFPm6InDQwKgEiNkhv5yLzHCzpbYB1LGfc02mN3taCJMPZ9Hlnzh0yyvaDWhxP/pwh2w1so+Os60CQeoM84OZIeJFZwjgOsBWia4X8a99u4Fct5vxwyHz+bD/hGBJQiITMJ88+L+1O2q10WKWvzyR9Hq5Ju5N5bZrse6TJ3J92J72e/sWw1hgFEYLGO84L70eHaIg/7INgy75nNjiO+IoMxbuX11QoTfp6uJe5jsw04zS9z19jQwLNd9hIsvgcDhpcBn96GSXCCmHhXYOw80pNURPhrSOz9K6BfzxX4T/9nvQ+L1x17aLnJR0XId4gqE+cqKeOjh6dScM/iJcoLEEmDWGuhSD/SxdQwBHU/KEAAxk+Srq7u3to4+Wr9Rw5UtMmnI3ueIBiKa8fmgfSB463LMBMFmCcPBKKy7Q487MHHLdMiDac423jPL3C7mR+X8JgMtMtcCYN8tBpBtIb3u2dg+PeuWDA+bwb339nZzfnHZhCBUIOaRYfQJrjvxC4g39wF+lROl0CWEf6knkv7NPoXd5AFEiP0gWNiAx6rk3+hzTzyNFaamxE3yfkK5gHNKgLunQBHos91AiilQbSJKR5aKmBY7glzoWfMb/YmjXLaWp1xaAwGa8gzAbmQ2fyTuCFqffO0uu5SF+DXxREQ+h47undvO41Tcb71G7hLfB/hDVAHgUBBX/oljG87b0pHQN4W5/W7x6AO7rAFl1MdD7EeRPbQIcOnaCWlk5dOAiBh9paCDUU0KJQEDWuuA+aveI3HVdwXxScsjO6sLKmpoqu2rROi8rxCuefp21Hfahq1oY3OLzHXYaZP8b4dNdt+2xJefl3utm4FYSLjaESzTTpxFM4P4zndzAcv51P0hl/vzc4GLwsN5tc/sR53rUwwCZCSbVw4Uk5KG0fGJ+0QONfCLHMmjQtzDKQGDZ+GA9pFwph03hJuBdD4LfBafqZdO7MuRwXOe2a7HmwFy4X7n3iPXrxyXtH+d6lt65XMzhzDHmQbgU0DvGfo8s11NdVtP1fKxfePC7nOTtrLOhp3P6JgkjkJygNFwRBEARBEARBuBhAAYPjujHXpccKS+gvImXrD/uHxh1+fXd+XHKO9Eajr6D/kSAIgiAIgiAIwkQHNWyO7Shy1VEj4P50PAs2cHbR1tBzwLHVA+k2qoIgCIIgCIIgCBMVNOvUgk3Rfle5/1wxbcN9/qFxy1mVWHn5vLhlmXXxWLIbilQQBEEQBEEQBGEi4vVhc5VhqL0qQP9SOfuyH/uHxjVnFW3G/Plx0whuJ3IfnOR9QQVBEARBEARBmKDoJpGuihtkPm+Q8eWK6Zf+wD807hlWm8dYe2utct1nle02+7sEQRAEQRAEQRAmBJgaRyn3tKnoe1Yg+KWyWRse9g9NCIbd3rGz6c1FZKu/N03rQ5N9+FVBEARBEARBECYGepRI237RMM3vm9HY4yWLrppwFVHDHl3kdMvRU8oyvu26aheLNlFtgiAIgiAIgiCMWzDPnFJup207X1dk/a/S9iN3T0TBBoYt2latuiNpW7HXjYD7Khkkk7YJgiAIgiAIgjDuSI+d6LjqzZTj3hI11P8p/+79uwzWM96RiceIh4M8derVgiIr8KjhGldbliWTtwmCIAiCIAiCcMFxXZcM07Rdoi5e/WjKMrdMm7YmahjGhG8lOKox/Ht7X5tmdxn3E1kbTdM0pLWkIAiCIAiCIAhvN3pESMchQxndityDiqy7TLfvx2WvNXQbd9zh+KdNeEY98Vp77dY1phX4d1LGZouBshUEQRAEQRAEQTifoPkjGvy5jotJsk+4Jr1umvRyOGI+FDnq1BkbNqT8Uy8aRi3aQHf9W9c6iv7GIHV1wLJMR4SbIAiCIAiCIAjnAYwCGQoGKRqPO6xiXjXIfEs57ktRU70wY0ak2zBWTdg+a2fjnESbUspqP/3aO02yvmSY1rXBoBW07YumFlIQBEEQBEEQhAsImj8GAgEyDZNiifhp3vWAq9y9lmO+oUrNI+XlTp9hXHw1a9mck2gDhw49Gp5WNHUjS7XPK0W3h4KBAseRGjdBEARBEARBEEaOFmqWRYGgRX29UcV67SHl0k8s02jqsONHZxtmhzF7U4LPmzSi45xFG0CNW7zxwOyE3fsFMs3fC4dDRcnkRS94BUEQBEEQBEE4ByDQgOnXqIUjIYrHkxSNJV4yHPVPZNm1yki0V84saqR7j7kX0+AiI2FMRFuazpO7KpxA4rOGMv4qFAqVKNfVQ28KgjC+SCeQ/b/expn1XOQ9AAz9rZ8ZSfbMiLK4B9qg5yVr8Fm9ye7gF+7J6LSCIAiCcPHg2QWG/nUczuehF5DZm9TOe1/k5deO6e5yU4H2qi0HGyarSMtmSDNsNKC5ZFXh1NsNRV+1DGNOMBwssm0bNpggCGMAErm0yOL/vI4/3rq3Gyv+RgbYAylkp2xyHWWTqRyl3JRDRso0TMdUFOM0U6n0XCb8l1cVil04bcUnfOYrdtg1viATlmU41+HElxNXfZnebZmBIMu5gaot7Vel1/QWr+JRDD4xwBeH2Pkw7y4IhYMBHOj3FP77Yo4Tef6FWNQHBUEQBEEYZ6QLb7HAREnGEy7n+a2cm8c4F+/mLJ6FGj1oqOCJQNjpPd4Ubl216uIdUGS0+KbT2PLcc88FVi0oXRO01Lv5Nf2mETAXocpzYEm8IAhgkAhj2YISKHS4Nfg3E3xDqWSKxYobZ2ET47OThqsSfCjKCV/SME2URsUN5SZyfmksyVhH9bLTDbzawy628g3b2K1ogIxTrH9SKPIKBCw3lUqxk5arApy28ocbcA2bQuwGJ6PJJO8ohLYaSIhPTOAjT8JL2BGmsBE2kpQa8CCGbbM2M/iIZabY06wZLcyGyUotkHKdCtZt1XznabZyF7GyW6ADx7sSvxF+kCJeLeU7VQatQHE4HNQCDuGDPrWS1giCIAjChQF2jWWZvFh6iccTlHLselMZjXyoi/PnOnLoITYxDrMxEI1aqY7p069q9i8X8jDQIhxjuuvfqibbvdqxjI/yS7mGX9w0mFEwqARhMoAPjLWI7kxrBSyvlMk7xN+BIsd1KJFiEea4rGpU0lVmzFSqXZmqlWVbGyds3Zz49asPPp91nNHLMqeNhVu3IrOPRRaLL9XBSWSfMlkduU6PGQr08rUqmUz2f+OotgLKtZxgoRXv6U46kUBRsjTkJk+nou6cOVeyCLzwqOeeC9QvKQnNKLRCbT2xokA4XGDwc6hQSKVSjhU0rRJWZFWsyaZzwMzlB5zB4VFMikIcJrP4dxGH95RwJKzDHv1rUdsvCIIgCML5AcPwB0NBtlNsikXjLufNta4yDrH93+oaRpfrOjvYgNlbEDAaoykn0RZtbV6y5Fa/hFcYDv0G3flCjy5ZXLNAGbRJOXSbQe67CwoLgwnUFoh4EyYouhSJBQGEGH4hDnT1PyqC9FflfVrJlE3RaE+czz7AAuMQH25kUZHkkxXpVn2GrVwnaVgqTq6Z5FQuRo5qM4Juc9AItiadVHckElbxeKL/W3Udywkn+lJu2LDtRNBJFAXsjo6IvXLlPucrX9mrvvrVr170HxZq86+7riTUXecUJJ1A2LQcy3LtsDKCs/ktLCHlTHNMI8JvpcIg413FxYVz8K4g4LBI2iMIgiAIowO1aMFAUI/siMJoxybq7eveyTbNy2z+dBlK9RmucYqz3f1x12kOhwy7SBX00NSVfZkF0cLIOO+iLU1d3bbCgoC5mC2mNVYg+B7lGu8vKysO9PVFdXMmQRgPQHhp8QVBhsWv3jd4QccuDUutWG8fxZPJVhZrB3h3rUlmh+uoHmW4qBmLmabh2o5rKMdwKGB3B93AaWWoOjPgdDop6h9aVblFqqwk5Xa0O6q8tMhtaWpU1Stmpgxjh20Y0vF2pCilLNW4M2JEVLDLsIxgT7QoqWhDwArO5pda5ZC7Ubl0Q3l5adhm8RZPJEXACYIgCEIe0jZRKBigYDikbaCujq6oYRpb2GLazvZRQyJhuwHL3ZNykvuCVBorKylya3ubkuOlBc/Fwtsm2tIodY/VXLtwfoFlrnaU82GODe8rKy0tSMTjugkT5DcbXt7JgjAKUNmFqO3/pP9ocAxHTBZjGFY2EGAxBkHmH3TjCeru7cXAHM0cExvIpBPKoaOmaR03XKPLMVzTIkvZbizlmFa3pVRL0jG6WbTFQpadKJkRjhMVsuBiqeDz5ptxdelDDznGJKgBG48gzSFaYXUcaygIBkpnJU1zLovxOeTSO11X3V5RVW7EYzFOfxx059NpkCAIgiBMFvrtJm9Fi7RwKEgWizQ7nqKe3t5OPrTVsqznOVM9qhwn5iTt2kAkWF+S7Ok9nIqpxYtfSxmG2DnnkzPW7AWgvW7bHMdW6yxDXWtZxu2GaS1kc1ob1BBuMpiAkEk6McHvmQTG+03TX2vC8cY5U4OiYIkrMjCwLAsqFeMr6wxSe5WydpOhjvvn8Uk2xkWMusrsC1lGd8pOdJJy2srnbu7wzxAuErpq31qcst1VVshYYpLxCVep5VaQFbw37op/liAIgiBcXHi1Z2mRZqBfPdtIDttNyP6Uw6KthW2jp0i5W52U0candCnXru1RsWPz518f91wR3m7OWLsXkM6TL1VYZmQNW8vLDDOwmSPJjRyPgmw6lQUCQQuRCk0opRT84iRTeHmCzKuKP9M/jLUUBu2wbUp5bWlTfAxDwaKZIYY4dDDgPIan56Nxk9yThmkeVy6d4BjTbpHqU2TG2Q5PkcmxyFX8G+gsNI36cE9hvblkiXSEncQo9Vygp778co5HlypyP8CRbpNlWSFpNikIgiBMdDwTy9ADomEDhZLJZEphUDO2qWEbYfz9+oDlPmso60jStTsDZrDHJedA5cwNp7QjwrjAN4nHD52n3lxkBGk5m9Zz2Xy/2iE1zyKz2jVoRigYjCDSwZjSc01JafiEQYswDGOvf1lgYScnIhhB0XUc/U71UO3KTRqm6lbK7DJYbPE5ul+XftdKoXq+hTdbTaIWpQxed9sMZXQTWWSTQ5ZppQLktJmG2dZjhdumSqdXYZiobduCXTOtdcpx/pBj6m1WwCwT4SYIgiBMNGBnoQsIbC0Hc/kkUw7bT/XKVR2KjCibRXV8cDcp87DjqHYyqStG9qFZsy5v81wQxiPjTrSlOX78uUgVlc5XBaqMUu5i1zA3sm/nsslfyL8zOeItLS0tNmDoY9h0hw1/XRsnQu5tIy3E0vOK6RoyXvALQZYG76QvGsOY62280cKHOnmfzdc5LNpsglAzjCRfmXANDObh1LJoOx4yjUakNenB2vn9xsMBqzcQUX2pqNPXnor2STW9MNY0Hnx9QbjI+FE4HL5a93OTNEUQBEEYp8DmwqBpASvgdS9yXertizumqfa6SrUqg6JBMlrYvnrdMs3Drk1R27G7rbKihvLyVe2+M8IEYNyKtkxQAt4+zZ0WjBSWmAknknRSyzniXU6WMc1QKsKW/3R+lHmFhZEpwWCALyA9qImNGhxdeyN9VM6GFlr+LxaIr+zasczYAoHc1xt1+ORODtlO01Dd/NvLYd/LLyCqlJHkK9BqkfTQ9qbRzC6d5vdx0jLdJtdUCRZktnJNXmwnGLAcFWQR5yRSRkFJd9n2lm7j+utlci3hgtBZt+1HpmF+Et+C1OgLgiAI4wVPpFkEezcYCFAikaB4LNnKhtsRMlQDi7Y+1m1twVDgedd1Tzu2Ey8MRaLtTrJx5swNUd8ZYQIyIURbNmrPnlBvlV2eUk5B0LCLHdeaxbpgCRtZCwxFIX6qENtZi/jUhWxuTQ2Hg+FwKMTxGcLD0KUQWtTZjhZ2F6ug8z5sDF3vzaOBdZTCZL92PcmznaJEMsEiVyX4wjiHMosv6uCgaeOzW5RBHRy2KXbIuwYdVR2ng1VbO4vnNt7Ryc52kWt2m67Ta5tOooAKCP8pxucHVLIoEI4ZexpjIsaE8U7HqTd+YgWsTxim14RXEARBEC4EsOXQNSgSCZPBNlysL0bJVLLFMMxdbJ+dZCO23XXcU8o09xWEjFO9cSMaDkZTxdPq2mTqoIuLCSnacoHBBOgEBYjmkSppCnUng4vJpUWuYdSQcsoMQ4VJWaxdDIsUlfEVy5ShFrOYmxGJRNiFzKBgIw3/WbFocy3rF/1ccLbXzwr/9VEfHOE9bOhl78eHx//1ur6wH2+/HnhDb/rnelt6PfMXB/qPpvdlw7ujvVGI03beqGO/tPIH3sCnNyjlsvjic1yTPeGyUDNcTI3I0i3BSUPUJiNumHavaQTQtrnVjVOLU1LYPqU3kuLgzaDPZT3Hy3UczIZ0/hEuGtpOvfFgYWHktlTK1umAIAiCIJwvzth53jr6o6EWDQXtqGTo64vW8/7H+Ggr25c9Bqk6tt52qkLzWEVFJAZbzDCkQPxiJ4/Ff3HjHjoUjhX3rEqQs9wkE9MMFLJhlhEWhsUfRJhtNdTaBVF7xxosYFoUYrEUZHVSqs9SboEiI8IKzZ/oCwFqsEsGi0cq0tezOOMPDVYfLyrGFiD6YGVYgfoLdfm6mDJJV1uzCxgZsU9hsEzDcPjyJLtps1pkC5K3LUqxO45yDYeVXoLXc71HfgSjmwVao2HSqUDAaupxjfrp09c2+8cFQchB5+ltH+Yv6u9CodBiDHgkCIIgCGMJhJnuduJXBij0I9GtOtAaTEXZEDzEW3t4d4etnN6gZe1NdPQ8ULPqerSCEiYpk1K0DRd1pzJrP7MlXOIkwrGUFQwXRiJW0AilHLMiGAwqNxYvZuOuMGCoftGGYnnDDASTriplIRY2FWqzGJMlFgsxg5wo2SmWgNB1Psp0Hcvqc0j1BnnTMsx4ynV6WKO5kZBh2+GCRCrVbXd0dCcXL+61pbpbEM4PbadeXW2Q9cNAMLQe21LLJgiCIJwLnkBjixBddFieIVuxGd7Ndp6yeU+PaahTfNYB1zVa+KwOM2jvilup16urr+7xXBEEEW2CIAiazpOvL6CA8f9xnvo+07TKRa4JgiAIIyVdi4ZxBGBmJ1MpjKXQwwZ3l6PchKHMhGGpw0oZrxrKZeHmdluhwLGkVbinunq5iDQhLyLaBEGY9PQ07JjqkvMF5dLvcmZbg31SyyYIgiCcDYg0PegbJq9m4vGEyzs7OBdp46N9rqu6+JR9ljL2umS3KzcYV+HA8cqa1Tv1BYIwTES0CYIwqamvf6s64jq/y4nh75mmNQsZsAg2QRAEIRfIIwIBS4s0jC6Mkbc5z2gyTfM0/0Z5o4lzkAOGot2u6zSaZMSChttQOOvyOr5WMhdh1IhoEwRh0nJ632tVhaXBPzDI/ZJlmpWSmwqCIAiZoKkjhtxHbZrB69GoHk/uKAu007btxq0gtfH2dte0XgnYTruTMGMVFdRlVG7o8lwQhLFBRJsgCJOSttO7Z7tO/LMBw/hyMBwMOI6M7yMIgjAZQe2Z9+utY35bLdIMk/pi0RgpOsWrja5DcdtWTYZlPhQJpV6OtTf0xYrW27Nnz07ydZKJCOcVEW2CIEwqlNoW7KwLrFKm8/sVpcWf7e7GCMqSFAqCIEwGIMp0iu8LNTSH9+bdVZhvFsKrjw82GKSaHEytRPZOM0iPJYzCrTU1q2TIfeGCIZaKIAiThp6GV6Ym3dBNJtHnSktLrunt0VMjCoIgCBcpWqT5CwSa7TiKV5MGr/qCLUqmtddUdJpMO+baRq1lWs+UzVr/qu+EIIwLRLQJgnDRwxmz1X166wIyQ7/hkvu7kUhkejKR8o8KgiAIFxPoh5YWaY7jYJ7cGFu8CUVGgnOERlJ0lI838PGES6rDUu6vymZtPOhfLgjjEhFtgiBc1HSd3leljOgGXv24IrotFAxV2LbtHRQEQRAmPJm1aa7LMsx1+1ig9SjlJnhHo2kauw3LPOwq6jICxikn5e6tnLnhlH+5IEwIRLQJgnBRotRzgbbDldOMSPLznGHfzpn54lAwGEyJYBMEQZjwsD7jxSTLNDGBteLNDkepbpZumMh6KxnmC4ZKddsUaHPsnuNT513b4F8qCBMSEW2CIFx0dJ56tdI1Q1eSMr5AhntdOBQKO46rm8oIgiAIExfUpmFkx1TKRoLexdtR5arjBjkP2MHAKxRPdSVD4Zbp09c2e1cIwsWBiDZBEC4a3EOHwl0l0RmG63xFKfdW0zSnoCRWxJogCMLERRurZ5o/xjhN7ybXOMjrv7YKzEdLq906er4naVx/vTSlEC5aRLQJgjDhUeoeq6dnQYXqo/coR301FArPcVxX920QBEEQJiZoAumi1I3/MT2Gq7qUaT3okv1PVbM21vqnCcKkQESbIOSBMwi/cM+QaprxiaHUtkBvU6oy6YYvtQz3Y+Fw5BN20haxJgiCMMGBSuOfpEFug23QaYvMn5ZNX/89zpNlEmthUiKiTRBywHlFMS8FvOpyBqGbWyAD4XUU+uHX8X76Mw9kLiMRd+lzM6/R6+zmSNyZdCDc6d57zY5LF8wMRMx1ylDv5l2/HQ4HrWRShvEXBEGYuGCYfvQ/duMmGQ2ua75uWfTz0pnrH/BPEIRJi4g2QciCRUGQlzW8ugSbvMQhpBhU36SXtFiDoOsXc1j3l8xvC8f7hRifhmO4PsYLVEaSjyd5P9xK8Dom/MS+BG+fC/33zCBzX/96pv/GM3feeaf5pd973xzDcS7jt3GbYRm3FhREquLxcw0qQRAE4ULC+RA5jqtcRc1kqhdN1/2FU+A+NWXKFd3+KYIwqRHRJghZuK5bzT/X87KMlyAvIxU0g87PFEUZoi3OC4RakheIN+zDus3np3zhdtZvlM+D27gWC9Z1dRNfitrA9H59jPfB/Tjvh/CE0nF4X9ofIMoLzh1u2pD9rJnb2cc0fL+c+4cCYu1Pfu/9U1LKeQd77D2ma1zNzs9QJjwqyZggCMJEBlkd570uGWoL50o/Dln0ROGMS0/6hwVBYMTaEYQsON9YwT+bOROZ7u05v7CAGovvECIsLYawnv7FvuxjunaQl7TIg3DT17BfUsMVVXwuzkNtIdzp8X/hDsQghCAEIhach2384jjuAWGphaJ/z7RozIbDZq/Z0+Dcrsj9HUVqnXLdKtM0Lc7lcbF/miAIgjAR4fSfDJMzBjv135brfK10VvCEYWyQtu6CkIWINkHIgkXbBv65mpfKtJgRcuMLt7QYA+lt3STUPw4yjyPdSZ8H0r8DcV0r5STnqGT7e5RrVCjllLJYM1AYqysQXYd/4SyGFeN9DrbZKd3KNLeTgiAIwvgBLSUCEYti8dgft/W2/deSJbdKW3dByIOINkHIgkXBRv6BaKtg4YHaI+FtQqs85YTtZM9SJxm9jjVYhWVZ5y2d0iIvLfD69WV6/xm9jm0tFLFfL55AVG5K/+p9GecLgiAIZycQtCiRSH0hZtAPZs7cgOb5giDkQUSbIGTABnghL5t5dS0vRRe6pg21Sq5tG0k7aYZCIdc0A8o0Tf/oGfR5rq2/53znjFc4vKF6LOUkS+xUfCE5yUvJUDP07osRiD0sEHn60f3nRG0hFm9DL7om0T/uBRMWREnv+EgYHJ7+9oD9I3NTEARh1LjKcQ36Pz1O4ntz5lzZ7u8VBCEPItoEIQMWP7P551pe5vMSQBM/7L8QRKO91lsvvzCt/tSximi0LxyKFKbmzF3YturSy1vKp0xBExL9/ba3NoX27XhrSt3pExWm7RpFJeWx5evWNc9dsKTXDATGsxXOwW1HyE1VJOOJ2UolVwYsmgcBKow9Wij6wtATarxgn4uuI4Yn19K1iQPwz9XRLXM9x6meK1nwPv9E/Rfretvbd+ZXEITJgpcMqEcNk/76yZeP7rjjjjukVYsgnAURbYKQAQuGpfyDkSOnX0DBppLJuPX0A/fOf/jun9zc19tdxZmbyYtRVFre9q4Pfvyp9378t/bzeUZ7a0vk8XvvWvbSk49c3dPTXWmZeAZyl15yyc4Pf/rzryxdvbbTc3L8wJk1Kwe3wElFZzoqOddJJpby9lTLsnBY0qQLzvCjvVd7l3H+oEshFPHrCXEtGLHP5Z16HZvevuGSfU92DTv9LeCte+fplYzf9CIIwgXFdeuVafxtKhi7q7r6agxkJQjCWRADSRAyYNG2kn9u5KX6AvZnc1uaGgq/8qXPfry7tXkWb/d/pzB6q6dNP/n+T3z6mc3v/MCp+3703eXPPvzLa7s62qfp0RR9rKCRWLVu0xsf/ewXt86atwAZ4gVvL8lGNCx4y071LVR2bInjqHm8t9w0KeCfIkwqRiee+kWbvlxLNuz0tvUnoPcMPA/lL+lzQFowDgd2U0ddCM20O+yQdt93x7tX2k3s91fP3ND/HQ2STQsXF/y9KEO5T7hW8A8qpq897u8WBOEsTJyOL4Lw9gAL6YJ/F6lEzOpsahgg2IBhmNRUXzd3/569Mx07aZ48drimvXWgYAN20g031J6a1dfbGeLNc7EYzxnOn2HuOrbTNycVa/ugbffe4ip3jWmqKSLYJjOIs8NbMMNDMBSmUDhCYV4sK0gGZn0wA+jDSSZvm4Egn8PHI8UULuAlUkRWgM8N8hIo4F9eQv4S5mPDXULeEuD1QKiYlxJvCZfyUqaXYARLBS/l3m8B1rFU+r/pdW8JhCvOuljhcjJDpWQGi70lECbDCnPqFOQg0bXS+Ljw5zwsgnD+MLwS0RjFVYe/SxCEYSCiTRB8XNct4R/0ZSvg5YJaLiizdyj3/G2QQOi+7dqukbITQeXNpT0AXOi6tuXaYzIH3GhBTaXrJPvmxbuafzcV6/2A46SWGC5VsacwabkgnBWXhcn+Xbvo3756J/3lH/we3fmlL9KuN7exEAvo+Z0AmtY6tk1bX3yevvaVv6L/9xd/Sj///ncpHo/rYx44d3QLCks8kcgLu2dYEIq8sFD0lpC/hM8swfQS4aXA/81cMs8ZvEBsBkKFvEAsQjRmiMMCFn+FUyhYVM2/Z19C+C2YQoGCKn/xxGSAF4vd1QsLRIvFKBaTRS4WwwrxM4cyhCKHh65hHGIRhLOhnE7LoF3xiJ6vUxCEYZLOzQRh0vOVr3xlGv9cwUsZG4MjaD819riOYxzZs7u4o7XJm+DbN06dZILWX7751d/8wh9tKS4ptTtb283G06cqo309pWkDlnNEtp0MZ8Hy1fsuu/q6E6XlFZjgOn3wvOM4ymWvKMeOzY3H299jJ+NXm6aqMA2jgP3IP1nVgoKQB8dx6PDevfTdf/sXqj1+jLo6Onhpp9defIGCwRAtWr6CAsEAtbe00MO/vIce/MXd1HD6NLU3N9OJI0foyP59NGv+fCorL+8XeOMB+GXkCwtHLR7Tiy8iR7DoWkl/6ReeqKXUC4tOf9E1lLxAXOoaSl1LWahrHL0ayOIcC4s9Pl/3W3RlTAkhN2gayRGk3XCteyv7ind/9RvfkMgiCMNEatoEwQfN7PnHL06+oBilpeWpD336cy9Pnz7zaKSgqIcN1CiWuUuWH9h863v2VFbXRNnyctds3NSwfO36fQUlpR1slaUMMu1AKNI3ffac4+//+Ke2zZq3oJfdezu+cwWxZtu2pezYnGRf++3JaOfHTdddFAxYETY6RagJIwYi7b67fqx/IeAAbL5kIkHPP/E4bXv1ZVKuS8cOHaS9O3ZQb3c3CjxQa06pZJL279xJTz3wALWxqDtT4yZ44JPMWPCJZi39QnHAwgIw32IG2SUxK4SzYASU47oSUQRhhHDKLAgCYENvMf/cxsu4mFQb87PVHj9aVF93oqSrsytSWlKSmDlvQff02XOjoVAE/jPYz0ZnW0vowK7tVdu3vTo3FYuFl6/dcGL5mvWtc+YvhmA777AN7bDlHHLcRJVrR1e7jr2cXAwwYli6UFUQRklTfT397Z/8b4rHYv4eDwg1k0XYhz71W3TTu2+jx+77NT1+368oFo2yeDiTrdmpFG248mq649O/TTPmzNHbwnmEw96Od5GTxBzJ8u0LuXFd1WsZ9N+xQPgrNTWr3pZ8ShAuBqSkQxAYFhf4Fsp5QXH8uLA2MMfa3MVLezZd946Gm97zgRNX3viu+rkLl/awYEPTTW2ZmqapKqtr4ldef0v9b3z2i29+8vN/suXG93zwJAu28z6EMocZatdsx+mbZSe6Lk9FO29zkonLDVJVItiEsQCTxBcVF2sxkAniVriggMKRiD4WDAYpEBjcTRLnuQoTlktcfHuQcmDh7PAnW+iQmlltsnQTBGHYiGgTBA+2/mgOLxd8tMUsdKYWODNJdq5MDsPrUXnllAQEnH/uec0M2Rh2VcopcZPd61OJ7ptSqeiVvHemhWH9+O4i2ISxoJAF2+Wbr0Gtsx5oRIsw16Xenh5atno1rVizVgu2OfMXUFXNVN1sMg3OKywqovlLllBRUbGunRME4cJjoJ0tGWVxy6nwdwmCMAxEtAmCB8QaBv0IcYZyrooD18NCtHnBICBvV1NLCLXzLdaUw4LNScVnphIdN9mp6LXKcedYpllkmqYhYk0YSyIFBbT5plvoto98lGbNm0+mYVBVdTVvf4ze86E7aOp0b5yeuYsW0Tve+35atX49JRJxivb1sWArpHd98EN0+dXXaPEHESecb/D9n9ckSLhYcOkSO5a8WdVtK/T3CIJwFiR1FQSGxUYFL5/hVYzCOBrrDtegwwysltChfbvLd2x9ZVZzXW3l0tVrT9/8vg9jAtHx9r3BrxCU8DsKcLDkFX58sqNc13ISPWvsVPxyUk6VFbAgdgegZZuItwkNBu3QA3ewSEINFQQPBLnrKt1ScSTiPLOP2WhEvVez1k2tjU3U19tD4UgBi7VpVFZeofu1pd2Mx2PU0thIbc3N+hoIvllz51FJaSlhtEXhbYDftZ3oJSfZyy9bRLKQH8dxOY0xv2HGEn9XsnBTk79bEIQhGG9GpCBcENjwm8fLHbxaPArR5u5+fevUR+796Yam+trphmWoVDIZjsdiBZYVSF157U2vfvJ//flbfN5ovzdYpcO1dodtnTbV1Uaef+KRBR3NjaWz585vXbB0Zdvy9Rva+BCE3BkRB6vYMFKua1cmY+23GcpF9QbmtKPu7m7d5ygcDvEpfDqfqj3Lv3oUPzbcDElmJhQQQnUnTtKpE8d0rdXUmmlUOWWqrrlCLRdGcXQg4njJBUSaHpIev75gw1/Ei/TIjiOlX/jBkYzolBZsIH1O/z7cP3NbeBswyLHj5CR6OH68rTONCBMMfK+cHtQ5bvLPKojuM+dcOXC0IUEQBiEpqjDpYaMOzfqu49VNvIQ5Mxmplee89MSjc+/5n/+6ta2pbjrmPtLw1xWORHov33zLy7/753+9hfeMvLifDVwWRsFYX28A05/5e3MStCy3umZ6HP3bhsORfbtLf/6db2w+fmj/ilAkFAuHIolQJJJga0tNnzW3/pYPfWz7qnWXN7GRHUylonPtZO+NQdOYrTNb9hdqYh6+9x46uGe37m9EpqFrQYqLS2jmnDm0cu1amjF77rBSmX6jHL++kf12GduDjP1hEAgG+QKs+UNc8LW4PnN9ooI+YpgH7emHH6KmhnoqKCykCL9XTGaN2qvyqiq67h3vovmLMdjqQDBwCIbnP3XsKNXVnqLuzk6KRWMUjfZSKpmiS6/YRJdfc60WhginEZMRP/LR/z71n4n7HiYmMMRTZCe6SbF40+9LEPIQ4rQmEU98PxxSf19Qc9lRf7cgCHmQFFWY9LCBjREjf5N/MRCJNRrR9uqTj82594ffemdLU90sTGKrYYORDeDoqsuu2PZHf/Ovz/CeEYu208cOF/36Jz9cV3v80HzHsQP8xeb2m6uMgoLC3i/9zT8/VD19JltLQ6Js2zZfe+GZaQ/89Ls31NeeXOTthdMsOFiQlVdVN737I7/51K0f/s26ZKxruZ3quyxgWboDUVqQdHa000+/9U3a/vpregAIGMsw7GG4z124iN75/vfr4dYh7nKJGOzDuVhcXsdw7Fr8MXBHN88bI+C39L2wrp+U75lu+sfh0X9sKHAc554+eZLX2Z/8roOhkJ7gORSOaMETDAXZraH9ng6rAfeDf9Kr7Cf4bzS1UucKnuflp5+ih++5m2pPnPByCfYY3hH8O2vePPr4Z35X9x/Lfq+49sCunfTUgw/QARbzKX6nCK9UKsma3qR3f+gOuv2jH8PAOoOuFS4OEHcx7L9rxxDR/b2CMBikuSnb6TQV/XlZKPwzQ4b/F4QhGXnJvyBchLABWc0/oxFsHhZfx9pDW7c+WHNcZfZF+zAy5Yhhg904feJY6YFdr61uqD2+oLn+1JzmulNzcy1NfKzu9Il5iUR8WEonGY9aHc2Nxb09PejDp41x3aSNxQZqCqO9vUWnDh9e3nDq4DWGkdoUsMzpWuRkGNr7duyg2pMndMaLoddD4bAWWhBfsWifnltLDdGvBaLl1LFj9MYrL9NrLzyvhcKzjz5Crz77LDXV1eGl+GeeG3g2TLTcUHea9u7cySLzdXpryxZ689VXaNsrr+hapf7awrOAMIr19dEPv/F1+vE3/4t+8u1v0r0//AHd//Of6XnCnn3sUao7VevVxA0BhMyR/fto5xtv0O43t9He7W/R/t276NDevXT04EHt1872dv/stx80gYRIQ40YhtLH80CQhvkdo7bNYpGaC4R1Ip6gDvY7/I950/TcaPwqIdTGUoiPJf3fAC9avPMymUg/N97PgAXvjBe8O71wHMA2X+FdmAO4xX/8LUHIDwqligoi5Zx3fqo7GV/l7xYEIQ8i2gTBs0AGDagxEoKhsMPGTEJlGDP+mpmMJ0frturu6ojEY1FPWLGgyr+YaJ3ICml4xhKLBqOnpysS7+sbPHIX3ysejxW2NNetaG6oXadclwXtQHcTiQSdZsGG5m/ZtUFpg9d10O8pv/BCrczOba/Tr3/6Y7rvrp/SI7+8l564/z564cnHqeF0rX/WuYOwg3jYtW0bPXj3z+ieH3yP7vnh/9C9P/4h/fInP6QH7v457WLhZLNQOZuxiaMQXIf27aHDLLog9vAMb7z8Er3wxBP0zMMPUu2JYyxq8os2+KepoY4e/fUv6Rc/+D7d+6Mf0C9//CP61U9+zMuP6P6f/ZRefOpJLXq0Afw2wzGNRW5C15Kh1mQA7B/ULsLAzwufkxYAWgDxtn6Oc3wWCAY9N1th4dBLwfAHo4O/IEZ0nPULCWKxKCVQ4DBE3B1rEE74HuB3/QyRyOCa2PMI4nRPdze1t7Z6S1urbhpbf+oU1Z88pWuWTx47SscOHqA6XnecISYpN9I11m9f+AkTl0QyifhypU3u7zQ0bJ3v7xYEIQci2oRJjVIK1sUMb2vUGEXFhanCopKoaQXsfmNFG6rKtJ3RiTYWRMFjRw9OdVwXzSLPAk4wYXsOx1LCjNhmtK8nYifiBf6+ARjsVEtjfcGJQ4cifT3dA4xHiLSG2lptxKFGJhcw9lFzhdEG88KeRf+nOhiGLNJamhqprbVZN7tMJDCIwRjBfoc/vL5Wx+jEkSNUe/wYnT5xQhugjXWnqaerS/v5rMHMICiCwZCueYJhjTBIJuLU291FHWzwwuDXJ+XBCgTp+cceoz1vvUUnjxym44cO0ZGD++nwvr10YPcu3aywtamJKqZMGVCz+bbBXsc7Rnhk3x1PhWaOGHo/n8/w6GMuNtg9hM+jLOzv/+lP6AEWtjkXiP977h52uPWyUNn26it0310/oft+dhfdz9f/mt1/5pGHdTyE8DyfaCEaKdCFIKhtffTeX9CD7I8Xn3ySGk+f1jWdEKrnU7zhXSO+oeDkPg5DLPffdZcXHrzobR02d+mChWcfeUhPqZDXT3r/+fOvcHGBbzUYDCBN+VjYNm678847xS4VhDzIxyFMdmCVXY5fNkJGbSEXFJWkeIkFAsFUpjWrB0/0hOGI6Whtjhzcs3MRCw7+TofhhGGYsd5o7nZrWSjbNuxUMshmeU6rFLUpLWzIofkjBpJIG69pQ625sYFOHz+uRwPMZbyhaR3EzFDNI4HX/M5reuU1yfL6xLEP+VrvnLHANL0aFSz6nmws63v69z0XoxjXYuRMuItFj6KZCz4PBvh9P/sJvfbii5SIx7U/9HW4hh8YtVvllZV003tuo9Lycv/CC4EXHtmhgmcLF0QoGA5r/+YC7922+TMYwxcIcfXGyy/TY7/6pe5r9/A9v8i5PPSLu+mx+37lXzUE/vvu6+mhnW+8To/f92vdD+9JXp5//DEt5DDNAN7N+QBxBjVqJ48eZT//nO76zrd1beuD/GwP8XOgtvUXP/ge/fS/v60FE/yBuDNkDecogD/QH/XQnl308tNP0tbnn6etLzxPW154jra98jK9tfVV2v7aFr3s3PaGrq0+uHevbm6cDx2yo/+chElIKmVTIWMYgd/54m/degv2+QWqgiBkMLY5gCBMPDBy5AI2Xs7lWzAKC4vtSEEkwUbVmEyk7bq20dfXFexoaprJuddZ/eblbq7R0doy7P5zbFNDbfhbWfB+GN2oCULtTzwR1wYe9qFW6vjhQxSNRvV2NjgPtWzo05avJs6D762vH+yGNyTH2Bn9AP7KZ0ziWJ5DIwL+zhcmYMtzz9ITLBB6urv696VJsmCbMWs2feDjn6AVa9bqmq7xhsHi1xt4JXfzT4SiJ9pYsPv7xgLU6u55603qaG/T8Q41PbmWvr5e/TtcMCUFarnQfBbNIrEkWUwjjttsSGa/ozGD48huFkGo4Xvg53fRC48/rvs44r5Rfoam+jp6c8sWeuqB+7Wo++F//gc9/dCD7L/YmDeb7OvtpR3sl6RuEssLCzIs6IuIZpPpxXF4cTFlwzDeLZ+Q2VRcEM4GWlcEg4HVRsD8rcaTryNPHtsMQBAuAkS0CZMaNrDxDYS9rdFTVFqeKiktj6KmzRMcgxhRBgR7vaejI+zYqZzNF3PBdqDR1dkecd2hpwZIkytT1P3TfNERZOMQfVn2bH+LYr1ecyivKVUj7WIjT98wj/HosNGOOb60aMtrYCq/pmngSIK4BjUrqHUaE7Q/0yNH5k7yIJBgwOcSXCMBhn62UE2HEQZXgQEOMZsdbjCKi0tK6PJrrqGrb7xpyJqMCwXCBjWCqPEJsXDLx7Ai3wjAfTtb26i1pVm/p3RfuaGWfPGyH/89Y5RPXfuaeS0vECznSzTjG9q7Y7vuv7j9ta1aZJoW3zvzuXhd1wCzSEZ8QU0gauJQA3fs4EEWWLof0Nmf82zw9XEWqhgAB2GB7yPtbr4FuBDleb4VpH+6n61xfpuWChcXOj5x9OKoc03Yog/4uwVByEBEmzDZKWJD5Jy/g8LCQqegsCjBxldW1RJnRMiMMLbk8FHR3t7AlueeWMa5WG7LKBdKGR2tjcVsUvk7Rgj7E8LBZCPWy0C9WpOWxkaqr631jFkWF63NTdRYX+edkwMYdiiVR/M//OY1K/lyjEyYbnoJcC2aXKLGAcPEjxVWwKJQJMIiMaCfM03abzCMYTzne6bhgsFXtPD1XU4bue0trbrpHcIRpPcDnA/hsGbDRrrqhpu8iavP0R/nC4iISDjCou2cyzmGDQRKb0+X14Q0I9yGAvF0OCBOQyRlk/l+xhJ8T4f27aUHWbwf2b9fv+ehas6wH/7DXHndHe26tg21c6+//JLuc4fj5+RXvj8KR9DfczjgTg7H8SFrMznqGlaIF9TGjs94LIxP9OA/rlnDsfq6jro31vu7BUHwEdEmTFrYYEL/r7ne1jkBy0qZluWyATWooi2ZSIZOHTlc4m8OB4XJtPe99cY6Xs1hkRmsCrBkwIabq1zz5MljU4ej2XAKC6oB3z/EwiWXbaSysvL+WgYMtlF36iS9ueUVbWBisA0MmZ/5jBBZ2SIDxmk8HtM1bvnxaurwLxOIGD1U/DAN7+GAmgvU6qGv3gCf+gYvhEEiFkek6N83KvjSzKsRLhgFcsvzz9LWF58f9Ew4jvOXrFhJm2++hWbOnesNkT9OwfuC8IWwfztA+GCE0mOHD3HYpfT9hwJH02GeHScH48e8c3nfIwD+aW9pocd+eS8Lt316Xy7BmI/0oDeo5X7sV/fSK888TW0tzXr/aMC9UbBSdwJzDg4zDPg8NH3u7ur0d+QCNW2ovRxYQCIIZ0MXYAUD/FGYa3jzZqXukepaQchARJswaWEjCkXBK72tc8MwTGVZQRZt5gArhW0WIxGNFR45sLvK3zUsens6gvF4dJDQg5gqLi5rKywq7so2iDBgyekTx2faXvPIoawlI9EXteLRWChTYUB8Lb/kEt2fqqi4RGegMOzQVPHg3j26H1sXG8MYlCBt5MEQraiaopvLpY1kHINxmYwntJtDoQUAatqyrkWfr1RyDMUL3OclT9NVfd+RGNDDAe7pQR727aGXnnmK4ixEs41jiLjqadPoimuvY+G2YkyF6vkA/tcjZ55NKAxTAwwHxD+MsImwyQ6/QfBxxMPG07VefBzifBzCO7Lw3v34d77AfSA6X3r6Sdq7c4fezvUsiPtoVox4o6dcyPKXvo4XjLj63GOP0tMPP6SH5ccUASMFzSEhiDHoSGZt91DAzyhUwLQAQ6EbLwwR9oKQD++7pakGWVd21s27xN8tCAIjok2YzCD+13ir5wbbJ65lWqieyrL+lJFIxCKnTx2rZBE0HCtGsXEf3PXG1hk0qE+IonC4oHf+4uWHK6ZMbRk0MqNSZldry1R/a0j6erqC0d7eARNaQdCgGdZlmzdTVc3U/hofDDyBGoKnH3qIjh85QrG+qN4PUEO1Yu06KkHtXIZ/INZsFl1oLjiU8ab70ZgDh4/Htew3beSOBXAbxmY+QxnH0RQTA1Loc/XecwQRgp8Dc9m98swzuolp9r1hoJeWldFlV11NKzkMMTn5+epHNSawMQVjHP7MNxAJ0MJYiw0s5wbCEAK+uxNlFMNzD02sMH0Ezj/bu0Tcgwg638DnPV3demTKfKAGq6p6KseHzbThyqto8fLlOs4inmSCeASR1dbcTM8+8jA99utfUn3tqWELrzR49t6eHtq3a6dXcDIMcG+IyjqO1947Hoox+ZKESQYKC4OBQIi/46UcMWXeNkHIQESbMGlhAwSW58gsnSEIWqbLsmCAJcOGo8GCINTR3lri7zobblPD6cIXn3zs8mx9AQE0f8myQ7e8/4M7yisrOwcZsbztpBLDmVnYiMWjwWQiFhpgWLFzqEWZv3gxrVq7Xg89D4MRhiNGmNv++lZ65dlndZNJfTpnrvMXL6EV61AzV6yN5TS4DiNOOu5QfdoU58mD+xQh046yMHRSY1TrhPvwPVCrh+aR+kEz4eNojolnPGfRxG55rhu6398LTzxOu996k3cPvCe2EY6XbLiMNm6+Rte2DXqf4wz4DuFYUFhEBQWFeh0LDPn0QiwEEE/x/sficeLxOB09gL5fud4LbjD4Jji3qb5+mOHp+/s8gjCK9fXpofS7OnM3K0ShwfwlS+kDn/hN+s3f+wP6BC8f/q1P0/XvejdVVFVpQZf9PAjjRDxBXR2dusZspOIT3xn6cqIGOJt8YYewwjWYqmA4oSsIo0GnJ6Yq5p+Z0kRSEM4gok2YlLBRYvKCJotjZbEpMxhwDStr4BC4zvdykskAm0nevqFRPZ2docbTx+fl8trC5atOrd10zcnCkmKMt+/v9YHxieLzs8HGWiqZNFPJ1KDqEtSglJZX0OUsJOYtXMS38PyMTBSG5/FDB84Yh7zv2ptvofmLlujauLShh3PRlG04/dIgEnUNQca1qF3B/FmpMappA9oI4MV7H96+TCDWXHVuw9TDffThwy0SPV207ZVX2FB/QYeLvncGeMYpNdPo0iuvohlz5nryI4+hPF7AE3iCupe6uzu18Y4+UaiRxX79Dvk5dViiL+MYPA/iEEZYhPvZYYhaP90MLwP9evm+jXV1Zxfg7F6+gUg0A283auA+BtbBPHAYcCYbxIXyyiq65fb30vW3vZeqpk7luFFDK9aso49+5nfo9o98lGbOmdP/bAgL1ELXzJhB19/6brqNjy9ZuWpEfSHTQhIFC7p5aBZIB7LDG2Af7t3RNnTzSI2+fIwCUZhUoH81f5xVnKve2Fo3b5G/WxAmPSLahMlKiA2Q2fw7ul78g1FmKIicZqClyluu45pOKsXKZBifm0uBpoa6IivLGIUBXFZZ2Vw1paabtwylJ9zOAe7n2kNZSgp93vq6u0PxaLQw80QYhBgZEPsqq6tZIK6gyilT+5tnwWDLbEaFmoF5ixdTBRuc2J/54HDDs/mG8kqagedgYu5kIq6N2bHibPJBHz/bScMA0wYgvA7s3k2vPPuMHk49WxQgnFEziWaRSziM0R/pnGv4zgsD3wsEDprG7dn+Jj30i1/QEw/cR08+cD899dCD9MzDD9Gzjz5Cz/Hv3h07tLAbi2aHEAiNdYNrzVAYUDNjJk2bOas/fmo40uHcluYm75ocwiMNjph8PJc4Adn3HDXsPvzYw0I+171sPjZ77nyaOm06qtx0vMeC2jWIvFve+3764G9+imbOnacLOCIFhbRw6XJ670c/rkXd0lWrRjxFBAYvQRPSN155iayspq7w64pL1lBZRUWeMPDEbr5wAziGf2qIcwQhHyiYCAWDnDCqtRFl8IchCAI491xVECYgbIyEeJnBq2PW9ILNGNj97GymoQOjxTAcR5m6NmJo3PrTJwq3b3lhEQy9TCAG5i9eeWTx6rUo4oY1mtek7GlrgxWW11qCqItG+0KxaLQo+yyUsEM0VUyZQuuvuIIWLV+uDcVs462wqJg233Szbh6Z6/iw4EtgPFqWOVgvjbGxByMS/sxXqwKjF5Mq84P4e0ZHMBSkIwf20zOPPqwnhEYNZDYIq/WbrtQ1K2j6Nt5Gi4SA9ETkwLBAGCKcDu/fTw/e/TO6+/vfo59977/px9/6L/qfb3ydvvtvX6P//Pu/oycfvJ862tt1eI8W3AvCpbOtjUXE4BE3IXTXXn45LVm5cpBgwXH0wcTvWWMR3yeX+MC3iqaHEE4455zgYER45htJFeHU2FBHzSyi4OFM/8AfGJTkiuuup1s/+CFatvoS2sTrH//s79Km62+gCIcDjo8UfAcIo73btw96Tzh29c03UzWLSO+7zvFN8K4BYjkLr5GwJ9wEYTQg5uDzpLMNeiQIkwgRbcKkhA0jxP0SXsZMtGkUi6kMGwf2l2GyYLNTlm0PWQMG3LbmhsLjhw4uzDYkzWA4MWf+osbps+agA4oKBEMY/9w7mAEbS8ahA7srhrwX2+PJZCKQTMXDXtZ4hlAkrI02CAkYbTCK0VyrvyaIHw5G3txFi3TfN/gzd3+j4aD0PG3DHQThXMAzWf69sk1QvDD0nRqLedpC4Qhte+VleuPll6iwuNjfewYYuqidvPm29+ratrM1H70Q6OkPODxyDSKD943an0hBgR60Bv3bCov8hZ8HCwRVPnE8XHAfvJOXn31Gr2cCkbZ6/aW05tIN2g+D3hlvD1fIwJ+Daon5fnhPfT3dOizyf0jDxXNdzzOXA3xP6IO3f+cOam6o17VY2eGH94Emy+/7+G/Q+3lZvHxl/xQAIwXPhzBE01P0Kc0EYYmmmejPihFh8ezZwYvXgft2sKAeEgykpAdTOrdvSpicINakewgLguBxbjmrIExQ2DhBbdSYxn/TMJRp5Cjd53zHcWwrHu09mzoxujo7w319PeXaMkrDVlPllOrGwvKSWHtrc9i2k8Vs07kseJJe1nYGbJ04dLDaTibxbDlzPNd1jWQiFkyk4oPHCfevQAl/SUkpLV99CS1cslQblto4Zn8VlZbS2ss20qx587Vx6TWV8q4bKahl08ZstmV4vsh3G77/uQo2DbuB2ko9umIO96awAEazNszHZqTDdBwBgx6jfkKsoHZ3TBnBo6JMBaLi1eee9fecAbVfay67TNc66Xn3ssOQnyFb6OXEPy/XuSikiKJPZursc8OdHcxtF6TSvM0NiQIcF1DrhSH8a48d1aOnpgVlGnxn6LtWWl7O36dzpiBlhMDdrs4Oqqs9pePogOfj7YVLl1HVlGp9Hx2Ps0Dlh51K0onDh/KHDT+mThcwV5sgjAI/ap3rxycIFxUi2oRJBxtOsETQTr5A7xgjDMNCFw6lG0lmwnaRi8FIEomhvjfV3dkeObJ/z1Q2yAZaOpxt8bXhna+9svTeH3zrsu/+499tqj1+dCarHZhG/kn9GC2NdZVD92vTTa4CynGHtKjQn2jG7Lm0+tIN2uCEkIN4mzFrNq274grdHwhGaEFBARuCbFzmMUjzgdEmMR9cuABdF0Z27UjpN87zhArurxd/e8xht2EsL1+zVtcSobZqtEb3+QZiDaIg3/tEs0WImQELxxWIKRzL+y4R/L4ldjZwfwxHb7N4zATuT+P4V8miAm55wjL3/Yb/Pgf7CQMh6MFwUNM2TD/nA35EDSRqyvLVjKHWrL2tRU8J8IsffJ+efexR3cwW8yJq8eaLU4Q1vsNzAd9wW0sLHTt0cFDQoWn07HnzqLiklBYsXeoJxGw/c3hgDrmTR4/4O3IBMYjmyEgX/F2CMAJ0Tb9SccvMah8tCJMYEW3CpIONH4i1WbwUskE2ZiYFuwuz1N/KRFEylQh2d3UN7uB0BufYwf3l+7e/ucRN2lnnGdTZ2V5zaPeOdW+98uJVW1946rrTx48sVY6To8MUUWtr05DNIzEQieOiUnDoR4eRGAoFdb82zCMGg7GgqEgPU4/5pNKYoZA2LEcKTGo9DH9GbcL5AE8J/6HWQNdc5HhuzNGWiMe8Y+dopOcEAoON7b07tusapPEMRoXEQCIQGJmCBfEB76pqag3HiRW0aNny/gV9G1F7iKa0aDqZS+hAmATD4Xy6uR+8qxj74cj+fQNqmgBqANGna/b8Bf3+yx5BMk1XR8ewhLHnxkBfQTT29bJoS7FozPEsIwGiByLo5tvfy78lOhxzAYGDGjYM5PLgL35O//21f6aH7rmb9u/apUdr9MTbuWfZqOHFnHF6hE1/XxqM5or+qgAD5UydMWNQE16EFQR6Y329vyc3Okx12OV+XkHIB+J5yrGjpkFvGsodOqIJwiRCRJsw6WBjwuKliJcxbbvD7rFqM1HE7O/xYLPRiPV2FzbWnyp284sp1dvTHert6SrLZeLA/IHN7Con6KpUkNfZ77msSUVdbW2VtuOMybeNEnU0g7zqhhv1aHKzef09H75jzGqJYMjrWoTzadj5QkxPpJxHMiRYJPT19elakXwvaCzA4A9HDh7Q4aqN2nEI3gWERfY7geiEQf+O976P/vYb/0Vf+ff/6F++/A//TF/48l/Rhz75W7Rk1SoWyKEBcQRhjxrZIhb9OaNtBhBq3Sy4nn3skUGCHhN7z5gzh0pKS/VrxUiKhbn6tTFovoeChrOFM45mnoF1lPL3dvVQMnHuNW0adgK1Vre87/268CCfcEuPyogaPkzI/uSDD9A//uWf070//qGueevt7tbXnoufILgwOmt6eop+2M1Z8+bR1OnT9HrV9NlUXFwyqGYP10AwtzQ16fPywofGaxwXxjf47jmtbuUP4umCaRuP+bsFYdIjok2YdLDRgznaMHrkoCoeT1T1GymwrNLL2YAq4NyGz822U5Qyon3RoqaG+lLUcvl7swl0d7RGXCcZPHth+pCGkNHb11fKhhlOyutvNqaG80waNFFDkzQML75x89V5m3iNFBiD5RWVuulY5sTc540hbgHjUi9Dh+3wSBvkOQxWGCP3/uD7uhZoLGpNxhz2M4x51K7keycQDYgDmUuYxdSc+fN1P7Np02fqGtSBV3NYjMCAj0b7qPb4cf1O0uA+C5ct9yZ9Z/85dorKWAihdk8358zixPGj+jnyCgf2II7oqQ0zz+FVDK4DYY04mufqEQEBi8nUb3737bRizVo9Obnen0+8sX8QP9CMFjWJLz35BP3fP/1jevCeu+nEkSO6NnQ0oJCklcXWiSOHKRGLDggbrM2Zv0B/694E+i6/14heH+BPvgbvoq25eUzCRhCywffnKDfu2NTl7xIEgRHRJkxGImyswCoZYDG1NTWFt738fM2uN1+vOnn0YHHD6VOFLU0NkWi0d3g1crq9oZGrrsZIJuOF3Z3thX5fs2xLzW04daLoxKH90xKJuGfNnQPJRKyYjc389hRrUuU6w7a3YKCVV1TQ9e96N93wrtu0wTwcEBowpvMaprzoQ1mHtcf4AGpJ8l07GmAE5zXgxwr2r2FaVFxaRqVlZYNqKUDdyZN07PBBPefZeffPCIFvvOaRffq95wPvJXtBPzAM3qGvHRRH+D0O41UiPDBSYltzU85ms6FgiE4dPUpvvPIyvf7yS3owDdRO+bFmAPW1tb4/8oVx2kN8fMB78Jr/dbS36rAYy3cUKSqkT/3BF2jD1VfpURr1pPS8H+GXD9wf5+H30V/9kn78rf+kN7dsoZ5uTNk4MhCmzY0NdOzgQYpF+dmyCg4sFtuYGB1NeJ14TI90ilFkB/VrY4YfLmMXfsLFj2kalEyhGtios8xkk79bEARGRJswqWAjOsw/NWwklfNvpqWkDu/dUfnru7537S++8x83/vy/v3H1Xd/616vu+ua/bHru4V/P5+NnVSqWZSgMDpLLlnFsJ5BMxAcPxebhnjxyuOzk4cNzk/FYIWdW/m4fw3BZcNh6MUyHjSW2oPLXlBlDHGNUItZnxXt6IyMxpmBUosmW7uMzHNhpGHqJWEIPbpALuBmOhAeX5DPYRr+m7P2jBcaqnl4AAyOcRyBcZsyeQ9e/8120duPGnMIHzf+euP8+am1qHtRna3xwJsxHYm7j3FQywe+NDf6hariGAO+ps72Ndr7xBiKBv9cDx/bt2kE/++5/0zf/8e/18si991Bzfb0+lg0GEtFxb+Te0CEwisvOCtysnDJFNyO9/SMfpVXrL6WKqin9TSaHiu8ITwzDf/TAAXrg7rto6/PPUVdn58jCmd3HfIQQZdm1k7jzicOH9STpzzzyMO3gd4CJ86uqqzle5xLwKmehxBngL5gYYmYIwwejCRtKtXNmubU4TDv93YIgMJKaCpMKNnAwzP00Xip4fYCFFOvrC3U0N00/cfjg8j1vbr18x9aXr3rthWevfeOlF1fw4bPOgFxQVJwKhQoS/FkNsmTYGAuxIAufaXk5AKO3ryuUTCVZUA7+JAuLSztmz192YPaiZftmzF1waCYvRSXF7aMVNJ1treH2tuaybFtPDyCBpmJjAJoZQrDE41EoZX/vQOB/zO+FueEGPAt7DNupBAu+IY3C4QPDFiW4I7FvRwr8bFkBuvyaa+i2j35MN4ObwgZvrmdoqqunupPHdV+67NqOCw3mOEMNk/Z3doCdNfwQxjgp14lnj6+oDYXYOpZnOHmIM/Rrw1xwWHQNVJ7wS8S8ydKH9DIf1H0ds+6FLS9Oju4bGwqEa0lpGV1z8zu1ePvQpz5F6zZeridaH454w/M31p2mx+77lZ4SAX0xhyP+8YxoLop3m3OAFb7ncQ73h3/5C7r3Rz+gu7/3HXr52ad1U17E62zgR4xCmR9+Bt1kHH4b+3AULj7ScdQkdZS/ypfNKVeMvDpZEC5iRLQJkwo2NGBBoLZtsBUCI8Y0lTbi2BDUi8WLd2aWhTMIIxQscELhkG3pofgHoThDyrm/t7szXH/qVHks2ofRLP3daRRNnTqj4UOf/uyLn/nS/3n6k5//k6c+/5d/9/CchUuOqZyl3x6uk7/5Ixt5wWi0pzDzkWCAoW+QNs6GMBiHjZ/5oqncUMJLh/GgZ/a8wCLW3xpv5A5ahCFqDtFPr6CkhGbOnkMr163XzTwzwfP29fXSlhdeoBY0A8wjOi4I/ntDrWr2YDPwtx4BkoXSyPGEUa53nQnCMBFPsHDr1X45F9D89OxzzbGfcrxP+MNxXP17rv7IBdzVU2rMmkVXXns93fHpz9CnPv9FuvKGG6mI446eEgL3zgNGeWxvbaVHfnkPPf3Qg/p9QfAOBY7jmpPHj1F3V1fO87EPbuP+9adr6a2tW3RzyuyaTLxHFMrs370rt7jX4H3z901nF5SCALw4aXS5hvnSiYNdL3p7BUFII6JNmFSwsQGLc1B/NuBNjm3AAvH38BqflYjGQt2dnRgHO78Vxcd6OzvC0a6uQse2B1spppkKRQoSOb44t/7kieK6YwdnRHu7Bk6qzbCX7EhpYd+cBYu65y9e0rV87fr2WfMWtBUVl6DtoH9WFrz7yN6dlWx85yriVn09naHujs6y7Huhpg21UUM95EiA0Z9KpvK6p2scysqpoLBokIGKjujoczOU4LtQDClCOUyVfmKDn62Cpk6bPsjgBYoNXhbqvNTqPlz5hq0fT+DZ0DwPNT15414u+FzM6Yf3jFEfvV2Dr0c4QVQc3LtbT79wNoF3NjACpJ2yc95reIz2uuGDuIQFBSaXXHopfeRTn6Y/+NO/0MPtQyAPFQYQVqiVhHC794c/0OcPBWrjMCIl+rN1+vO/DQWO453k8wNE28E9u3T45vUlrh2j2nvh4iYdzzj93O4aziOrrr++V+8QBKEfEW3CpIGNC4OXIl7NKcBq5s3vqp4+s5aNoSQMTYCMpKW+dubPf/Cf63hzyH5tCTtpOaRg5fh7+lHBUDBeVFISY0Mo+756qP/unt5SJ8dk12YwFK+eOq0tEAxCKcDh9JIXkxw6sGf39Ghv7gFUOjs7Crq6uyoGOMLPO3fRIm9ghFEbuWeA2zDq0PxvSPfYKPSMx8HnjNW0AmMF4gJGFIThm+Md6+dE+MGYZsVAxaUltPbyK+jya64bNDAHDOiGulp6/eUXqbGhng3u8VEbgafSNW0sdtyM0SPxbHhPmKevCMPt+/uHQ/pcCAA8d77Ii+Otzc20Z8cO3ecql1jAvlz7c8J+dlwWbf5mPnK5iWsQfzPD4HyCuI4wjhQW0oq1a+lTX/gi/f6f/QXNmD17SHGFMIPA3f76Vnru8cf9UR/zg2dCXEShyLmA8EKf1VPHjmt/58erbROEs4GCnZRtJzg6PVQ5Y+ML/m5BEDKQ1FSYNLBxgVq2Kl4qsYl9GRjLVqzpXLRs9clwOBLzakuw16B4PFXUcOxkjWvbQ1lEZm9XV9hOoF9aNoYqKSrvnjl7QYdpBuBwpoVodne3h1PJRCjLbgSqpKyic+PmG08UF5dmDoNnBEPhhO4vkgPHNc362hM1sT4t2gZZVE6CxWUyFcSzZQKDTxuvQ9lgw4Xd0QORsEGpxVeOh+snxyEYgjDcx51wwzLEs3jH+Q+HIQzqkrJSqqyeoic0zgZD6re3tuih09GPbCh3xwXsPwwSgOcaLUM9IwYNQThgKPpcQgATU2POwOmz51DNjBk0dfp0f7qI3HEEwsRO5R+9NA2aQ8NgHIS+biw+hpGBmjd8ixs2XUlf/vt/oo2bN1Mogq64uUGTZtRQbn9tC/X19uYMY+xDAUpnWyv67ur3OAg+B+fpJo34ZbE41PsCKMTwwik3EJxatL39wShMIHR841/Tdf+pPNX9TW+vIAjZiGgTJg2cMUB0VWDh9cGWHuuM4rLyuGla/W36PKPFDjbVHZv7w6//84bezu5BtVd2MmlseeaJmbve2rKkr6+rPNsA5G1VUTGlfdkll7YGAlq0pXHbGpoKdr2+ZV57a2NNrhLpwkhhfN7iFV1mIDDAvwHDdNkcymmtwk7qamuqSiRjOa1rR7mGQ6kBx+CpufMX6v4s/YL1HEF/opTtDds/tOk3EJyLa2DAn83gHr94g0lgPq4FS5bqvkvZz4LmbMcPH6bdb26jDja6x8tIkrrJnoOoNdC/Xk1bIRWzUOKH8feODfjO0Ey0q7PDby46MMZgpMP1V2yiL/7lX9Hf/de36B+/8336+299h65/x7v0aJW5QPyL+8I/2700eKaiomJdw5UNROSFjH+oFUPN5u986Y/pOn7OsvLKnM+Bfag9O3pgPz3261/ljEc4p5cFXf3p07o/W/bgLTiOOe8weM6qtWu933XraUrNNO1ernDAHsefyy4fFy70hIkCYjQKtRK2+ytb0b3G/Ovj3hFBELIR0SZMGtjwQP4AiyZfvDdmz1/QXlFd3WIFLPuMyWGgBLti22svrf/RN7922fNPPDzr6L49pXu2v1H51P13z//xN7926a9+8t0bThw8sNJOpiJsAfnXebYtSxYnWFSYKKmoGDQCZV+0N9DZ1lqejMWKMq8DvOUUlZR1m4FBTSopEIrYLOQy/DiQRMIO5BmpktyUbbLcG2jZsUeLS0s9g28MDFUYgXogkt6+nAbfkPC1MLRxbb7pAiYCMGYhBhYvX0FzFy3WYZIJtjFC5qnjx6mutlYPWJJ9zoUA/e1cxxfbaf/46xD1uk/bGIPaO9QWHd1/gDrbcvS34miAPnG6+S6Hq266iEU388sdZmjiWX/6JCWT+WsxsR/Pk92sEGejpg7v8EIKt/S9P/rbn6F3fOD9VFRckrdmEYORdLS36wFYsoFI6+vppvpTJ7Uwzgxf3APfPYTaF//qr+l/f+Vv6I94+bP/94907S3v1KI2pzDj63QT6AlduCJccPhjS8UTW6yA+lrVnMt2+3sFQciBiDZhMoHRGdGnLV/RsLnu8qub585bXBsMFvRl2ilslFg9Ha3TX3vxyWt/9T/feuf3/+MfbvnJf/7LO+778ffe9fyj97+jqe7UIsexMQOuf4UHb6rikpKuZasvORkKhbItG5VMRK1kMhnOZfSEw+HYynWXHYlEItnDRBpWyHRNi5xcmo13Kdu1A46rReqge7rKNsmb5LsfnFQ9rcYftc7bd67AuMTQ4kOVxOcDftDGdq4HnEjwg2CAl8XLVlBJOaYGHAiGeD9yYD/t3fEW9fb05BUXFxq8BRj6GGY/UlA45kY63O7t6mSRdYp6eweHA5pBllVW6KaAGtxfCy5v6P9c/oGIOX38BAvjZM5wxRXYj3eQcxAPPgE1jmjGOtbgm4D/ULAxnLDE+ZtvuIlWrV9PYY5P2cINzwEBhTnuMG9drufFoEBocpyrcADhH2TxCr+kF354PUE8Ch7y9YHDfjS75BV/Ty5wr8H+EQREC1u5T5Fl/1lpzdHX/b2CIORBRJswKWAjBFZDNf/W8G9eFREIhZwb3/fhvbPmzT9mWRY6bPhHPJTjhDvbW2bWHj20sv7U8SU9Pd1wM4fFp+/JeZKVqqia1njL7XccZsNogGNsGpk7X3t1Zkdry5QcTSOVEYok1l91TW0oFIF/B1g9wWDYtqyQnddUcu0gS7eclhIbgHyz8//pw9C02TAdjb2GGpQ+Nt69ZnoTi8x3gjCAqFi5bq2eqDgbGM+obWs4dUob20OZvm8Xtu3oRRvumbBfUSMz+j5tuZ9OhwGLF8w3hlqiXIJj7oKFtGTl6kECzRvNMoKPzd9zBoiTutpTLP5zzEkG8H2yWEGTz0iOPmOIg6jN04Il1/WjBM938thR+sm3v0mvvfBC3n5o2YQjBXoybtS2IV5lgyaS6B+JUUkzgdv4Dhvr64jTq5xNI8Ms2CqrqwfWwPE90I8QYZNPuMIfPd1dukY89zPwPriZdU9BsCyT81P1AicLf3OsIfiaYdyRfw4bQRA0kpIKkwVYFGW8oE/bUErAXLRided7P/k7r86eP/9wvqZIw6WiqqL5d/74y08Wl5dnjzyplK2MPdtfX9TZ1lKTbUiBAFun02fPR4edQRZTIBhyDcvK6Tl+UMN1lJlKpHJaUY7t5PzuzwjH3AbaSNA3ZkNOG5ejcA6GOSYBBjAGYUwijDIX7MtehmP8ni8QV1CbVshGNZ49DfxUVl5Bay67TIuObNDkb+/OHbTt1Vd0uF3IZwAIe22kZzwDQF9NNI8czTxteKaComI9xQNv+Hs9cAxD19fX1uZuGsmUVlTQFMwjqGuCPX9h6ALUOhUUFvTvGwDvwwTbeC/5QhT7UXuXqx8Y4q0OC14dyzfS1tZKLzzxOL255VX6+f98l35914+1oEKN31Cg2AnvICv4NAhD+DWV9CZGzyYej9ORffuonUXdANHN1+BbKqusouWrVve7ow/xEoyEvQm/9Z7BoLbw5LFjupYvJ+xXna4YoxX6wsUI4pntpF7j6PHl+o7I6xs2bBjUdUAQhMHkNN4E4SIEpg5GG0ATyXw2SBpz3carWj7353/z6LK167Y5qRH2i2ajBwMnzJq3cN+/3/XQ9+YuXppzvhmbkkbKxmiTObzDfiwqL+/wBy7JNtOMwoKSRDgURrskf1c2Bow31AAOuraktCxaUl7RGioo7mCDNaZcdI1zKZFwamH3IUM9Z9gNGHIwIEfaLw33Rw1HQ91pevHpp+i5xx+j5x57tH95Hgvve+AXd9OPvv1N+vG3v0U/+tY36Wff/x7t2bHdd+XCAFFhmQP7BcIIRr+pzTe/QzctzAbPC+O39vhxOnH0aO6mem8jehw3HQUGxwP4NZeoOit8HcRCrmeDe6itOXX8GLU2Nw1yH9sRFma4PttHQXbPGzwnH0PHPYwcGQqHUAji78kEzQRR6DCy+DsUaA55/OBB2vbKK/rbwEApLz7xBP3bV/6atj7/HIWL0LU19/cHQXZ4/z49YT2EViaIYwinQr4+uxku3MNE3k0N9boJbmb44slwHPPnYcCczHtD7JayW7p5ZJ7CK4weiXnfUMuXy9+IS5hc29CibezCUZiYII5wvqAcx95KhalbS2deunXVqlVJ/7AgCGdBRJswWYBFYXKmkdsiGowxZ8Hivr/4+28++pHP/dHPSiuq6oOWFWfDMcGmnA1Zxv/ZVHJdtoFsNoQSQRZAASsYW7Bs1Y4//r//9s2v/OcPf4VRsbKNUB93zxvbpsR6+4oGeYldZUM08Yk/+KMns0abPEPAdPlpvGqAHLhuyrRTcdw4+3nNmz/wsWP/8P17vvu1H97z7X//2YP//h/3PPEP37j78X9YvHLD/7iGVQ8DcPjB5MPX4Lr0kt72atpGZ6z1dnXRAz+/i37x/e/S3bzgN71+9/e+Q4/c8wt6+ckn6KUnH6cXeXn12afpNAufC4kOtRxBh/AsLSulqdOmefEhK0y82rbt9OwjD5E1ipqsMYP9aTsp3bTQG+TjDHiGYCioh5/X73iswD35fvFonxavA+OeQUUlpTRrzrwBtWwaDsZwJOw13xulf0wW2IVFJVRQUODv8WE/pCfnRuED4jGECbYhvHIuCDPUOOXwC54Jfmw8XUv/8x//zoJt4Dx0rU1N9H3e/9//9Pe6sALhAFcQV7Cgtqq9pZV2bdumm1MOTlOUDp+qqdNo1tx5A8ID6/A/BJb+HrOALzBPYHazV6RuJaVluk9mvvDF8zazGNTPnQ9+zoHvVJhs4P3jn3LcHsukJ6KGcWN5+ZXt+Cz8UwRBGAY5rUlBuNhgowNzs1Xwb+4i4zwEQiH33R/+xJG/+a8f/viP/+Eb37n9Y799/2VXX//yoqWrd89bumLvwmWX7Fp/5XUvv/c3fvuBL/5///CDv/v2T/6TBduj6zdd0+IPIJLPWnHeeOmpRV0drVMoqz8blBjLJueS9Ze3+rsGUVxSkgyGwskzNQED8z7TVWZ7a3MhG5NwfMDBED9TeeWURHqprKqOV9XUxPGskcKyX5NhHYORNmxDi8+tqKqiquqpeuCCouJi3WwNhqWdxOwJo8uX4Qc7ldQGbK4FtQcwqPXCRjOWXEbpeADPgmZ4n/z8F7RAy659RFjD/4319VR77OggA/rtBHHKcT2hAn/j/eqF/YhnQO3WWIHnxtQOTfzcne2Dm0YiCpZVVOgROPUgOf5+gNiJ/mx6DrOs8EyDZp54ltxHPbwmhwPjOrYhrA4f2KebrW557jl69tFH6KmHH6CnH34w5/L4A/fRkYMHKMlxPts9hGNbSzP94Btf11MaDILPRzi8+uyzutbtru98m3a/+QYdOXCADu/fz7/76Jv/8P9YuDWTNUiweY+PudeKS4pz9p1EE8be7sH92QDCb96ixdqPA+Bt9BlEuOcD1wyvCfkw0xLhogPfgu04Nqcmb3Eq+Oelyd73z5y5Ifc8HYIgDIk0NBcmBXfeeedq/lnPC2rbhrLhsmE7B82Oiu2p02bEF65Y2b7msk11G6+96cgV199y+Epe1l91be2KtZe2zJy/sK+kvCIZPiPWhrJUkr/+wbeva2msmwHNpnQ3O9MJWqFEIBBKFpWWt7/7jt94i3fmdKO3qzPY0tBQYKdsqyBS2GuaVtI1Wb8kU2xhOabLz1hVPa1hwZIVbZHCwlziMe2/AYtLZsxwnYRr21PYXyVZtmdu2GirmlpDC5YuoYXLltHCJcto/uIlNHfhIt63lOYtXkxWIHd/nUAoTDte20KH9u7J01eKPQBP5FoygPEIA3PpipW0iA38bFALgRqBA7t36VqNXKJoycpVtGjZcgh1zwrOAsYHxBYmxH7p6acGCQyInMopU/TQ6dNnztRiMhNcX8Ki9o2XX9YGtL5HxnPAoO7p6qJYNEYbr75Gi7i3G/jGa7YX08Pgo2YNNTTxRFyH7wJ+l2su2zjo2QDCA0POH963lxrr6nR4pMUL+oxB1GPuLwj7/v18TbS3l7Y8/zztfuvNAdcAhEnN9Ol002236fun34t3jqHfBYRNS2NDzndaXFZKK9eu13OQZbqbBvvwfIgXDadP+3u9/RjKvpbFzq5tb2i/Hdi1kw5yPD24J/eyd/t2ChcU0pwFC3Rzw3QBAp6xq6OD7v/ZXbTrzTdz+gNgPwQQRnisrz1FO15/nV578QV/eZ46O9o98ZnnevT5u+La62n+koECzGShff9dP6FD+/d5H3nG9TivrKKSbrntdqqumebvPQPiAJ7/2KGDej0XFVOq6fJrrtWDmQwSfhoIuyQv6LaU2+/CxQcKQ5Duphy73VHuL8lWf1cxe/1DRsV8aQ4pCKNkcLGbIFyEsKFSzD8sQnJPSD0MtLWBkRyLS8uT6Roq/Jbytj/CI9B2kbc6JMG1l2/ee+nVN7502eabnr/8mpue33TDO5675l23PXP9u9/39C23f/BlPiefO9ay1es6Pvzp33v9N37/S4988FOfe/zWD/3GUze954PPbLrh5udZUD6/8eobX5m7aGlrIBIa0fNygmBY4eLjZiCw03FUu2Iv5LER+4EBP3PuXFq78Qq68vob6Lp3vYtued/76baPfJSuvulmDjN028tlzPnwsaEOjxUwKOFXGOl6SSZ17UZ6ScRjupnbUJ6BIQ6RkS9ItNGqr899Bva+50MfRiFAv1GfjhMjsQAAHLBJREFUBsY9Rk88dewoHWEDG0333m7gp3kstt/38d+gj3/2c/ShT/6WXn/fRz9O7/zAB2k5C9Jcgk0D0aHQpDDVH6a6RpS3IUCH6hcFQYJwzRbCEGJV1dWDBFn6DWFgFzRtzC0WvBEk+/p68/oZ90PzPy0Is4CbEG4QUVgwmAdqyfIteF4MuY94lC3MID4x6iOe42xNCQHCBH3XMIKqt/TmfUaEK/r1zVu8hMXTNYPiFZ9Arc3Nemj+bH8BPH/OmjbGO3/wNZk4NqYS6OP75vIfXzv05cJFCJrbsliL8/fzjDLcLwcC7lcr5254leOTDDgiCOeA1LQJk4I777xzKWcY83h1LKov0pZM5jJSzPlLl7Wv2Xhl7drLrzq9ZuNVp9duvLpu1YaNjSvXrm9etHx1RyAYzG2lMai5KKusSk6fObtvxvyFPQuWruhYtnpty+oNm+ouuezK05dctqlu/uJlXSwOYCEO238cRjjXMQOhNjbA2b60K3lPVoefweAyGKRoPofmVHoJBodsWgVQ07b3rTfp8P692oCG4QijE78wRmHgOvjlRTeBxDYv6T5E6f5EMHLhB9SWYckGfYJgeOPaqdNn0Io1a2jd5Zvoss3X0PpNV9K6KzbRstWrqXLKYIGQBoa3w/c5deyYHvkvW2DY7PbsefNo9fpLda1HPqEwZdo02vLC815zNR3cA8Gz4P1itMkhDfzzBPphop8YmiXWzJihRRyaJy5aukzXxuTycxr4G7WNS1evoksu3UALly2nabNm6X01M2fpmkw0n027gV/UQu1843WqO3lyUHwpKimhG99zm+7Tlh3eeKfdXZ109MABOn3yhC7Vz6agoJCWrFjJ73yarinKFia4P8J7D8dBuJENjg93QTzF+1+2+hIddmnxhHtCFM6eN5+qp9ZQd3cXtbe0eAkHX5eLbLfznQcg9GfPn68FNuJWpmjDdai9ffmZp6mjrW2w+GWhVV5ZSe/64IcGxbX0fbe/tnXImjZMmbBs1SXsToV+/7lQmKzdRQVL/ucQJj6maVBRYTHFYrH9HHW+riz1jXh94wtTl97Y8tWvftU/SxCE0SKiTbjoYaMJxehoMzeTjZC33wrOQzAUdiIFhf0LmlWGQmGX97tDCbZMICTYEFM4H+6FIwX97g3XjWw4jNiyMlJWINLMlpxr28kayzTC/uExBcLu2MEDeuREGLYw7mfMnqOb0s2YO5eWrFpB8xctoYVLl9JlV22mtRs30trLrqCrbryRrnvHO2nzTTfr9atvvIk2XX8Dn79ai4JsYDijVmb6nDm0lEXd0lWrdFPO+SxI5sxfwMt8fW+IBv34OcB+CMXaE8dp64svaDe1iGQjGQIT84HBrVXr1lEFu5VPcEFc4Fjt8WNaSGaLERjdMK5R+4HmlBcKPG9ahMNgx7vKJ2hBWpxgvi8MhjGbwwJNZBey2FvG72XR0uVaIKSFmRfOBm194TnavnWLHkkxOyxKy8rpfR/7DSoozDHqJhuI3Z1dulYS7ySXaAsGAyw6F+s4hRE84cdM4AfUBu5+c1tO0TYS4DZqrZbys06dPn2AaMd9cAwCdvGKFXqAj5NHj2rBhWf2wmKE8DWo4UJz5A998tMcr1cOej68r327dtJbr20ZNIAJakURJotZ1G7cfM2oRVswFGE/LNECP9c74Dvx98GizU6xo/4u4aIC8aS4uIji8UQiloj/OUetfzRVwfOVs9ad/Nfv/Fxq1wRhjJAkVLjoYUNmAS838uo8zlwkAxkmHGawAM1UvHu9nex7RyBgBbONwnMFRiRqS7w+Xl6zmrTh5wtSTqQ4mWKjIC2osKBEHwMyYD3TR+njwyHXeUM9H87Xg4XU1dEbr7yk/Qe/YRh1NO9DXzAY5Fdccy0bsDPz9knDHRpO19K//81X6PSJE1ro9PubF/gBfaJuuPU9bIx/ymuyOYHIDFcvOP0wxU9GkKfP+/e//Sq99NSTuk9j+nD6VNTOfe1/fjhIzAHsO33qJD3ws5/RUw/dT5HIwAphlgos9oroXR/4IN3y3vdRZdWUQbWfcAPND+/672/Tq88/d+b986+/5q2n9zP51iHoZ82bT5/+wy/Susuv0E0mB4H3y6IcArWe48CDd/+cdrFgRFzRooiPZ4ZffpQWYWs2XE7v/8Rv0hKOd3iWTP+AcDhCf/sn/5sO7durj2W6nfbv7//ZX+gawswaOoBzsXz/6//G4fugnk4gF8UcV2/94Ifpmptv0edku4P7OqkYOcle3hg3ZWbCOYK4gfQ5FApSNBpNkqH+ioX/U2Wuc9Ccc+XgyQIFQThnhpM7CMKEho2Id/DPFbyMdBCSSQ8bXLDAAm6qZ3kq0XcTh185Muts4/BcQI0JRr5Lc8bpM/fQa1n3xFZ2AjaW/soHDH/0X0qDbYxkiaZmEB6oFYLAHMovEHivPPsMHTt8kKI9vWyA92nh19fT3e/O8jVr6MOf/C2qmjrVv+ripLmxYVB/tvS7Re0easnyAeHR1dmpmwCiaVY26GdVWFxEFSzYII6z34kn2nrpnh9+n/bt3NlfCxgpKKRwQUQbprgO2wELk3DrQYnYX955GL0SA3AAi/dVVFTqJqDlQ9S0Agh++KWrvZ1OHDlMzz/xGB3au5dSSW+6Bf3Z+aIp/VTwufY/78DeVesupXe8//204pI12njOFksANWl//OlP0mk0Pc2qKUMcRtPRO//t6/pe7Lh/xAP3Bv/zja/T0w8+oGsKQeZZ8A/i6nXvfCfd/pGP63ndBj+3ItdOks2iTTkyBsVEBnHCKxzQI8wmFZkneONu3v9wwgrtr6lZlXNOUkEQxobBuZwgXGSwMfMB/rmMM5YzlrYwbNgwgzVoOXbfXDfZdxUbwnMsywzlMhInBTBceEkbrzoR9Q1cGL7egAwDDeBsYOymB7BALQv6w8FYT9fOwThCc86yykotGi5mdG1qhmDLBOGUr8YSpI3IvNfzu8CQ/3gv+UA87mxr0wONwD2QrsnVAsnwa3xxjP+jyWj/eXxOWmyi8AETq+Pa9PGzgVplvHcMYII+ZxiFEqM1YvAU13bYTzEWVxA6aN5boAUiarbQXxC1eTUzZ2q/aTGXA4jhr33lr6m9tZUKCwv8Pmfec+C+GOX1C1/+ywGFEGnSz/DKc8/QW1u2eDW+fB9dQMG/uGWKr8OdV65dq2sz0ewzV7qg+B3YiW5+phy1j8L4huMBvgU0NeZvxObs4DQp4xQfeDKpjHuCttFSMX9dp3+2IAjnkeHlLIIwgWED48O8rGcjRETbKOHwUxx+hp2MTXXt5ArXjq21AmaZZ7wNLVCE3OjmlWwQpRNhz0jmBT9+uMIAlvA9/6RF2YCQzgj3fPtB/5a/f6TvC/fVtRe83tfTQ92dnVoYQay1NDRQR0c7O+rSlKnTqKpmqm4GWlZRrmv8wFD3w5QIB1gIBgNB3Z8Qk5HDCNdxjS9DbeK0GTNzCq006HeJkSzRrBN30mU4/i296zxBiWkVML1A/8F+UDNvkx0X0TaRQJyEUHMcDPbkNPBrPO266k3DcR5QwfBBiqsOEWuC8PaSthcE4aKEjQq0LXsPLwvZUJH+bOcAG4faGnOcVKmRii10nPiljuPMtAKWIcJCEM6dzFpDiCTUxGJ0S4Cmjl7/R6952lBCKw2uRXNFiFI0j9S1gP4xgK92qGacAP5BzXI/mesMtjB/YX53RLRNFCDm0UcNE+h39fYm+L2/yfv2KOVsN1xrV9JRJ5577WjTHXfcMXSkEQThvCCiTbioYcMGE2pfw0sVZz6S0YwBnnhTIScZneW4yaV2KrY2YJoowvfPEARhLIARjQXgsxtp4Uj6WnDhClZEtI1nEEdCLOhD4RClMOdeLP4Sq/BXWYjXc+zZFS6MHO2xWztqaq6X/mqCcIERK0u4qGHRdjv/bOQlxJlTf9G0Jzy8Vf8XYD17O82g89m9zOOTCoQfY7muXcKibSYlo9eEwsEaNivRlMY/SxAEAemF64u2KG+J2XGhQY2uFmqREEWjMUolUm8pw32Y0/QmK6C2k02HSqxw3HjpUNyQWjVBGDdI6ilc1LBom8U/mOwKQ7xhRAfEeQg4DF+P9Qgv6IiRXkdPfWxjwToWDLs2aJ3dCPtujAiIPeBv4jdbEGbuyybf/jFjuGI0/Qzo7UZ2bLrtJBbYqfilkVCwAiW2OMxu6XMFQZi8QLQ5iT5yUn3Y8nYKbwu6v6SfFoeCARZqYerp6ibHcV9VpvEIKWM3n9KQCsYOTplSHzUMEWmCMF4Ri0qYNHDGhfiOJS3AsC/ImRk6kUBJQZDxpmHyOo5nruMcTBlg+e5g2xv3e+RgwqOA7zZmDU4LQYypDTfhdikvIH0vkLkOv2A7/Vzp/UDv94GFlLkNMrfT6/374K7vpt70l6HAICUpFsgFqWTfPDcVX6UotcAyzSKMpsdusXiGN8RYE4TJCNIAb662Ht44e188YXQgS8CC6S/w62D0VNu2lesmORXv4sB/nl/Fa4bj1lHQPVbWN2WvuWSJDNAlCBOEsxljgiCMMRkiC6INtX+otdPr/i+OZc4UnC2g+LQBwgqk1zPFG9az92M7vY574z5QU4XsZMB3E/vSQhLnYMl0Nx96KDnXtUvtZHSBcuJLlWvP4z3TwuGwhWaTGLDAux3I9D62Bm5rPF3qk+P4OSEiUhDeFiDa7DjZCYg2qcgZSzjdJsvypp7AnJEp204Yyuji3X2KVDcnc/e5yj1qkdERCjj7CqZfcdy/VBCECcZYW0GCIEwQWKBBpEGcIePXwswXbWnBhto8nJNuPno2leOfgwFfVDDe21FtqN7FTiJ2k6NoBWu6SwoLIlYK4g0j32nX/CSILQxPn+GPvw+gErT/lOHoxlx4DsC4OYN/n7Tb6ZUBnDl+Buzwg2GAe8MkZwieLVgFYeLj2ElyEl2k3Pzz7gnDAyItiMnSOQ2Kx+JIy1t4o8FVTivLt6OcpuwImMYx5bjxREHZW1OmLOn2LxUEYQIzCqtDEARheCh1j9VybO7CgsLwLNt1P2IotdwwjfWRSKQIpcKofdOVbwP0UUaylCmMRiOSNLguLQrTIhB/ME8a1vVR/uNv9IN9/qom6/go/APh6V0Ft7GGX3+bFy0sR+HusBhSG4pwFM4vyrEpFe9k0SYzr4wUpAsYOMQKWBSwLOrq7ukxDdrtKNXmKtVlOGq/FQzscJXVSKbqKKsprDdNafYoCBcb58k6EARBGEi0btucuOPMsyzzRjLMS5RDVxcWRaYoVm2JJAYuQevKdJI0liKC3fSFoaZfFGG/d+CMTsIK70vvGMoboxJXGULRsLzb4Y/XrRI7+f9IaxQzHs533N9ivDX/KTMOYMvfwI++Lr3t3V9vjeoZhyBneA4VyMJFg+to0eY6SX+HkA+ItAALNNSmoVYt2hcj27H38P6jfDiqyDigDOclyzUaXNvlAI10lM+9pMO7WhCEi5UxzpEFQRCGpvXQo6WhoqkzXKWuY4Gymk32zaFQcHUkHKZYPD6Opgw4H2IiO8lNCyVe0DL1nFLkMxf3CzKQKbz0Kv5kiTb8SQs3/3x9nNe9rZGCa73fASK0fx37M1zOXM+4Y/85+jfznOGS4x0O2CWC8e1CD/sf7SCMiSEMBPHcwjD84RAFINKicUo5zmn+Wna4rjrKn00fmc5rZNNBK6i64l0qOmXJFdLkURAmGaPJBQVBEMYE99Spgnar7uqAsjaREbiETbtriosKq9Hvzba9vi+oicMiDIfhhlNG0q8v4T8DhNPogXNnBCHEGbpH+v7qF22ocTxzvzOrmX7gdf/AAIE3Ivz74b7wS9pN3x9ntofrfv+TjZLhvp+LDxFtiGb4HrwYhL9WMKDFGgZoisXiXbxzq6VoDx9td4mOGy5tK5u9/jCnf3zZ5J0XVBAEj3PLfwRBEMaInoYdU5Ou/V5T0aXKNRYbhruOTLPYNChoWpY2lzGAiQi4iUae9zWs14iTkE2N9p17Yk0h9qSFm/5NizasYj07Kxwia9RGd7Z/Ms/PulZvIvbySnrdN9z1jn4j3vPfOQMn0yv9+P4959rc0cI3VWgeiQm2Y/6+ixu8SsQ1712j4InIdhx+A4bNMZKTMreV07ftynVOu2T0siw7ESL36bJZGw96LgiCIAzkgiTfgiAIQ9HTuHN1KpG4gQLGTBZtl7oOizjLKGITqNSyrADsIMz9pkehFIRhkSG0BmnAQTtGCLJSPzvtz1Wzt8/ULvY3GdXbvoDUVj7WR+oXuNF/E+2mfxdvyTjkbfv705vplfQ+oPdn7RsOg073duAvyxZykn16OffwHp+kh96HQEPa5LgOBgPpUUolWDD3uAYdCSrjMB9pV2TWGY7zQvncjce8qwVBEIZmhCmyIAjC28eddyrzj37/zY1km0uVacxia+gKpdx5bPOVkWlUR8LhCBIxjETpSC2cMK7JEzfPKcriYnwBGVm5mV4/s29Av0Ls98Uj1vvPyhJz/esjArWI/mp/zSH2eTtdJ0VuKsprE/87NfmZTF+k4flQiJRMJrv4eTvR2tEg1cfLIbJou+sYbYZj97i2e7AiVnvAWHWHdOwTBGHEjCZVFgRBeNthQRborN92iWkaM5QyZjm2eyXboistwwyzCTiVjajqcCTsCTjHlVo4QehnGCJprHRUv2rj3/Q6mgnyjy5UmaCTa0OcoSZN90HjtCWRTNks1lr5kTr4oeJ8Cgsx41XlqD18Xjt68BlKnZTmjoIgjBUi2gRBmHCoe+6xOjcvmWPado1NqUrDsDaYZK5XhlHD5mG1IjUrzMDAStm2FnJSCycIF4r0tzcxTA740rIsPS9aOg1JJlMJg4xGl1SjUm6fRdToWuYuk2gfOUabshzbMsInS6Zd0uS5IgiCMLaIaBMEYcLjNuwoak2kSsmyiy3XWm8axrWKzLmmZUQMQy0JWIFZGE7bq4XzauJExAmCgKaNpmlokZZu6ohpR5LJZDOvniCFQULcXkMZtaTcNwwj/JrlOD3dQSNVk4r2mHOunBwjqwiCcMER0SYIwkUHCzLjK/QV4zO17wiXBcMfJUXv5OSumi2yYtd1Z1uGMS0QDGjhhr4o+EViCBknYk4QLh68FppeXzt82tg0WKRpsWaYGCyEHNvp5h0nlau6+VifQyrKacRzZNNjpU1vnKBLP2fz6ZIwCIJwQRHRJgjCpKGtbfdsisZvNZW6wTSNctcwK5RLMwxDlbERF2KzzGKjje21M4MnQMSJkBOE8U/md4siGKUMcvkD5xVM+sgfsXJcRVG2fNr5m28xyezhs2IqZe8OFpT8+kRz8+FVq67v9a4XBEEYX4hoEwRh0tJ58o2FKhy4wXDUMrbnSlmb1ZCpVriuUWEaZgCtphQZIRZ4QTSd8gxBLLADRcgJwoUgLcwyRRoGB+EFg4Mk+Nt0Waw5RJZNhmo0lTrIv918dsJxqIFCwR0pw3q9pmZVo75YEARhAiCiTRAEwaehYcfUwmTsVmUEZinTLFSGUckG4ALTMBaybVhqkMI45hHWa+FAwLKQgLKE629iKQjC2JIWZnrhbXxltm27vJGECOPtlJZoyo0FLOOoIuuIRdRhKxUzXJU0TXNvSSD0jFGzSmrQBEGY0IhoEwRByINqeq640y5eElDmEpZr5WwIlgfIWOa6xkIy1XwYkizWQpySlrABGcFIc2xdetei5F+EnCAMi0xxpuFvB00bWY85vK+Pv7MoH3Ic3k3k1lsGneSrjpNj1rumEVOGGws77uFE0jhQuXBDl+eIIAjCxYOINkEQhGHChqPZXvfGzLARrrYpVe24rNJcNTtgOdcayljmEJUbphnkU8NsfRabhlGIuZ087XamWaXUygmTlTPiTG/5v0TJpK1M0+jhTyPKosxmsZayWKiRaTWpgHpDuWqbQWavLg0xA51kWK0pq7uluvrqHs8FQRCEixsRbYIgCOcA5oxrXD+zqiAYLDaDVjiedAuCIXMeH7rBJLqak9kKXjdYqEXYRI2wXCsIBMwAr+umXmdEnCfqBGGik64tyxRnwOt3plK8FePYnuDjCY72ju0qnHCKv5dnDYu2UIpazCBFXZtSrhVNloeMDlPEmSAIkxwvJRUEQRDGFKXuNOnN26wTVT1WUVFxRSjlXkJGYIOy3U1kmcvZmA1yEmyxdCuEkGPjNchGrJk2eEG6Rk7v4T8i6oQLTX/05LiI6JgZX4FuEqx0k8YUn5BgcRbjuJsylMGKze7lKL+fTPUan7Y7RLQ/4iRbjO5Sh1bG+cINMrS+IAhCHgamtoIgCMLbRufJlyqMYOG7baVu4MR4vkVU6TpUYJqmoUwqUC6VucpBXzk/rcaPrpVgm5jNW17Tf3yk2aUwWjztdSYuAb8WmCOVASXGe9K/3l/luinDNLtNol7DNWxHKcMhJ2qQ2xIwrWMumVtVIvpM5cLNp/RFgiAIwqgZmEILgiAIF5xHH300fNXqqeuUZXzEdt3lWrQpMsl1w2w2FyrLLHFJVfDeYlZ3ATS+ZC2H9JwXjHDpizpvBT/9iLCbfGQLMo4sWnV5gkzHEVSQaR2m45JG7+3jlU6OWj18KMoXxA3TSGK0VDIN17adpnDAerCkWL1glG5o9a4TBEEQzgcDc3NBEARh3OK27C/p6emZQZHAAraalyvXmcuJeAEMbTamw8oxatjkrlYGCzpFRY5SRaZlBPhSaDjY6BB0Fi9ohjkg/fc2PXtddN3EQL/AM38GCXJflLl83OU44hq+uuedHDXcuElGjFValFyjA5NN8+E2g8w4LuUIYZFy6xW5B/jqY45pNPQ6yZY5c66MaccFQRCEt5UBmbYgCIIwMVFqW7DrlJoTCqpZjmtOtRWVm5YqMQwz6Lr818SMwyzqyFjOdvxCtuEx+mWI7XnoNcNidcc2vtZusNjZwXSNndfPLlsQ+L/C+SE7c06HtxZiBsuozJox7yAOufyOeYtfnqVccqiR3+wxZbgnTdOs4+MJiy/m0xw+KcqO9HLE6Am7RmPcVHXHpqv6DcaGlHZNEARBGFeIaBMEQZgkNDU9V1zglM5mHTZNGVTmpOyAYQQMiy15O5UqVpZRZJmBiOPa1bxrDmu5uS7RAhZtlawMeDUD3RzT61+H/76uS+/Tag+/wmC08NJk9xXjX5bLUMz+Cf2wGHOV43Txu2riY3VkmMdZuzUqh3pZcfcZjhNVRjChTFtZZPKpDtmO2xEOBRtUkd1cWrqxnV9JtrOCIAjCBEEyVUEQBIHuvFOZH/7wvYHS7llWcU0oFLJUoVVAhTFyik3HDBFZvsFv8xI0ApZZlXCcOaajZrtKlVqmWc4n1BA55SwOipUyqonMCpZukG85xYKuM9JiD0IP2ZEn+Aau+8Ah/oFD/Dvw2BjD99D+1fcbJJ/Swkd73j98Zj3vs/LiOsphN9tMcuPKNFt5b69hGh38qI2sibtcRZ3sTJ3lGk1OQPWSMs8I5WBQufGobRlm3DHMmKWcvhKrM36kx7EXL36Xzfd3/DMFQRCEi5DzmvEJgiAIFyd33nmned1115kzZ8asxcECQ81daLTs67asUK9pWgHDDMRMPaMBlfpXDKSsuMBpT7TOMh2aplRgukVGlavcakuZMxS5JWSqYttUi/lUZbimZVoKk5ZrjWcrI8QyCX31zsDCL6jQX09ZZOG++YG8cl3HdSwj5bUCPYOybTcQMJIQYXqHSw4rp5RruIZJZpdlGwfQJdAk1e6YqpadalWu0WgEgrGwYR1OJFPdhhUc6Gg/3aScAleVsXpz4q7rptgfFWpavMNRqZgyFk/lW12K4fIH1moKgiAIkxyi/x+Kp4FAVH2PpQAAAABJRU5ErkJggg=="/>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sv-SE" dirty="0"/>
              <a:t> </a:t>
            </a:r>
          </a:p>
        </p:txBody>
      </p:sp>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3776571" y="2270234"/>
            <a:ext cx="4376829" cy="3124998"/>
          </a:xfrm>
          <a:prstGeom prst="rect">
            <a:avLst/>
          </a:prstGeom>
        </p:spPr>
      </p:pic>
      <p:sp>
        <p:nvSpPr>
          <p:cNvPr id="10" name="Rektangel 9"/>
          <p:cNvSpPr/>
          <p:nvPr/>
        </p:nvSpPr>
        <p:spPr>
          <a:xfrm>
            <a:off x="8455449" y="2372035"/>
            <a:ext cx="3326004" cy="2270928"/>
          </a:xfrm>
          <a:prstGeom prst="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defRPr/>
            </a:pPr>
            <a:r>
              <a:rPr lang="sv-SE" b="1" dirty="0">
                <a:solidFill>
                  <a:schemeClr val="tx1"/>
                </a:solidFill>
                <a:latin typeface="Arial" panose="020B0604020202020204" pitchFamily="34" charset="0"/>
                <a:cs typeface="Arial" panose="020B0604020202020204" pitchFamily="34" charset="0"/>
              </a:rPr>
              <a:t>Vilka kvinnor? Vilka män? </a:t>
            </a:r>
            <a:br>
              <a:rPr lang="sv-SE" b="1" dirty="0">
                <a:solidFill>
                  <a:schemeClr val="tx1"/>
                </a:solidFill>
                <a:latin typeface="Arial" panose="020B0604020202020204" pitchFamily="34" charset="0"/>
                <a:cs typeface="Arial" panose="020B0604020202020204" pitchFamily="34" charset="0"/>
              </a:rPr>
            </a:br>
            <a:r>
              <a:rPr lang="sv-SE" b="1" dirty="0">
                <a:solidFill>
                  <a:schemeClr val="tx1"/>
                </a:solidFill>
                <a:latin typeface="Arial" panose="020B0604020202020204" pitchFamily="34" charset="0"/>
                <a:cs typeface="Arial" panose="020B0604020202020204" pitchFamily="34" charset="0"/>
              </a:rPr>
              <a:t>Vilka flickor? Vilka pojkar? </a:t>
            </a:r>
            <a:br>
              <a:rPr lang="sv-SE" b="1" dirty="0">
                <a:solidFill>
                  <a:schemeClr val="tx1"/>
                </a:solidFill>
                <a:latin typeface="Arial" panose="020B0604020202020204" pitchFamily="34" charset="0"/>
                <a:cs typeface="Arial" panose="020B0604020202020204" pitchFamily="34" charset="0"/>
              </a:rPr>
            </a:br>
            <a:r>
              <a:rPr lang="sv-SE" b="1" dirty="0">
                <a:solidFill>
                  <a:schemeClr val="tx1"/>
                </a:solidFill>
                <a:latin typeface="Arial" panose="020B0604020202020204" pitchFamily="34" charset="0"/>
                <a:cs typeface="Arial" panose="020B0604020202020204" pitchFamily="34" charset="0"/>
              </a:rPr>
              <a:t>Och hur är det för de av oss som inte definierar oss som varken eller?</a:t>
            </a:r>
          </a:p>
        </p:txBody>
      </p:sp>
      <p:sp>
        <p:nvSpPr>
          <p:cNvPr id="12" name="Platshållare för innehåll 2"/>
          <p:cNvSpPr txBox="1">
            <a:spLocks/>
          </p:cNvSpPr>
          <p:nvPr/>
        </p:nvSpPr>
        <p:spPr>
          <a:xfrm>
            <a:off x="450567" y="3008237"/>
            <a:ext cx="3344035" cy="4351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t>Könsuppdelad statistik </a:t>
            </a:r>
            <a:r>
              <a:rPr lang="sv-SE" sz="1800" dirty="0" smtClean="0"/>
              <a:t>för att visa på skillnader och likheter i </a:t>
            </a:r>
            <a:r>
              <a:rPr lang="sv-SE" sz="1800" dirty="0"/>
              <a:t>resultat för kvinnor och </a:t>
            </a:r>
            <a:r>
              <a:rPr lang="sv-SE" sz="1800" dirty="0" smtClean="0"/>
              <a:t>män. </a:t>
            </a:r>
            <a:r>
              <a:rPr lang="sv-SE" sz="1800" dirty="0"/>
              <a:t>För att sedan veta om skillnaderna är motiverade eller omotiverade krävs fördjupade analyser.</a:t>
            </a:r>
          </a:p>
        </p:txBody>
      </p:sp>
    </p:spTree>
    <p:extLst>
      <p:ext uri="{BB962C8B-B14F-4D97-AF65-F5344CB8AC3E}">
        <p14:creationId xmlns:p14="http://schemas.microsoft.com/office/powerpoint/2010/main" val="3354219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symbol, logotyp, Teckensnitt, Grafik&#10;&#10;Automatiskt genererad beskrivning">
            <a:extLst>
              <a:ext uri="{FF2B5EF4-FFF2-40B4-BE49-F238E27FC236}">
                <a16:creationId xmlns:a16="http://schemas.microsoft.com/office/drawing/2014/main" id="{97DAEE5A-5342-6927-895C-0DBAB29D6493}"/>
              </a:ext>
            </a:extLst>
          </p:cNvPr>
          <p:cNvPicPr>
            <a:picLocks noChangeAspect="1"/>
          </p:cNvPicPr>
          <p:nvPr/>
        </p:nvPicPr>
        <p:blipFill>
          <a:blip r:embed="rId2"/>
          <a:stretch>
            <a:fillRect/>
          </a:stretch>
        </p:blipFill>
        <p:spPr>
          <a:xfrm>
            <a:off x="0" y="0"/>
            <a:ext cx="12192000" cy="6858000"/>
          </a:xfrm>
          <a:prstGeom prst="rect">
            <a:avLst/>
          </a:prstGeom>
          <a:solidFill>
            <a:schemeClr val="accent4">
              <a:lumMod val="20000"/>
              <a:lumOff val="80000"/>
            </a:schemeClr>
          </a:solidFill>
        </p:spPr>
      </p:pic>
      <p:sp>
        <p:nvSpPr>
          <p:cNvPr id="6" name="textruta 5">
            <a:extLst>
              <a:ext uri="{FF2B5EF4-FFF2-40B4-BE49-F238E27FC236}">
                <a16:creationId xmlns:a16="http://schemas.microsoft.com/office/drawing/2014/main" id="{AEA797DF-26EE-BA77-98B9-430777BCDE57}"/>
              </a:ext>
            </a:extLst>
          </p:cNvPr>
          <p:cNvSpPr txBox="1"/>
          <p:nvPr/>
        </p:nvSpPr>
        <p:spPr>
          <a:xfrm>
            <a:off x="765209" y="733124"/>
            <a:ext cx="10279781"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50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Futura Medium" panose="020B0602020204020303" pitchFamily="34" charset="-79"/>
              </a:rPr>
              <a:t>Länkar till </a:t>
            </a:r>
            <a:r>
              <a:rPr kumimoji="0" lang="sv-SE" sz="5000" b="0" i="0" u="none" strike="noStrike" kern="1200" cap="none" spc="0" normalizeH="0" baseline="0" noProof="0" dirty="0" err="1">
                <a:ln>
                  <a:noFill/>
                </a:ln>
                <a:solidFill>
                  <a:prstClr val="black"/>
                </a:solidFill>
                <a:effectLst/>
                <a:uLnTx/>
                <a:uFillTx/>
                <a:latin typeface="Futura PT Book" panose="020B0502020204020303" pitchFamily="34" charset="77"/>
                <a:ea typeface="+mn-ea"/>
                <a:cs typeface="Futura Medium" panose="020B0602020204020303" pitchFamily="34" charset="-79"/>
              </a:rPr>
              <a:t>Kolada</a:t>
            </a:r>
            <a:r>
              <a:rPr kumimoji="0" lang="sv-SE" sz="50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Futura Medium" panose="020B0602020204020303" pitchFamily="34" charset="-79"/>
              </a:rPr>
              <a:t>-sökningar för </a:t>
            </a:r>
            <a:br>
              <a:rPr kumimoji="0" lang="sv-SE" sz="50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Futura Medium" panose="020B0602020204020303" pitchFamily="34" charset="-79"/>
              </a:rPr>
            </a:br>
            <a:r>
              <a:rPr kumimoji="0" lang="sv-SE" sz="50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Futura Medium" panose="020B0602020204020303" pitchFamily="34" charset="-79"/>
              </a:rPr>
              <a:t>respektive </a:t>
            </a:r>
            <a:r>
              <a:rPr kumimoji="0" lang="sv-SE" sz="5000" b="1" i="0" u="sng" strike="noStrike" kern="1200" cap="none" spc="0" normalizeH="0" baseline="0" noProof="0" dirty="0">
                <a:ln>
                  <a:noFill/>
                </a:ln>
                <a:solidFill>
                  <a:prstClr val="black"/>
                </a:solidFill>
                <a:effectLst/>
                <a:uLnTx/>
                <a:uFillTx/>
                <a:latin typeface="Futura PT Bold" panose="020B0502020204020303" pitchFamily="34" charset="77"/>
                <a:ea typeface="+mn-ea"/>
                <a:cs typeface="Futura" panose="020B0602020204020303" pitchFamily="34" charset="-79"/>
                <a:hlinkClick r:id="rId3">
                  <a:extLst>
                    <a:ext uri="{A12FA001-AC4F-418D-AE19-62706E023703}">
                      <ahyp:hlinkClr xmlns="" xmlns:ahyp="http://schemas.microsoft.com/office/drawing/2018/hyperlinkcolor" val="tx"/>
                    </a:ext>
                  </a:extLst>
                </a:hlinkClick>
              </a:rPr>
              <a:t>kommun</a:t>
            </a:r>
            <a:r>
              <a:rPr kumimoji="0" lang="sv-SE" sz="50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Futura Medium" panose="020B0602020204020303" pitchFamily="34" charset="-79"/>
              </a:rPr>
              <a:t> samt </a:t>
            </a:r>
            <a:r>
              <a:rPr kumimoji="0" lang="sv-SE" sz="5000" b="1" i="0" u="sng" strike="noStrike" kern="1200" cap="none" spc="0" normalizeH="0" baseline="0" noProof="0" dirty="0">
                <a:ln>
                  <a:noFill/>
                </a:ln>
                <a:solidFill>
                  <a:prstClr val="black"/>
                </a:solidFill>
                <a:effectLst/>
                <a:uLnTx/>
                <a:uFillTx/>
                <a:latin typeface="Futura PT Bold" panose="020B0502020204020303" pitchFamily="34" charset="77"/>
                <a:ea typeface="+mn-ea"/>
                <a:cs typeface="Futura" panose="020B0602020204020303" pitchFamily="34" charset="-79"/>
                <a:hlinkClick r:id="rId4">
                  <a:extLst>
                    <a:ext uri="{A12FA001-AC4F-418D-AE19-62706E023703}">
                      <ahyp:hlinkClr xmlns="" xmlns:ahyp="http://schemas.microsoft.com/office/drawing/2018/hyperlinkcolor" val="tx"/>
                    </a:ext>
                  </a:extLst>
                </a:hlinkClick>
              </a:rPr>
              <a:t>region</a:t>
            </a:r>
            <a:endParaRPr kumimoji="0" lang="sv-SE" sz="5000" b="1" i="0" u="sng" strike="noStrike" kern="1200" cap="none" spc="0" normalizeH="0" baseline="0" noProof="0" dirty="0">
              <a:ln>
                <a:noFill/>
              </a:ln>
              <a:solidFill>
                <a:prstClr val="black"/>
              </a:solidFill>
              <a:effectLst/>
              <a:uLnTx/>
              <a:uFillTx/>
              <a:latin typeface="Futura PT Bold" panose="020B0502020204020303" pitchFamily="34" charset="77"/>
              <a:ea typeface="+mn-ea"/>
              <a:cs typeface="Futura" panose="020B0602020204020303" pitchFamily="34" charset="-79"/>
            </a:endParaRPr>
          </a:p>
        </p:txBody>
      </p:sp>
      <p:sp>
        <p:nvSpPr>
          <p:cNvPr id="7" name="Rektangel 6">
            <a:hlinkClick r:id="rId3"/>
            <a:extLst>
              <a:ext uri="{FF2B5EF4-FFF2-40B4-BE49-F238E27FC236}">
                <a16:creationId xmlns:a16="http://schemas.microsoft.com/office/drawing/2014/main" id="{AF63CF50-47DA-949B-338B-F04BF9F8B176}"/>
              </a:ext>
            </a:extLst>
          </p:cNvPr>
          <p:cNvSpPr/>
          <p:nvPr/>
        </p:nvSpPr>
        <p:spPr>
          <a:xfrm>
            <a:off x="930442" y="4820653"/>
            <a:ext cx="7042484" cy="441158"/>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ruta 7">
            <a:extLst>
              <a:ext uri="{FF2B5EF4-FFF2-40B4-BE49-F238E27FC236}">
                <a16:creationId xmlns:a16="http://schemas.microsoft.com/office/drawing/2014/main" id="{0972B5FE-6A0F-B36C-3205-FD8A35103054}"/>
              </a:ext>
            </a:extLst>
          </p:cNvPr>
          <p:cNvSpPr txBox="1"/>
          <p:nvPr/>
        </p:nvSpPr>
        <p:spPr>
          <a:xfrm>
            <a:off x="1002631" y="4876800"/>
            <a:ext cx="691414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sng" strike="noStrike" kern="1200" cap="none" spc="0" normalizeH="0" baseline="0" noProof="0" dirty="0" err="1">
                <a:ln>
                  <a:noFill/>
                </a:ln>
                <a:solidFill>
                  <a:prstClr val="black"/>
                </a:solidFill>
                <a:effectLst/>
                <a:uLnTx/>
                <a:uFillTx/>
                <a:latin typeface="Futura PT Book" panose="020B0502020204020303" pitchFamily="34" charset="77"/>
                <a:ea typeface="+mn-ea"/>
                <a:cs typeface="+mn-cs"/>
                <a:hlinkClick r:id="rId4">
                  <a:extLst>
                    <a:ext uri="{A12FA001-AC4F-418D-AE19-62706E023703}">
                      <ahyp:hlinkClr xmlns="" xmlns:ahyp="http://schemas.microsoft.com/office/drawing/2018/hyperlinkcolor" val="tx"/>
                    </a:ext>
                  </a:extLst>
                </a:hlinkClick>
              </a:rPr>
              <a:t>www.kolada.se</a:t>
            </a:r>
            <a:r>
              <a:rPr kumimoji="0" lang="sv-SE" sz="1600" b="0" i="0" u="sng" strike="noStrike" kern="1200" cap="none" spc="0" normalizeH="0" baseline="0" noProof="0" dirty="0">
                <a:ln>
                  <a:noFill/>
                </a:ln>
                <a:solidFill>
                  <a:prstClr val="black"/>
                </a:solidFill>
                <a:effectLst/>
                <a:uLnTx/>
                <a:uFillTx/>
                <a:latin typeface="Futura PT Book" panose="020B0502020204020303" pitchFamily="34" charset="77"/>
                <a:ea typeface="+mn-ea"/>
                <a:cs typeface="+mn-cs"/>
                <a:hlinkClick r:id="rId4">
                  <a:extLst>
                    <a:ext uri="{A12FA001-AC4F-418D-AE19-62706E023703}">
                      <ahyp:hlinkClr xmlns="" xmlns:ahyp="http://schemas.microsoft.com/office/drawing/2018/hyperlinkcolor" val="tx"/>
                    </a:ext>
                  </a:extLst>
                </a:hlinkClick>
              </a:rPr>
              <a:t>/verktyg/</a:t>
            </a:r>
            <a:r>
              <a:rPr kumimoji="0" lang="sv-SE" sz="1600" b="0" i="0" u="sng" strike="noStrike" kern="1200" cap="none" spc="0" normalizeH="0" baseline="0" noProof="0" dirty="0" err="1">
                <a:ln>
                  <a:noFill/>
                </a:ln>
                <a:solidFill>
                  <a:prstClr val="black"/>
                </a:solidFill>
                <a:effectLst/>
                <a:uLnTx/>
                <a:uFillTx/>
                <a:latin typeface="Futura PT Book" panose="020B0502020204020303" pitchFamily="34" charset="77"/>
                <a:ea typeface="+mn-ea"/>
                <a:cs typeface="+mn-cs"/>
                <a:hlinkClick r:id="rId4">
                  <a:extLst>
                    <a:ext uri="{A12FA001-AC4F-418D-AE19-62706E023703}">
                      <ahyp:hlinkClr xmlns="" xmlns:ahyp="http://schemas.microsoft.com/office/drawing/2018/hyperlinkcolor" val="tx"/>
                    </a:ext>
                  </a:extLst>
                </a:hlinkClick>
              </a:rPr>
              <a:t>jamforaren</a:t>
            </a:r>
            <a:r>
              <a:rPr kumimoji="0" lang="sv-SE" sz="1600" b="0" i="0" u="sng" strike="noStrike" kern="1200" cap="none" spc="0" normalizeH="0" baseline="0" noProof="0" dirty="0">
                <a:ln>
                  <a:noFill/>
                </a:ln>
                <a:solidFill>
                  <a:prstClr val="black"/>
                </a:solidFill>
                <a:effectLst/>
                <a:uLnTx/>
                <a:uFillTx/>
                <a:latin typeface="Futura PT Book" panose="020B0502020204020303" pitchFamily="34" charset="77"/>
                <a:ea typeface="+mn-ea"/>
                <a:cs typeface="+mn-cs"/>
                <a:hlinkClick r:id="rId4">
                  <a:extLst>
                    <a:ext uri="{A12FA001-AC4F-418D-AE19-62706E023703}">
                      <ahyp:hlinkClr xmlns="" xmlns:ahyp="http://schemas.microsoft.com/office/drawing/2018/hyperlinkcolor" val="tx"/>
                    </a:ext>
                  </a:extLst>
                </a:hlinkClick>
              </a:rPr>
              <a:t>/?focus=27508&amp;report=185727&amp;row=gender</a:t>
            </a:r>
            <a:endParaRPr kumimoji="0" lang="sv-SE" sz="1600" b="0" i="0" u="sng" strike="noStrike" kern="1200" cap="none" spc="0" normalizeH="0" baseline="0" noProof="0" dirty="0">
              <a:ln>
                <a:noFill/>
              </a:ln>
              <a:solidFill>
                <a:prstClr val="black"/>
              </a:solidFill>
              <a:effectLst/>
              <a:uLnTx/>
              <a:uFillTx/>
              <a:latin typeface="Futura PT Book" panose="020B0502020204020303" pitchFamily="34" charset="77"/>
              <a:ea typeface="+mn-ea"/>
              <a:cs typeface="+mn-cs"/>
            </a:endParaRPr>
          </a:p>
        </p:txBody>
      </p:sp>
      <p:sp>
        <p:nvSpPr>
          <p:cNvPr id="9" name="Rektangel 8">
            <a:hlinkClick r:id="rId4"/>
            <a:extLst>
              <a:ext uri="{FF2B5EF4-FFF2-40B4-BE49-F238E27FC236}">
                <a16:creationId xmlns:a16="http://schemas.microsoft.com/office/drawing/2014/main" id="{AFD62C7F-4C4C-F433-86B0-EA82A951AE62}"/>
              </a:ext>
            </a:extLst>
          </p:cNvPr>
          <p:cNvSpPr/>
          <p:nvPr/>
        </p:nvSpPr>
        <p:spPr>
          <a:xfrm>
            <a:off x="930442" y="5364415"/>
            <a:ext cx="7042484" cy="441158"/>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textruta 9">
            <a:extLst>
              <a:ext uri="{FF2B5EF4-FFF2-40B4-BE49-F238E27FC236}">
                <a16:creationId xmlns:a16="http://schemas.microsoft.com/office/drawing/2014/main" id="{2139D28A-505B-B6F9-EDE2-A867C655A90B}"/>
              </a:ext>
            </a:extLst>
          </p:cNvPr>
          <p:cNvSpPr txBox="1"/>
          <p:nvPr/>
        </p:nvSpPr>
        <p:spPr>
          <a:xfrm>
            <a:off x="1002631" y="5420562"/>
            <a:ext cx="691414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sng" strike="noStrike" kern="1200" cap="none" spc="0" normalizeH="0" baseline="0" noProof="0" dirty="0" err="1">
                <a:ln>
                  <a:noFill/>
                </a:ln>
                <a:solidFill>
                  <a:prstClr val="black"/>
                </a:solidFill>
                <a:effectLst/>
                <a:uLnTx/>
                <a:uFillTx/>
                <a:latin typeface="Futura PT Book" panose="020B0502020204020303" pitchFamily="34" charset="77"/>
                <a:ea typeface="+mn-ea"/>
                <a:cs typeface="+mn-cs"/>
                <a:hlinkClick r:id="rId4">
                  <a:extLst>
                    <a:ext uri="{A12FA001-AC4F-418D-AE19-62706E023703}">
                      <ahyp:hlinkClr xmlns="" xmlns:ahyp="http://schemas.microsoft.com/office/drawing/2018/hyperlinkcolor" val="tx"/>
                    </a:ext>
                  </a:extLst>
                </a:hlinkClick>
              </a:rPr>
              <a:t>www.kolada.se</a:t>
            </a:r>
            <a:r>
              <a:rPr kumimoji="0" lang="sv-SE" sz="1600" b="0" i="0" u="sng" strike="noStrike" kern="1200" cap="none" spc="0" normalizeH="0" baseline="0" noProof="0" dirty="0">
                <a:ln>
                  <a:noFill/>
                </a:ln>
                <a:solidFill>
                  <a:prstClr val="black"/>
                </a:solidFill>
                <a:effectLst/>
                <a:uLnTx/>
                <a:uFillTx/>
                <a:latin typeface="Futura PT Book" panose="020B0502020204020303" pitchFamily="34" charset="77"/>
                <a:ea typeface="+mn-ea"/>
                <a:cs typeface="+mn-cs"/>
                <a:hlinkClick r:id="rId4">
                  <a:extLst>
                    <a:ext uri="{A12FA001-AC4F-418D-AE19-62706E023703}">
                      <ahyp:hlinkClr xmlns="" xmlns:ahyp="http://schemas.microsoft.com/office/drawing/2018/hyperlinkcolor" val="tx"/>
                    </a:ext>
                  </a:extLst>
                </a:hlinkClick>
              </a:rPr>
              <a:t>/verktyg/</a:t>
            </a:r>
            <a:r>
              <a:rPr kumimoji="0" lang="sv-SE" sz="1600" b="0" i="0" u="sng" strike="noStrike" kern="1200" cap="none" spc="0" normalizeH="0" baseline="0" noProof="0" dirty="0" err="1">
                <a:ln>
                  <a:noFill/>
                </a:ln>
                <a:solidFill>
                  <a:prstClr val="black"/>
                </a:solidFill>
                <a:effectLst/>
                <a:uLnTx/>
                <a:uFillTx/>
                <a:latin typeface="Futura PT Book" panose="020B0502020204020303" pitchFamily="34" charset="77"/>
                <a:ea typeface="+mn-ea"/>
                <a:cs typeface="+mn-cs"/>
                <a:hlinkClick r:id="rId4">
                  <a:extLst>
                    <a:ext uri="{A12FA001-AC4F-418D-AE19-62706E023703}">
                      <ahyp:hlinkClr xmlns="" xmlns:ahyp="http://schemas.microsoft.com/office/drawing/2018/hyperlinkcolor" val="tx"/>
                    </a:ext>
                  </a:extLst>
                </a:hlinkClick>
              </a:rPr>
              <a:t>jamforaren</a:t>
            </a:r>
            <a:r>
              <a:rPr kumimoji="0" lang="sv-SE" sz="1600" b="0" i="0" u="sng" strike="noStrike" kern="1200" cap="none" spc="0" normalizeH="0" baseline="0" noProof="0" dirty="0">
                <a:ln>
                  <a:noFill/>
                </a:ln>
                <a:solidFill>
                  <a:prstClr val="black"/>
                </a:solidFill>
                <a:effectLst/>
                <a:uLnTx/>
                <a:uFillTx/>
                <a:latin typeface="Futura PT Book" panose="020B0502020204020303" pitchFamily="34" charset="77"/>
                <a:ea typeface="+mn-ea"/>
                <a:cs typeface="+mn-cs"/>
                <a:hlinkClick r:id="rId4">
                  <a:extLst>
                    <a:ext uri="{A12FA001-AC4F-418D-AE19-62706E023703}">
                      <ahyp:hlinkClr xmlns="" xmlns:ahyp="http://schemas.microsoft.com/office/drawing/2018/hyperlinkcolor" val="tx"/>
                    </a:ext>
                  </a:extLst>
                </a:hlinkClick>
              </a:rPr>
              <a:t>/?focus=27508&amp;report=185727&amp;row=gender</a:t>
            </a:r>
            <a:endParaRPr kumimoji="0" lang="sv-SE" sz="16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mn-cs"/>
            </a:endParaRPr>
          </a:p>
        </p:txBody>
      </p:sp>
    </p:spTree>
    <p:extLst>
      <p:ext uri="{BB962C8B-B14F-4D97-AF65-F5344CB8AC3E}">
        <p14:creationId xmlns:p14="http://schemas.microsoft.com/office/powerpoint/2010/main" val="3431587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53766" y="2250756"/>
            <a:ext cx="5199962" cy="2452067"/>
          </a:xfrm>
          <a:solidFill>
            <a:schemeClr val="accent4">
              <a:lumMod val="90000"/>
            </a:schemeClr>
          </a:solidFill>
        </p:spPr>
        <p:txBody>
          <a:bodyPr>
            <a:normAutofit/>
          </a:bodyPr>
          <a:lstStyle/>
          <a:p>
            <a:pPr marL="0" indent="0">
              <a:buNone/>
            </a:pPr>
            <a:r>
              <a:rPr lang="sv-SE" i="1" dirty="0" smtClean="0"/>
              <a:t>Alla invånare i Dalarna ska bli bemötta med respekt samt tilltro</a:t>
            </a:r>
            <a:r>
              <a:rPr lang="sv-SE" b="1" i="1" dirty="0" smtClean="0"/>
              <a:t> </a:t>
            </a:r>
            <a:r>
              <a:rPr lang="sv-SE" i="1" dirty="0" smtClean="0"/>
              <a:t>och ska uppleva utökade möjligheter till medskapande och delaktighet utifrån sin förmåga och sina behov.</a:t>
            </a:r>
            <a:endParaRPr lang="sv-SE" dirty="0"/>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8559" y="852275"/>
            <a:ext cx="4715740" cy="4401724"/>
          </a:xfrm>
          <a:prstGeom prst="rect">
            <a:avLst/>
          </a:prstGeom>
        </p:spPr>
      </p:pic>
      <p:sp>
        <p:nvSpPr>
          <p:cNvPr id="12" name="textruta 11"/>
          <p:cNvSpPr txBox="1"/>
          <p:nvPr/>
        </p:nvSpPr>
        <p:spPr>
          <a:xfrm>
            <a:off x="367941" y="1142607"/>
            <a:ext cx="557161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800" b="1" i="0" u="none" strike="noStrike" kern="1200" cap="none" spc="0" normalizeH="0" baseline="0" noProof="0" dirty="0" smtClean="0">
                <a:ln>
                  <a:noFill/>
                </a:ln>
                <a:solidFill>
                  <a:prstClr val="black"/>
                </a:solidFill>
                <a:effectLst/>
                <a:uLnTx/>
                <a:uFillTx/>
                <a:latin typeface="Arial"/>
                <a:ea typeface="+mn-ea"/>
                <a:cs typeface="+mn-cs"/>
              </a:rPr>
              <a:t>1. Nära  för mig</a:t>
            </a:r>
            <a:endParaRPr kumimoji="0" lang="sv-SE" sz="48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76876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1.1 Upplevd trygghet i äldreomsorg </a:t>
            </a:r>
          </a:p>
        </p:txBody>
      </p:sp>
      <p:sp>
        <p:nvSpPr>
          <p:cNvPr id="3" name="Platshållare för text 2"/>
          <p:cNvSpPr>
            <a:spLocks noGrp="1"/>
          </p:cNvSpPr>
          <p:nvPr>
            <p:ph type="body" idx="1"/>
          </p:nvPr>
        </p:nvSpPr>
        <p:spPr/>
        <p:txBody>
          <a:bodyPr/>
          <a:lstStyle/>
          <a:p>
            <a:r>
              <a:rPr lang="sv-SE" dirty="0"/>
              <a:t>Andel personer i åldrarna 65 år och äldre som uppgett att de kände sig mycket eller ganska trygga med att bo på sitt äldreboende.</a:t>
            </a:r>
          </a:p>
        </p:txBody>
      </p:sp>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13</a:t>
            </a:fld>
            <a:endParaRPr lang="sv-SE" dirty="0"/>
          </a:p>
        </p:txBody>
      </p:sp>
    </p:spTree>
    <p:extLst>
      <p:ext uri="{BB962C8B-B14F-4D97-AF65-F5344CB8AC3E}">
        <p14:creationId xmlns:p14="http://schemas.microsoft.com/office/powerpoint/2010/main" val="1365296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07988" y="807920"/>
            <a:ext cx="10416781" cy="1209600"/>
          </a:xfrm>
        </p:spPr>
        <p:txBody>
          <a:bodyPr/>
          <a:lstStyle/>
          <a:p>
            <a:r>
              <a:rPr lang="sv-SE" dirty="0"/>
              <a:t>Sammanfattning</a:t>
            </a:r>
          </a:p>
        </p:txBody>
      </p:sp>
      <p:sp>
        <p:nvSpPr>
          <p:cNvPr id="3" name="Platshållare för innehåll 2"/>
          <p:cNvSpPr>
            <a:spLocks noGrp="1"/>
          </p:cNvSpPr>
          <p:nvPr>
            <p:ph idx="1"/>
          </p:nvPr>
        </p:nvSpPr>
        <p:spPr>
          <a:xfrm>
            <a:off x="410548" y="1825625"/>
            <a:ext cx="9940460" cy="4351337"/>
          </a:xfrm>
        </p:spPr>
        <p:txBody>
          <a:bodyPr>
            <a:normAutofit fontScale="32500" lnSpcReduction="20000"/>
          </a:bodyPr>
          <a:lstStyle/>
          <a:p>
            <a:r>
              <a:rPr lang="sv-SE" sz="8000" dirty="0"/>
              <a:t>Utvecklingsnyckeltal.</a:t>
            </a:r>
          </a:p>
          <a:p>
            <a:r>
              <a:rPr lang="sv-SE" sz="8000" dirty="0"/>
              <a:t>Önskat värde: Hög %</a:t>
            </a:r>
          </a:p>
          <a:p>
            <a:r>
              <a:rPr lang="sv-SE" sz="8000" dirty="0"/>
              <a:t>Undersökning varje år.</a:t>
            </a:r>
          </a:p>
          <a:p>
            <a:pPr marL="0" indent="0">
              <a:buNone/>
            </a:pPr>
            <a:endParaRPr lang="sv-SE" dirty="0"/>
          </a:p>
          <a:p>
            <a:pPr marL="0" indent="0">
              <a:buNone/>
            </a:pPr>
            <a:r>
              <a:rPr lang="sv-SE" sz="4800" i="1" dirty="0"/>
              <a:t>ID i </a:t>
            </a:r>
            <a:r>
              <a:rPr lang="sv-SE" sz="4800" i="1" dirty="0" err="1"/>
              <a:t>Kolada</a:t>
            </a:r>
            <a:r>
              <a:rPr lang="sv-SE" sz="4800" i="1" dirty="0"/>
              <a:t>: U23521</a:t>
            </a:r>
          </a:p>
          <a:p>
            <a:pPr marL="0" indent="0">
              <a:buNone/>
            </a:pPr>
            <a:r>
              <a:rPr lang="sv-SE" sz="4800" i="1" dirty="0"/>
              <a:t>Antal personer i åldrarna 65 år och äldre som uppgett "Mycket tryggt" eller "Ganska tryggt" på frågan "Hur tryggt eller otryggt känns det att bo på ditt äldreboende?" dividerat med samtliga personer i åldrarna 65 år och äldre i särskilt boende som besvarat undersökningen av äldres uppfattning. Vet ej/Ingen åsikt är exkluderade ur nämnaren. Data fr.o.m. 2012. </a:t>
            </a:r>
          </a:p>
          <a:p>
            <a:pPr marL="0" indent="0">
              <a:buNone/>
            </a:pPr>
            <a:r>
              <a:rPr lang="sv-SE" sz="4800" i="1" dirty="0"/>
              <a:t>Källa: Undersökningen av äldres uppfattning om kvaliteten i hemtjänst och äldreboenden, Socialstyrelsen.</a:t>
            </a:r>
          </a:p>
          <a:p>
            <a:endParaRPr lang="sv-SE" sz="2000" dirty="0"/>
          </a:p>
        </p:txBody>
      </p:sp>
      <p:sp>
        <p:nvSpPr>
          <p:cNvPr id="5" name="Platshållare för sidfot 4"/>
          <p:cNvSpPr>
            <a:spLocks noGrp="1"/>
          </p:cNvSpPr>
          <p:nvPr>
            <p:ph type="ftr" sz="quarter" idx="11"/>
          </p:nvPr>
        </p:nvSpPr>
        <p:spPr/>
        <p:txBody>
          <a:bodyPr/>
          <a:lstStyle/>
          <a:p>
            <a:r>
              <a:rPr lang="sv-SE"/>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14</a:t>
            </a:fld>
            <a:endParaRPr lang="sv-SE" dirty="0"/>
          </a:p>
        </p:txBody>
      </p:sp>
      <p:pic>
        <p:nvPicPr>
          <p:cNvPr id="7" name="Bildobjekt 6"/>
          <p:cNvPicPr>
            <a:picLocks noChangeAspect="1"/>
          </p:cNvPicPr>
          <p:nvPr/>
        </p:nvPicPr>
        <p:blipFill>
          <a:blip r:embed="rId2"/>
          <a:stretch>
            <a:fillRect/>
          </a:stretch>
        </p:blipFill>
        <p:spPr>
          <a:xfrm>
            <a:off x="6670180" y="1225296"/>
            <a:ext cx="4391470" cy="2342521"/>
          </a:xfrm>
          <a:prstGeom prst="rect">
            <a:avLst/>
          </a:prstGeom>
        </p:spPr>
      </p:pic>
    </p:spTree>
    <p:extLst>
      <p:ext uri="{BB962C8B-B14F-4D97-AF65-F5344CB8AC3E}">
        <p14:creationId xmlns:p14="http://schemas.microsoft.com/office/powerpoint/2010/main" val="4098348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a:extLst>
              <a:ext uri="{FF2B5EF4-FFF2-40B4-BE49-F238E27FC236}">
                <a16:creationId xmlns:a16="http://schemas.microsoft.com/office/drawing/2014/main" id="{D86704EC-C333-B47F-0448-1DAA17E12E3B}"/>
              </a:ext>
            </a:extLst>
          </p:cNvPr>
          <p:cNvPicPr>
            <a:picLocks noGrp="1" noChangeAspect="1"/>
          </p:cNvPicPr>
          <p:nvPr>
            <p:ph idx="1"/>
          </p:nvPr>
        </p:nvPicPr>
        <p:blipFill>
          <a:blip r:embed="rId2"/>
          <a:stretch>
            <a:fillRect/>
          </a:stretch>
        </p:blipFill>
        <p:spPr>
          <a:xfrm>
            <a:off x="283455" y="1111513"/>
            <a:ext cx="11263503" cy="5146486"/>
          </a:xfrm>
        </p:spPr>
      </p:pic>
      <p:sp>
        <p:nvSpPr>
          <p:cNvPr id="4" name="Platshållare för sidfot 3">
            <a:extLst>
              <a:ext uri="{FF2B5EF4-FFF2-40B4-BE49-F238E27FC236}">
                <a16:creationId xmlns:a16="http://schemas.microsoft.com/office/drawing/2014/main" id="{5FB00F2C-7744-AF6D-C705-EA2BEC2D0A6D}"/>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A6D8BA1E-8A78-3A0C-3D37-B670413064CE}"/>
              </a:ext>
            </a:extLst>
          </p:cNvPr>
          <p:cNvSpPr>
            <a:spLocks noGrp="1"/>
          </p:cNvSpPr>
          <p:nvPr>
            <p:ph type="sldNum" sz="quarter" idx="12"/>
          </p:nvPr>
        </p:nvSpPr>
        <p:spPr/>
        <p:txBody>
          <a:bodyPr/>
          <a:lstStyle/>
          <a:p>
            <a:fld id="{130DDE8C-17E0-4539-9C15-C1E9D231907F}" type="slidenum">
              <a:rPr lang="sv-SE" smtClean="0"/>
              <a:pPr/>
              <a:t>15</a:t>
            </a:fld>
            <a:endParaRPr lang="sv-SE" dirty="0"/>
          </a:p>
        </p:txBody>
      </p:sp>
    </p:spTree>
    <p:extLst>
      <p:ext uri="{BB962C8B-B14F-4D97-AF65-F5344CB8AC3E}">
        <p14:creationId xmlns:p14="http://schemas.microsoft.com/office/powerpoint/2010/main" val="3073272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88CA176-FA9E-6D67-CCEB-184E9E9357E4}"/>
              </a:ext>
            </a:extLst>
          </p:cNvPr>
          <p:cNvSpPr>
            <a:spLocks noGrp="1"/>
          </p:cNvSpPr>
          <p:nvPr>
            <p:ph idx="1"/>
          </p:nvPr>
        </p:nvSpPr>
        <p:spPr/>
        <p:txBody>
          <a:bodyPr/>
          <a:lstStyle/>
          <a:p>
            <a:endParaRPr lang="sv-SE"/>
          </a:p>
        </p:txBody>
      </p:sp>
      <p:sp>
        <p:nvSpPr>
          <p:cNvPr id="4" name="Platshållare för sidfot 3">
            <a:extLst>
              <a:ext uri="{FF2B5EF4-FFF2-40B4-BE49-F238E27FC236}">
                <a16:creationId xmlns:a16="http://schemas.microsoft.com/office/drawing/2014/main" id="{B5271673-C68F-179A-9B8A-553598D0194A}"/>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98957C38-7C1A-2FD5-0F2C-62A5512C0ABF}"/>
              </a:ext>
            </a:extLst>
          </p:cNvPr>
          <p:cNvSpPr>
            <a:spLocks noGrp="1"/>
          </p:cNvSpPr>
          <p:nvPr>
            <p:ph type="sldNum" sz="quarter" idx="12"/>
          </p:nvPr>
        </p:nvSpPr>
        <p:spPr/>
        <p:txBody>
          <a:bodyPr/>
          <a:lstStyle/>
          <a:p>
            <a:fld id="{130DDE8C-17E0-4539-9C15-C1E9D231907F}" type="slidenum">
              <a:rPr lang="sv-SE" smtClean="0"/>
              <a:pPr/>
              <a:t>16</a:t>
            </a:fld>
            <a:endParaRPr lang="sv-SE" dirty="0"/>
          </a:p>
        </p:txBody>
      </p:sp>
      <p:sp>
        <p:nvSpPr>
          <p:cNvPr id="6" name="Rubrik 5">
            <a:extLst>
              <a:ext uri="{FF2B5EF4-FFF2-40B4-BE49-F238E27FC236}">
                <a16:creationId xmlns:a16="http://schemas.microsoft.com/office/drawing/2014/main" id="{1CBD194A-A08E-A4A4-771E-0C31744EE67F}"/>
              </a:ext>
            </a:extLst>
          </p:cNvPr>
          <p:cNvSpPr>
            <a:spLocks noGrp="1"/>
          </p:cNvSpPr>
          <p:nvPr>
            <p:ph type="title"/>
          </p:nvPr>
        </p:nvSpPr>
        <p:spPr/>
        <p:txBody>
          <a:bodyPr/>
          <a:lstStyle/>
          <a:p>
            <a:endParaRPr lang="sv-SE"/>
          </a:p>
        </p:txBody>
      </p:sp>
      <p:pic>
        <p:nvPicPr>
          <p:cNvPr id="8" name="Bildobjekt 7">
            <a:extLst>
              <a:ext uri="{FF2B5EF4-FFF2-40B4-BE49-F238E27FC236}">
                <a16:creationId xmlns:a16="http://schemas.microsoft.com/office/drawing/2014/main" id="{68CAC898-DBB8-5E22-D8C1-6E76589DA77C}"/>
              </a:ext>
            </a:extLst>
          </p:cNvPr>
          <p:cNvPicPr>
            <a:picLocks noChangeAspect="1"/>
          </p:cNvPicPr>
          <p:nvPr/>
        </p:nvPicPr>
        <p:blipFill>
          <a:blip r:embed="rId2"/>
          <a:stretch>
            <a:fillRect/>
          </a:stretch>
        </p:blipFill>
        <p:spPr>
          <a:xfrm>
            <a:off x="0" y="1488121"/>
            <a:ext cx="12192000" cy="3881758"/>
          </a:xfrm>
          <a:prstGeom prst="rect">
            <a:avLst/>
          </a:prstGeom>
        </p:spPr>
      </p:pic>
    </p:spTree>
    <p:extLst>
      <p:ext uri="{BB962C8B-B14F-4D97-AF65-F5344CB8AC3E}">
        <p14:creationId xmlns:p14="http://schemas.microsoft.com/office/powerpoint/2010/main" val="1331204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B918FD6-5BC5-0672-6D78-5FCE6AC99A85}"/>
              </a:ext>
            </a:extLst>
          </p:cNvPr>
          <p:cNvSpPr>
            <a:spLocks noGrp="1"/>
          </p:cNvSpPr>
          <p:nvPr>
            <p:ph idx="1"/>
          </p:nvPr>
        </p:nvSpPr>
        <p:spPr/>
        <p:txBody>
          <a:bodyPr/>
          <a:lstStyle/>
          <a:p>
            <a:endParaRPr lang="sv-SE"/>
          </a:p>
        </p:txBody>
      </p:sp>
      <p:sp>
        <p:nvSpPr>
          <p:cNvPr id="4" name="Platshållare för sidfot 3">
            <a:extLst>
              <a:ext uri="{FF2B5EF4-FFF2-40B4-BE49-F238E27FC236}">
                <a16:creationId xmlns:a16="http://schemas.microsoft.com/office/drawing/2014/main" id="{98FAF622-A9BE-606B-FED0-5BD7FDB6DE4D}"/>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E7FCDDD6-6F3A-0B7D-2002-E9C065312D70}"/>
              </a:ext>
            </a:extLst>
          </p:cNvPr>
          <p:cNvSpPr>
            <a:spLocks noGrp="1"/>
          </p:cNvSpPr>
          <p:nvPr>
            <p:ph type="sldNum" sz="quarter" idx="12"/>
          </p:nvPr>
        </p:nvSpPr>
        <p:spPr/>
        <p:txBody>
          <a:bodyPr/>
          <a:lstStyle/>
          <a:p>
            <a:fld id="{130DDE8C-17E0-4539-9C15-C1E9D231907F}" type="slidenum">
              <a:rPr lang="sv-SE" smtClean="0"/>
              <a:pPr/>
              <a:t>17</a:t>
            </a:fld>
            <a:endParaRPr lang="sv-SE" dirty="0"/>
          </a:p>
        </p:txBody>
      </p:sp>
      <p:sp>
        <p:nvSpPr>
          <p:cNvPr id="6" name="Rubrik 5">
            <a:extLst>
              <a:ext uri="{FF2B5EF4-FFF2-40B4-BE49-F238E27FC236}">
                <a16:creationId xmlns:a16="http://schemas.microsoft.com/office/drawing/2014/main" id="{6B053D1C-1704-ABAF-1B2D-D550042F28E4}"/>
              </a:ext>
            </a:extLst>
          </p:cNvPr>
          <p:cNvSpPr>
            <a:spLocks noGrp="1"/>
          </p:cNvSpPr>
          <p:nvPr>
            <p:ph type="title"/>
          </p:nvPr>
        </p:nvSpPr>
        <p:spPr>
          <a:xfrm>
            <a:off x="2626242" y="-14693"/>
            <a:ext cx="8562592" cy="1209600"/>
          </a:xfrm>
        </p:spPr>
        <p:txBody>
          <a:bodyPr/>
          <a:lstStyle/>
          <a:p>
            <a:r>
              <a:rPr lang="sv-SE" dirty="0"/>
              <a:t>Kvinnor och män</a:t>
            </a:r>
          </a:p>
        </p:txBody>
      </p:sp>
      <p:pic>
        <p:nvPicPr>
          <p:cNvPr id="10" name="Bildobjekt 9">
            <a:extLst>
              <a:ext uri="{FF2B5EF4-FFF2-40B4-BE49-F238E27FC236}">
                <a16:creationId xmlns:a16="http://schemas.microsoft.com/office/drawing/2014/main" id="{8E3232C7-8854-75F0-A9B1-E337D15768B2}"/>
              </a:ext>
            </a:extLst>
          </p:cNvPr>
          <p:cNvPicPr>
            <a:picLocks noChangeAspect="1"/>
          </p:cNvPicPr>
          <p:nvPr/>
        </p:nvPicPr>
        <p:blipFill rotWithShape="1">
          <a:blip r:embed="rId2"/>
          <a:srcRect t="58450"/>
          <a:stretch/>
        </p:blipFill>
        <p:spPr>
          <a:xfrm>
            <a:off x="1833376" y="4008473"/>
            <a:ext cx="10358624" cy="2849526"/>
          </a:xfrm>
          <a:prstGeom prst="rect">
            <a:avLst/>
          </a:prstGeom>
        </p:spPr>
      </p:pic>
      <p:pic>
        <p:nvPicPr>
          <p:cNvPr id="11" name="Bildobjekt 10">
            <a:extLst>
              <a:ext uri="{FF2B5EF4-FFF2-40B4-BE49-F238E27FC236}">
                <a16:creationId xmlns:a16="http://schemas.microsoft.com/office/drawing/2014/main" id="{98D2A33C-130A-83D1-D7BA-70CA9862EFF3}"/>
              </a:ext>
            </a:extLst>
          </p:cNvPr>
          <p:cNvPicPr>
            <a:picLocks noChangeAspect="1"/>
          </p:cNvPicPr>
          <p:nvPr/>
        </p:nvPicPr>
        <p:blipFill rotWithShape="1">
          <a:blip r:embed="rId2"/>
          <a:srcRect b="58605"/>
          <a:stretch/>
        </p:blipFill>
        <p:spPr>
          <a:xfrm>
            <a:off x="1833376" y="1141765"/>
            <a:ext cx="10358624" cy="2838893"/>
          </a:xfrm>
          <a:prstGeom prst="rect">
            <a:avLst/>
          </a:prstGeom>
        </p:spPr>
      </p:pic>
      <p:sp>
        <p:nvSpPr>
          <p:cNvPr id="12" name="Ellips 11">
            <a:extLst>
              <a:ext uri="{FF2B5EF4-FFF2-40B4-BE49-F238E27FC236}">
                <a16:creationId xmlns:a16="http://schemas.microsoft.com/office/drawing/2014/main" id="{9EA93462-62FD-032F-7055-CCC9CB7143B4}"/>
              </a:ext>
            </a:extLst>
          </p:cNvPr>
          <p:cNvSpPr/>
          <p:nvPr/>
        </p:nvSpPr>
        <p:spPr>
          <a:xfrm>
            <a:off x="7942521" y="937214"/>
            <a:ext cx="839972" cy="566059"/>
          </a:xfrm>
          <a:prstGeom prst="ellipse">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96BA8F4C-1F12-4CAF-A193-51806847C83A}"/>
              </a:ext>
            </a:extLst>
          </p:cNvPr>
          <p:cNvSpPr/>
          <p:nvPr/>
        </p:nvSpPr>
        <p:spPr>
          <a:xfrm>
            <a:off x="7836196" y="3836614"/>
            <a:ext cx="790352" cy="566059"/>
          </a:xfrm>
          <a:prstGeom prst="ellipse">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67925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1.2 Patientupplevd kvalitet - </a:t>
            </a:r>
            <a:r>
              <a:rPr lang="sv-SE" b="0" dirty="0"/>
              <a:t>information och kunskap</a:t>
            </a:r>
          </a:p>
        </p:txBody>
      </p:sp>
      <p:sp>
        <p:nvSpPr>
          <p:cNvPr id="3" name="Platshållare för text 2"/>
          <p:cNvSpPr>
            <a:spLocks noGrp="1"/>
          </p:cNvSpPr>
          <p:nvPr>
            <p:ph type="body" idx="1"/>
          </p:nvPr>
        </p:nvSpPr>
        <p:spPr/>
        <p:txBody>
          <a:bodyPr/>
          <a:lstStyle/>
          <a:p>
            <a:r>
              <a:rPr lang="sv-SE" dirty="0"/>
              <a:t>Andelen positiva svar om information och kunskap för det senaste besöket från patienter som besökt en primärvårdsmottagning </a:t>
            </a:r>
          </a:p>
        </p:txBody>
      </p:sp>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18</a:t>
            </a:fld>
            <a:endParaRPr lang="sv-SE" dirty="0"/>
          </a:p>
        </p:txBody>
      </p:sp>
    </p:spTree>
    <p:extLst>
      <p:ext uri="{BB962C8B-B14F-4D97-AF65-F5344CB8AC3E}">
        <p14:creationId xmlns:p14="http://schemas.microsoft.com/office/powerpoint/2010/main" val="3540595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3395" y="1053816"/>
            <a:ext cx="10416781" cy="1209600"/>
          </a:xfrm>
        </p:spPr>
        <p:txBody>
          <a:bodyPr/>
          <a:lstStyle/>
          <a:p>
            <a:r>
              <a:rPr lang="sv-SE" dirty="0"/>
              <a:t>Sammanfattning 1.2</a:t>
            </a:r>
          </a:p>
        </p:txBody>
      </p:sp>
      <p:sp>
        <p:nvSpPr>
          <p:cNvPr id="3" name="Platshållare för innehåll 2"/>
          <p:cNvSpPr>
            <a:spLocks noGrp="1"/>
          </p:cNvSpPr>
          <p:nvPr>
            <p:ph idx="1"/>
          </p:nvPr>
        </p:nvSpPr>
        <p:spPr>
          <a:xfrm>
            <a:off x="407988" y="2177716"/>
            <a:ext cx="11150028" cy="3749328"/>
          </a:xfrm>
        </p:spPr>
        <p:txBody>
          <a:bodyPr>
            <a:normAutofit fontScale="25000" lnSpcReduction="20000"/>
          </a:bodyPr>
          <a:lstStyle/>
          <a:p>
            <a:r>
              <a:rPr lang="sv-SE" sz="8000" dirty="0"/>
              <a:t>Utvecklingsnyckeltal.</a:t>
            </a:r>
          </a:p>
          <a:p>
            <a:r>
              <a:rPr lang="sv-SE" sz="8000" dirty="0"/>
              <a:t>Önskat värde: Hög %</a:t>
            </a:r>
          </a:p>
          <a:p>
            <a:r>
              <a:rPr lang="sv-SE" sz="8000" dirty="0"/>
              <a:t>Undersökning vartannat år.</a:t>
            </a:r>
          </a:p>
          <a:p>
            <a:pPr marL="0" indent="0">
              <a:buNone/>
            </a:pPr>
            <a:endParaRPr lang="sv-SE" sz="5600" i="1" dirty="0" smtClean="0"/>
          </a:p>
          <a:p>
            <a:pPr marL="0" indent="0">
              <a:buNone/>
            </a:pPr>
            <a:r>
              <a:rPr lang="sv-SE" sz="5600" i="1" dirty="0" smtClean="0"/>
              <a:t>ID </a:t>
            </a:r>
            <a:r>
              <a:rPr lang="sv-SE" sz="5600" i="1" dirty="0"/>
              <a:t>i Kolada: U71456</a:t>
            </a:r>
          </a:p>
          <a:p>
            <a:pPr marL="0" indent="0">
              <a:buNone/>
            </a:pPr>
            <a:r>
              <a:rPr lang="sv-SE" sz="5600" i="1" dirty="0"/>
              <a:t>Dimensionen avser att belysa hur väl patienten upplever att vården förmår informera/kommunicera på ett sätt anpassat utifrån individuella förutsättningar och på ett proaktivt sätt. Det rör exempelvis information om förseningar/väntetider, att patienten får svar på frågor på ett förståeligt sätt, att patienten blir informerad om behandling/medicinering/biverkningar/varningssignaler som denne bör uppmärksamma etc. Dimensionen avser även belysa patientens upplevelse av hur väl närstående involveras. Nationellt gemensamma undersökningar sker vartannat år (ojämna år), i mellanåren kan regionerna av egen vilja välja att delta. </a:t>
            </a:r>
          </a:p>
          <a:p>
            <a:pPr marL="0" indent="0">
              <a:buNone/>
            </a:pPr>
            <a:r>
              <a:rPr lang="sv-SE" sz="5600" i="1" dirty="0"/>
              <a:t>Källa: Nationell Patientenkät, SKR.</a:t>
            </a:r>
          </a:p>
          <a:p>
            <a:endParaRPr lang="sv-SE" sz="2000" dirty="0"/>
          </a:p>
        </p:txBody>
      </p:sp>
      <p:sp>
        <p:nvSpPr>
          <p:cNvPr id="5" name="Platshållare för sidfot 4"/>
          <p:cNvSpPr>
            <a:spLocks noGrp="1"/>
          </p:cNvSpPr>
          <p:nvPr>
            <p:ph type="ftr" sz="quarter" idx="11"/>
          </p:nvPr>
        </p:nvSpPr>
        <p:spPr/>
        <p:txBody>
          <a:bodyPr/>
          <a:lstStyle/>
          <a:p>
            <a:r>
              <a:rPr lang="sv-SE"/>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19</a:t>
            </a:fld>
            <a:endParaRPr lang="sv-SE" dirty="0"/>
          </a:p>
        </p:txBody>
      </p:sp>
      <p:pic>
        <p:nvPicPr>
          <p:cNvPr id="7" name="Bildobjekt 6"/>
          <p:cNvPicPr>
            <a:picLocks noChangeAspect="1"/>
          </p:cNvPicPr>
          <p:nvPr/>
        </p:nvPicPr>
        <p:blipFill>
          <a:blip r:embed="rId2"/>
          <a:stretch>
            <a:fillRect/>
          </a:stretch>
        </p:blipFill>
        <p:spPr>
          <a:xfrm>
            <a:off x="6773082" y="1256336"/>
            <a:ext cx="4440516" cy="2341811"/>
          </a:xfrm>
          <a:prstGeom prst="rect">
            <a:avLst/>
          </a:prstGeom>
        </p:spPr>
      </p:pic>
    </p:spTree>
    <p:extLst>
      <p:ext uri="{BB962C8B-B14F-4D97-AF65-F5344CB8AC3E}">
        <p14:creationId xmlns:p14="http://schemas.microsoft.com/office/powerpoint/2010/main" val="3142624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Del 1: </a:t>
            </a:r>
            <a:r>
              <a:rPr lang="sv-SE" dirty="0"/>
              <a:t>N</a:t>
            </a:r>
            <a:r>
              <a:rPr lang="sv-SE" dirty="0" smtClean="0"/>
              <a:t>yckeltal</a:t>
            </a:r>
            <a:endParaRPr lang="sv-SE" dirty="0"/>
          </a:p>
        </p:txBody>
      </p:sp>
      <p:sp>
        <p:nvSpPr>
          <p:cNvPr id="3" name="Platshållare för text 2"/>
          <p:cNvSpPr>
            <a:spLocks noGrp="1"/>
          </p:cNvSpPr>
          <p:nvPr>
            <p:ph type="body" idx="1"/>
          </p:nvPr>
        </p:nvSpPr>
        <p:spPr/>
        <p:txBody>
          <a:bodyPr/>
          <a:lstStyle/>
          <a:p>
            <a:endParaRPr lang="sv-SE"/>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8812" y="659422"/>
            <a:ext cx="2786217" cy="28029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45896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91D1528-FA66-0BEA-375D-ED5D450484DB}"/>
              </a:ext>
            </a:extLst>
          </p:cNvPr>
          <p:cNvSpPr>
            <a:spLocks noGrp="1"/>
          </p:cNvSpPr>
          <p:nvPr>
            <p:ph idx="1"/>
          </p:nvPr>
        </p:nvSpPr>
        <p:spPr/>
        <p:txBody>
          <a:bodyPr/>
          <a:lstStyle/>
          <a:p>
            <a:endParaRPr lang="sv-SE"/>
          </a:p>
        </p:txBody>
      </p:sp>
      <p:sp>
        <p:nvSpPr>
          <p:cNvPr id="4" name="Platshållare för sidfot 3">
            <a:extLst>
              <a:ext uri="{FF2B5EF4-FFF2-40B4-BE49-F238E27FC236}">
                <a16:creationId xmlns:a16="http://schemas.microsoft.com/office/drawing/2014/main" id="{88F458DB-02DF-5BAF-1BDF-FF7DE4C67FB6}"/>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E5375724-7636-D666-A79B-512B8174667C}"/>
              </a:ext>
            </a:extLst>
          </p:cNvPr>
          <p:cNvSpPr>
            <a:spLocks noGrp="1"/>
          </p:cNvSpPr>
          <p:nvPr>
            <p:ph type="sldNum" sz="quarter" idx="12"/>
          </p:nvPr>
        </p:nvSpPr>
        <p:spPr/>
        <p:txBody>
          <a:bodyPr/>
          <a:lstStyle/>
          <a:p>
            <a:fld id="{130DDE8C-17E0-4539-9C15-C1E9D231907F}" type="slidenum">
              <a:rPr lang="sv-SE" smtClean="0"/>
              <a:pPr/>
              <a:t>20</a:t>
            </a:fld>
            <a:endParaRPr lang="sv-SE" dirty="0"/>
          </a:p>
        </p:txBody>
      </p:sp>
      <p:sp>
        <p:nvSpPr>
          <p:cNvPr id="6" name="Rubrik 5">
            <a:extLst>
              <a:ext uri="{FF2B5EF4-FFF2-40B4-BE49-F238E27FC236}">
                <a16:creationId xmlns:a16="http://schemas.microsoft.com/office/drawing/2014/main" id="{714DB90E-9EF3-478B-5FD9-C59F71B1D83F}"/>
              </a:ext>
            </a:extLst>
          </p:cNvPr>
          <p:cNvSpPr>
            <a:spLocks noGrp="1"/>
          </p:cNvSpPr>
          <p:nvPr>
            <p:ph type="title"/>
          </p:nvPr>
        </p:nvSpPr>
        <p:spPr/>
        <p:txBody>
          <a:bodyPr/>
          <a:lstStyle/>
          <a:p>
            <a:endParaRPr lang="sv-SE"/>
          </a:p>
        </p:txBody>
      </p:sp>
      <p:pic>
        <p:nvPicPr>
          <p:cNvPr id="10" name="Bildobjekt 9">
            <a:extLst>
              <a:ext uri="{FF2B5EF4-FFF2-40B4-BE49-F238E27FC236}">
                <a16:creationId xmlns:a16="http://schemas.microsoft.com/office/drawing/2014/main" id="{465B9D6D-6401-CAA0-CA98-31EADC07AB44}"/>
              </a:ext>
            </a:extLst>
          </p:cNvPr>
          <p:cNvPicPr>
            <a:picLocks noChangeAspect="1"/>
          </p:cNvPicPr>
          <p:nvPr/>
        </p:nvPicPr>
        <p:blipFill>
          <a:blip r:embed="rId2"/>
          <a:stretch>
            <a:fillRect/>
          </a:stretch>
        </p:blipFill>
        <p:spPr>
          <a:xfrm>
            <a:off x="480579" y="0"/>
            <a:ext cx="11230841" cy="6858000"/>
          </a:xfrm>
          <a:prstGeom prst="rect">
            <a:avLst/>
          </a:prstGeom>
        </p:spPr>
      </p:pic>
      <p:sp>
        <p:nvSpPr>
          <p:cNvPr id="11" name="Ellips 10">
            <a:extLst>
              <a:ext uri="{FF2B5EF4-FFF2-40B4-BE49-F238E27FC236}">
                <a16:creationId xmlns:a16="http://schemas.microsoft.com/office/drawing/2014/main" id="{42783895-65C1-4954-1535-8BE0B8B739E1}"/>
              </a:ext>
            </a:extLst>
          </p:cNvPr>
          <p:cNvSpPr/>
          <p:nvPr/>
        </p:nvSpPr>
        <p:spPr>
          <a:xfrm>
            <a:off x="2371059" y="1179995"/>
            <a:ext cx="3019647" cy="566059"/>
          </a:xfrm>
          <a:prstGeom prst="ellipse">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F62BB2D3-7852-4F7C-7EBB-0B20F572D93A}"/>
              </a:ext>
            </a:extLst>
          </p:cNvPr>
          <p:cNvSpPr/>
          <p:nvPr/>
        </p:nvSpPr>
        <p:spPr>
          <a:xfrm>
            <a:off x="2498650" y="2999910"/>
            <a:ext cx="2892056" cy="566059"/>
          </a:xfrm>
          <a:prstGeom prst="ellipse">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0EF42AAF-00C9-5453-C14C-2653B3EC4575}"/>
              </a:ext>
            </a:extLst>
          </p:cNvPr>
          <p:cNvSpPr/>
          <p:nvPr/>
        </p:nvSpPr>
        <p:spPr>
          <a:xfrm>
            <a:off x="2592572" y="3902553"/>
            <a:ext cx="2892056" cy="566059"/>
          </a:xfrm>
          <a:prstGeom prst="ellipse">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04058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7" y="1603376"/>
            <a:ext cx="6793817" cy="2852737"/>
          </a:xfrm>
        </p:spPr>
        <p:txBody>
          <a:bodyPr>
            <a:normAutofit/>
          </a:bodyPr>
          <a:lstStyle/>
          <a:p>
            <a:r>
              <a:rPr lang="sv-SE" dirty="0"/>
              <a:t>1.3 Individuell plan </a:t>
            </a:r>
            <a:r>
              <a:rPr lang="sv-SE" dirty="0" smtClean="0"/>
              <a:t>- </a:t>
            </a:r>
            <a:r>
              <a:rPr lang="sv-SE" b="0" dirty="0" smtClean="0"/>
              <a:t>andel </a:t>
            </a:r>
            <a:r>
              <a:rPr lang="sv-SE" b="0" dirty="0"/>
              <a:t>patienter med individuell plan</a:t>
            </a:r>
            <a:r>
              <a:rPr lang="sv-SE" dirty="0"/>
              <a:t> </a:t>
            </a:r>
          </a:p>
        </p:txBody>
      </p:sp>
      <p:sp>
        <p:nvSpPr>
          <p:cNvPr id="3" name="Platshållare för text 2"/>
          <p:cNvSpPr>
            <a:spLocks noGrp="1"/>
          </p:cNvSpPr>
          <p:nvPr>
            <p:ph type="body" idx="1"/>
          </p:nvPr>
        </p:nvSpPr>
        <p:spPr/>
        <p:txBody>
          <a:bodyPr/>
          <a:lstStyle/>
          <a:p>
            <a:r>
              <a:rPr lang="sv-SE" dirty="0" smtClean="0"/>
              <a:t>Under utveckling nationellt</a:t>
            </a:r>
            <a:endParaRPr lang="sv-SE" dirty="0"/>
          </a:p>
        </p:txBody>
      </p:sp>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21</a:t>
            </a:fld>
            <a:endParaRPr lang="sv-SE" dirty="0"/>
          </a:p>
        </p:txBody>
      </p:sp>
      <p:pic>
        <p:nvPicPr>
          <p:cNvPr id="8" name="Bildobjekt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3651" y="2716696"/>
            <a:ext cx="4969565" cy="2795380"/>
          </a:xfrm>
          <a:prstGeom prst="rect">
            <a:avLst/>
          </a:prstGeom>
        </p:spPr>
      </p:pic>
    </p:spTree>
    <p:extLst>
      <p:ext uri="{BB962C8B-B14F-4D97-AF65-F5344CB8AC3E}">
        <p14:creationId xmlns:p14="http://schemas.microsoft.com/office/powerpoint/2010/main" val="979570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7" y="1709738"/>
            <a:ext cx="10128143" cy="2852737"/>
          </a:xfrm>
        </p:spPr>
        <p:txBody>
          <a:bodyPr>
            <a:normAutofit/>
          </a:bodyPr>
          <a:lstStyle/>
          <a:p>
            <a:r>
              <a:rPr lang="sv-SE" dirty="0" smtClean="0"/>
              <a:t>1.4 </a:t>
            </a:r>
            <a:r>
              <a:rPr lang="sv-SE" dirty="0"/>
              <a:t>Patientupplevd kvalitet</a:t>
            </a:r>
            <a:r>
              <a:rPr lang="sv-SE" b="0" dirty="0"/>
              <a:t> - delaktighet och involvering</a:t>
            </a:r>
            <a:r>
              <a:rPr lang="sv-SE" dirty="0"/>
              <a:t> </a:t>
            </a:r>
          </a:p>
        </p:txBody>
      </p:sp>
      <p:sp>
        <p:nvSpPr>
          <p:cNvPr id="3" name="Platshållare för text 2"/>
          <p:cNvSpPr>
            <a:spLocks noGrp="1"/>
          </p:cNvSpPr>
          <p:nvPr>
            <p:ph type="body" idx="1"/>
          </p:nvPr>
        </p:nvSpPr>
        <p:spPr>
          <a:xfrm>
            <a:off x="410547" y="4589463"/>
            <a:ext cx="8201608" cy="1500187"/>
          </a:xfrm>
        </p:spPr>
        <p:txBody>
          <a:bodyPr/>
          <a:lstStyle/>
          <a:p>
            <a:r>
              <a:rPr lang="sv-SE" dirty="0"/>
              <a:t>Patientupplevd kvalitet avseende delaktighet och involvering i primärvården, index </a:t>
            </a:r>
          </a:p>
        </p:txBody>
      </p:sp>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22</a:t>
            </a:fld>
            <a:endParaRPr lang="sv-SE" dirty="0"/>
          </a:p>
        </p:txBody>
      </p:sp>
    </p:spTree>
    <p:extLst>
      <p:ext uri="{BB962C8B-B14F-4D97-AF65-F5344CB8AC3E}">
        <p14:creationId xmlns:p14="http://schemas.microsoft.com/office/powerpoint/2010/main" val="1252289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Sammanfattning 1.4 </a:t>
            </a:r>
            <a:endParaRPr lang="sv-SE" b="0" dirty="0"/>
          </a:p>
        </p:txBody>
      </p:sp>
      <p:sp>
        <p:nvSpPr>
          <p:cNvPr id="3" name="Platshållare för innehåll 2"/>
          <p:cNvSpPr>
            <a:spLocks noGrp="1"/>
          </p:cNvSpPr>
          <p:nvPr>
            <p:ph idx="1"/>
          </p:nvPr>
        </p:nvSpPr>
        <p:spPr>
          <a:xfrm>
            <a:off x="407988" y="2209788"/>
            <a:ext cx="8385980" cy="4351337"/>
          </a:xfrm>
        </p:spPr>
        <p:txBody>
          <a:bodyPr>
            <a:normAutofit fontScale="40000" lnSpcReduction="20000"/>
          </a:bodyPr>
          <a:lstStyle/>
          <a:p>
            <a:r>
              <a:rPr lang="sv-SE" sz="8000" dirty="0"/>
              <a:t>Utvecklingsnyckeltal.</a:t>
            </a:r>
          </a:p>
          <a:p>
            <a:r>
              <a:rPr lang="sv-SE" sz="8000" dirty="0"/>
              <a:t>Önskat värde: Hög %</a:t>
            </a:r>
          </a:p>
          <a:p>
            <a:r>
              <a:rPr lang="sv-SE" sz="8000" dirty="0"/>
              <a:t>Undersökning vartannat år.</a:t>
            </a:r>
          </a:p>
          <a:p>
            <a:pPr marL="0" indent="0">
              <a:buNone/>
            </a:pPr>
            <a:r>
              <a:rPr lang="sv-SE" sz="3500" i="1" dirty="0"/>
              <a:t>ID i Kolada: U71453</a:t>
            </a:r>
          </a:p>
          <a:p>
            <a:pPr marL="0" indent="0">
              <a:buNone/>
            </a:pPr>
            <a:r>
              <a:rPr lang="sv-SE" sz="3500" i="1" dirty="0"/>
              <a:t>Dimensionen avser att belysa huruvida patienten upplever sig involverad och delaktig i sin vård och i beslut rörande densamma. Dimensionen innehåller två perspektiv som belyser läkarinitiativet och patientönskan samt i vilken utsträckning patienten upplever att behandlaren tog hänsyn till detta. Nationellt gemensamma undersökningar sker vartannat år (ojämna år), i mellanåren kan regionerna av egen vilja välja att delta. </a:t>
            </a:r>
          </a:p>
          <a:p>
            <a:pPr marL="0" indent="0">
              <a:buNone/>
            </a:pPr>
            <a:r>
              <a:rPr lang="sv-SE" sz="3500" i="1" dirty="0"/>
              <a:t>Källa: Nationell Patientenkät, SKR.</a:t>
            </a:r>
          </a:p>
          <a:p>
            <a:endParaRPr lang="sv-SE" sz="2000" dirty="0"/>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Bildobjekt 7"/>
          <p:cNvPicPr>
            <a:picLocks noChangeAspect="1"/>
          </p:cNvPicPr>
          <p:nvPr/>
        </p:nvPicPr>
        <p:blipFill>
          <a:blip r:embed="rId2"/>
          <a:stretch>
            <a:fillRect/>
          </a:stretch>
        </p:blipFill>
        <p:spPr>
          <a:xfrm>
            <a:off x="6915039" y="1713186"/>
            <a:ext cx="4143515" cy="2208357"/>
          </a:xfrm>
          <a:prstGeom prst="rect">
            <a:avLst/>
          </a:prstGeom>
        </p:spPr>
      </p:pic>
    </p:spTree>
    <p:extLst>
      <p:ext uri="{BB962C8B-B14F-4D97-AF65-F5344CB8AC3E}">
        <p14:creationId xmlns:p14="http://schemas.microsoft.com/office/powerpoint/2010/main" val="3116001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716FC-B324-EAF8-2C9C-3A263CE96981}"/>
            </a:ext>
          </a:extLst>
        </p:cNvPr>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3E034E4-367B-EC9C-0314-5D882A6C67F6}"/>
              </a:ext>
            </a:extLst>
          </p:cNvPr>
          <p:cNvSpPr>
            <a:spLocks noGrp="1"/>
          </p:cNvSpPr>
          <p:nvPr>
            <p:ph idx="1"/>
          </p:nvPr>
        </p:nvSpPr>
        <p:spPr/>
        <p:txBody>
          <a:bodyPr/>
          <a:lstStyle/>
          <a:p>
            <a:endParaRPr lang="sv-SE"/>
          </a:p>
        </p:txBody>
      </p:sp>
      <p:sp>
        <p:nvSpPr>
          <p:cNvPr id="4" name="Platshållare för sidfot 3">
            <a:extLst>
              <a:ext uri="{FF2B5EF4-FFF2-40B4-BE49-F238E27FC236}">
                <a16:creationId xmlns:a16="http://schemas.microsoft.com/office/drawing/2014/main" id="{CA510DC2-2978-4980-BE8C-2716D1162475}"/>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1E025DB5-492B-35A3-A6DF-6C920A4DE548}"/>
              </a:ext>
            </a:extLst>
          </p:cNvPr>
          <p:cNvSpPr>
            <a:spLocks noGrp="1"/>
          </p:cNvSpPr>
          <p:nvPr>
            <p:ph type="sldNum" sz="quarter" idx="12"/>
          </p:nvPr>
        </p:nvSpPr>
        <p:spPr/>
        <p:txBody>
          <a:bodyPr/>
          <a:lstStyle/>
          <a:p>
            <a:fld id="{130DDE8C-17E0-4539-9C15-C1E9D231907F}" type="slidenum">
              <a:rPr lang="sv-SE" smtClean="0"/>
              <a:pPr/>
              <a:t>24</a:t>
            </a:fld>
            <a:endParaRPr lang="sv-SE" dirty="0"/>
          </a:p>
        </p:txBody>
      </p:sp>
      <p:sp>
        <p:nvSpPr>
          <p:cNvPr id="6" name="Rubrik 5">
            <a:extLst>
              <a:ext uri="{FF2B5EF4-FFF2-40B4-BE49-F238E27FC236}">
                <a16:creationId xmlns:a16="http://schemas.microsoft.com/office/drawing/2014/main" id="{47254DD8-FC73-0B72-7038-28A5F82EE607}"/>
              </a:ext>
            </a:extLst>
          </p:cNvPr>
          <p:cNvSpPr>
            <a:spLocks noGrp="1"/>
          </p:cNvSpPr>
          <p:nvPr>
            <p:ph type="title"/>
          </p:nvPr>
        </p:nvSpPr>
        <p:spPr/>
        <p:txBody>
          <a:bodyPr/>
          <a:lstStyle/>
          <a:p>
            <a:endParaRPr lang="sv-SE"/>
          </a:p>
        </p:txBody>
      </p:sp>
      <p:pic>
        <p:nvPicPr>
          <p:cNvPr id="10" name="Bildobjekt 9">
            <a:extLst>
              <a:ext uri="{FF2B5EF4-FFF2-40B4-BE49-F238E27FC236}">
                <a16:creationId xmlns:a16="http://schemas.microsoft.com/office/drawing/2014/main" id="{A3F33C2D-ECB2-73DD-F16B-704DD4248F65}"/>
              </a:ext>
            </a:extLst>
          </p:cNvPr>
          <p:cNvPicPr>
            <a:picLocks noChangeAspect="1"/>
          </p:cNvPicPr>
          <p:nvPr/>
        </p:nvPicPr>
        <p:blipFill>
          <a:blip r:embed="rId2"/>
          <a:stretch>
            <a:fillRect/>
          </a:stretch>
        </p:blipFill>
        <p:spPr>
          <a:xfrm>
            <a:off x="480579" y="0"/>
            <a:ext cx="11230841" cy="6858000"/>
          </a:xfrm>
          <a:prstGeom prst="rect">
            <a:avLst/>
          </a:prstGeom>
        </p:spPr>
      </p:pic>
      <p:sp>
        <p:nvSpPr>
          <p:cNvPr id="11" name="Ellips 10">
            <a:extLst>
              <a:ext uri="{FF2B5EF4-FFF2-40B4-BE49-F238E27FC236}">
                <a16:creationId xmlns:a16="http://schemas.microsoft.com/office/drawing/2014/main" id="{94AEAEB0-A5E7-EF2C-118D-5656AF4BF42C}"/>
              </a:ext>
            </a:extLst>
          </p:cNvPr>
          <p:cNvSpPr/>
          <p:nvPr/>
        </p:nvSpPr>
        <p:spPr>
          <a:xfrm>
            <a:off x="2371059" y="1179995"/>
            <a:ext cx="3019647" cy="566059"/>
          </a:xfrm>
          <a:prstGeom prst="ellipse">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51246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a:xfrm>
            <a:off x="3579845" y="6466519"/>
            <a:ext cx="5032310" cy="49287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extruta 4"/>
          <p:cNvSpPr txBox="1"/>
          <p:nvPr/>
        </p:nvSpPr>
        <p:spPr>
          <a:xfrm>
            <a:off x="288017" y="1507214"/>
            <a:ext cx="557161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800" b="1" i="0" u="none" strike="noStrike" kern="1200" cap="none" spc="0" normalizeH="0" baseline="0" noProof="0" dirty="0">
                <a:ln>
                  <a:noFill/>
                </a:ln>
                <a:solidFill>
                  <a:prstClr val="black"/>
                </a:solidFill>
                <a:effectLst/>
                <a:uLnTx/>
                <a:uFillTx/>
                <a:latin typeface="Arial"/>
                <a:ea typeface="+mn-ea"/>
                <a:cs typeface="+mn-cs"/>
              </a:rPr>
              <a:t>2</a:t>
            </a:r>
            <a:r>
              <a:rPr kumimoji="0" lang="sv-SE" sz="4800" b="1" i="0" u="none" strike="noStrike" kern="1200" cap="none" spc="0" normalizeH="0" baseline="0" noProof="0" dirty="0" smtClean="0">
                <a:ln>
                  <a:noFill/>
                </a:ln>
                <a:solidFill>
                  <a:prstClr val="black"/>
                </a:solidFill>
                <a:effectLst/>
                <a:uLnTx/>
                <a:uFillTx/>
                <a:latin typeface="Arial"/>
                <a:ea typeface="+mn-ea"/>
                <a:cs typeface="+mn-cs"/>
              </a:rPr>
              <a:t>. Nära  för alla</a:t>
            </a:r>
            <a:endParaRPr kumimoji="0" lang="sv-SE" sz="4800" b="1"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ruta 5"/>
          <p:cNvSpPr txBox="1"/>
          <p:nvPr/>
        </p:nvSpPr>
        <p:spPr>
          <a:xfrm>
            <a:off x="410547" y="2764495"/>
            <a:ext cx="5146339" cy="2092881"/>
          </a:xfrm>
          <a:prstGeom prst="rect">
            <a:avLst/>
          </a:prstGeom>
          <a:solidFill>
            <a:schemeClr val="accent4">
              <a:lumMod val="9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1" u="none" strike="noStrike" kern="1200" cap="none" spc="0" normalizeH="0" baseline="0" noProof="0" dirty="0">
                <a:ln>
                  <a:noFill/>
                </a:ln>
                <a:solidFill>
                  <a:prstClr val="black"/>
                </a:solidFill>
                <a:effectLst/>
                <a:uLnTx/>
                <a:uFillTx/>
                <a:latin typeface="Arial"/>
                <a:ea typeface="+mn-ea"/>
                <a:cs typeface="+mn-cs"/>
              </a:rPr>
              <a:t>En mer tillgänglig, jämställd och jämlik vård för barn och unga, för dig mitt i livet och för dig som är äldre. </a:t>
            </a:r>
            <a:endParaRPr kumimoji="0" lang="sv-SE" sz="2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3509" y="153367"/>
            <a:ext cx="4076160" cy="5460585"/>
          </a:xfrm>
          <a:prstGeom prst="rect">
            <a:avLst/>
          </a:prstGeom>
        </p:spPr>
      </p:pic>
    </p:spTree>
    <p:extLst>
      <p:ext uri="{BB962C8B-B14F-4D97-AF65-F5344CB8AC3E}">
        <p14:creationId xmlns:p14="http://schemas.microsoft.com/office/powerpoint/2010/main" val="1434832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2.1 </a:t>
            </a:r>
            <a:r>
              <a:rPr lang="sv-SE" dirty="0"/>
              <a:t>Tillgänglighet</a:t>
            </a:r>
            <a:r>
              <a:rPr lang="sv-SE" b="0" dirty="0"/>
              <a:t> - bedömning på vårdcentral inom 3 dagar</a:t>
            </a:r>
            <a:r>
              <a:rPr lang="sv-SE" dirty="0"/>
              <a:t> </a:t>
            </a:r>
          </a:p>
        </p:txBody>
      </p:sp>
      <p:sp>
        <p:nvSpPr>
          <p:cNvPr id="3" name="Platshållare för text 2"/>
          <p:cNvSpPr>
            <a:spLocks noGrp="1"/>
          </p:cNvSpPr>
          <p:nvPr>
            <p:ph type="body" idx="1"/>
          </p:nvPr>
        </p:nvSpPr>
        <p:spPr/>
        <p:txBody>
          <a:bodyPr/>
          <a:lstStyle/>
          <a:p>
            <a:r>
              <a:rPr lang="sv-SE" dirty="0"/>
              <a:t>Andel av de medicinska bedömningarna av legitimerad personal inom primär vård som gjordes inom 3 dagar </a:t>
            </a:r>
          </a:p>
        </p:txBody>
      </p:sp>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26</a:t>
            </a:fld>
            <a:endParaRPr lang="sv-SE" dirty="0"/>
          </a:p>
        </p:txBody>
      </p:sp>
    </p:spTree>
    <p:extLst>
      <p:ext uri="{BB962C8B-B14F-4D97-AF65-F5344CB8AC3E}">
        <p14:creationId xmlns:p14="http://schemas.microsoft.com/office/powerpoint/2010/main" val="3091381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07988" y="795889"/>
            <a:ext cx="10416781" cy="1209600"/>
          </a:xfrm>
        </p:spPr>
        <p:txBody>
          <a:bodyPr/>
          <a:lstStyle/>
          <a:p>
            <a:r>
              <a:rPr lang="sv-SE" dirty="0" smtClean="0"/>
              <a:t>Sammanfattning 2.1</a:t>
            </a:r>
            <a:endParaRPr lang="sv-SE" dirty="0"/>
          </a:p>
        </p:txBody>
      </p:sp>
      <p:sp>
        <p:nvSpPr>
          <p:cNvPr id="3" name="Platshållare för innehåll 2"/>
          <p:cNvSpPr>
            <a:spLocks noGrp="1"/>
          </p:cNvSpPr>
          <p:nvPr>
            <p:ph idx="1"/>
          </p:nvPr>
        </p:nvSpPr>
        <p:spPr>
          <a:xfrm>
            <a:off x="410547" y="1825625"/>
            <a:ext cx="6595895" cy="4351337"/>
          </a:xfrm>
        </p:spPr>
        <p:txBody>
          <a:bodyPr>
            <a:normAutofit fontScale="32500" lnSpcReduction="20000"/>
          </a:bodyPr>
          <a:lstStyle/>
          <a:p>
            <a:r>
              <a:rPr lang="sv-SE" sz="8000" dirty="0"/>
              <a:t>Utvecklingsnyckeltal.</a:t>
            </a:r>
          </a:p>
          <a:p>
            <a:r>
              <a:rPr lang="sv-SE" sz="8000" dirty="0"/>
              <a:t>Önskat värde: Hög %</a:t>
            </a:r>
          </a:p>
          <a:p>
            <a:r>
              <a:rPr lang="sv-SE" sz="8000" dirty="0"/>
              <a:t>Undersökning varje år. </a:t>
            </a:r>
          </a:p>
          <a:p>
            <a:pPr marL="0" indent="0">
              <a:buNone/>
            </a:pPr>
            <a:endParaRPr lang="sv-SE" sz="4800" i="1" dirty="0"/>
          </a:p>
          <a:p>
            <a:pPr marL="0" indent="0">
              <a:buNone/>
            </a:pPr>
            <a:r>
              <a:rPr lang="sv-SE" sz="4800" i="1" dirty="0"/>
              <a:t>ID i </a:t>
            </a:r>
            <a:r>
              <a:rPr lang="sv-SE" sz="4800" i="1" dirty="0" err="1"/>
              <a:t>Kolada</a:t>
            </a:r>
            <a:r>
              <a:rPr lang="sv-SE" sz="4800" i="1" dirty="0"/>
              <a:t>: N79173</a:t>
            </a:r>
          </a:p>
          <a:p>
            <a:pPr marL="0" indent="0">
              <a:buNone/>
            </a:pPr>
            <a:r>
              <a:rPr lang="sv-SE" sz="4800" i="1" dirty="0"/>
              <a:t>Nyckeltalet visar andelen medicinska bedömningar som genomfördes i primärvården inom tre dagar från det att beslut tagits om att vård ska ske. Att förändra arbetssätt tar tid, en viktig aspekt att beakta vid analys och tolkning av resultaten. Indikatorn är baserad på de uppgifter som varje månad rapporteras till den nationella väntetidsdatabasen vid Sveriges Kommuner och Regioner. </a:t>
            </a:r>
          </a:p>
          <a:p>
            <a:pPr marL="0" indent="0">
              <a:buNone/>
            </a:pPr>
            <a:r>
              <a:rPr lang="sv-SE" sz="4800" i="1" dirty="0"/>
              <a:t>Källa: Vården i siffror</a:t>
            </a:r>
          </a:p>
          <a:p>
            <a:endParaRPr lang="sv-SE" sz="2000" dirty="0"/>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Bildobjekt 6"/>
          <p:cNvPicPr>
            <a:picLocks noChangeAspect="1"/>
          </p:cNvPicPr>
          <p:nvPr/>
        </p:nvPicPr>
        <p:blipFill>
          <a:blip r:embed="rId3"/>
          <a:stretch>
            <a:fillRect/>
          </a:stretch>
        </p:blipFill>
        <p:spPr>
          <a:xfrm>
            <a:off x="6884276" y="1543813"/>
            <a:ext cx="4350607" cy="2315935"/>
          </a:xfrm>
          <a:prstGeom prst="rect">
            <a:avLst/>
          </a:prstGeom>
        </p:spPr>
      </p:pic>
    </p:spTree>
    <p:extLst>
      <p:ext uri="{BB962C8B-B14F-4D97-AF65-F5344CB8AC3E}">
        <p14:creationId xmlns:p14="http://schemas.microsoft.com/office/powerpoint/2010/main" val="1187591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4702035-EC1B-CD09-72B4-2DC4FC14FB2B}"/>
              </a:ext>
            </a:extLst>
          </p:cNvPr>
          <p:cNvSpPr>
            <a:spLocks noGrp="1"/>
          </p:cNvSpPr>
          <p:nvPr>
            <p:ph idx="1"/>
          </p:nvPr>
        </p:nvSpPr>
        <p:spPr/>
        <p:txBody>
          <a:bodyPr/>
          <a:lstStyle/>
          <a:p>
            <a:endParaRPr lang="sv-SE"/>
          </a:p>
        </p:txBody>
      </p:sp>
      <p:sp>
        <p:nvSpPr>
          <p:cNvPr id="4" name="Platshållare för sidfot 3">
            <a:extLst>
              <a:ext uri="{FF2B5EF4-FFF2-40B4-BE49-F238E27FC236}">
                <a16:creationId xmlns:a16="http://schemas.microsoft.com/office/drawing/2014/main" id="{3BE3896A-4238-1F94-A4FC-7B80E8B82B8D}"/>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A5C325A2-288F-D16C-23D4-64AC7E3E84CB}"/>
              </a:ext>
            </a:extLst>
          </p:cNvPr>
          <p:cNvSpPr>
            <a:spLocks noGrp="1"/>
          </p:cNvSpPr>
          <p:nvPr>
            <p:ph type="sldNum" sz="quarter" idx="12"/>
          </p:nvPr>
        </p:nvSpPr>
        <p:spPr/>
        <p:txBody>
          <a:bodyPr/>
          <a:lstStyle/>
          <a:p>
            <a:fld id="{130DDE8C-17E0-4539-9C15-C1E9D231907F}" type="slidenum">
              <a:rPr lang="sv-SE" smtClean="0"/>
              <a:pPr/>
              <a:t>28</a:t>
            </a:fld>
            <a:endParaRPr lang="sv-SE" dirty="0"/>
          </a:p>
        </p:txBody>
      </p:sp>
      <p:sp>
        <p:nvSpPr>
          <p:cNvPr id="6" name="Rubrik 5">
            <a:extLst>
              <a:ext uri="{FF2B5EF4-FFF2-40B4-BE49-F238E27FC236}">
                <a16:creationId xmlns:a16="http://schemas.microsoft.com/office/drawing/2014/main" id="{6DCB53A5-1CA6-6ADA-C74E-24D5FE0405F8}"/>
              </a:ext>
            </a:extLst>
          </p:cNvPr>
          <p:cNvSpPr>
            <a:spLocks noGrp="1"/>
          </p:cNvSpPr>
          <p:nvPr>
            <p:ph type="title"/>
          </p:nvPr>
        </p:nvSpPr>
        <p:spPr/>
        <p:txBody>
          <a:bodyPr/>
          <a:lstStyle/>
          <a:p>
            <a:r>
              <a:rPr lang="sv-SE" dirty="0"/>
              <a:t>Tillgänglighet, bedömning inom tre dagar</a:t>
            </a:r>
          </a:p>
        </p:txBody>
      </p:sp>
      <p:pic>
        <p:nvPicPr>
          <p:cNvPr id="8" name="Bildobjekt 7">
            <a:extLst>
              <a:ext uri="{FF2B5EF4-FFF2-40B4-BE49-F238E27FC236}">
                <a16:creationId xmlns:a16="http://schemas.microsoft.com/office/drawing/2014/main" id="{899870E5-DB3E-FA5C-3B16-7B8E75A3700C}"/>
              </a:ext>
            </a:extLst>
          </p:cNvPr>
          <p:cNvPicPr>
            <a:picLocks noChangeAspect="1"/>
          </p:cNvPicPr>
          <p:nvPr/>
        </p:nvPicPr>
        <p:blipFill>
          <a:blip r:embed="rId3"/>
          <a:stretch>
            <a:fillRect/>
          </a:stretch>
        </p:blipFill>
        <p:spPr>
          <a:xfrm>
            <a:off x="0" y="2372219"/>
            <a:ext cx="12192000" cy="3946917"/>
          </a:xfrm>
          <a:prstGeom prst="rect">
            <a:avLst/>
          </a:prstGeom>
        </p:spPr>
      </p:pic>
    </p:spTree>
    <p:extLst>
      <p:ext uri="{BB962C8B-B14F-4D97-AF65-F5344CB8AC3E}">
        <p14:creationId xmlns:p14="http://schemas.microsoft.com/office/powerpoint/2010/main" val="1479030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Tillgänglighet, bedömning inom 3 dagar</a:t>
            </a:r>
            <a:endParaRPr lang="sv-SE" dirty="0"/>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5548F-0553-4A79-9C4B-A66C619B229E}"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textruta 12"/>
          <p:cNvSpPr txBox="1"/>
          <p:nvPr/>
        </p:nvSpPr>
        <p:spPr>
          <a:xfrm>
            <a:off x="9339210" y="1799408"/>
            <a:ext cx="2514077" cy="261610"/>
          </a:xfrm>
          <a:prstGeom prst="rect">
            <a:avLst/>
          </a:prstGeom>
          <a:noFill/>
          <a:ln>
            <a:solidFill>
              <a:schemeClr val="bg1"/>
            </a:solidFill>
          </a:ln>
        </p:spPr>
        <p:txBody>
          <a:bodyPr wrap="square" rtlCol="0">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sv-SE" sz="1100" b="0" i="0" u="none" strike="noStrike" kern="1200" cap="none" spc="0" normalizeH="0" baseline="0" noProof="0" dirty="0" smtClean="0">
              <a:ln>
                <a:noFill/>
              </a:ln>
              <a:solidFill>
                <a:prstClr val="black"/>
              </a:solidFill>
              <a:effectLst/>
              <a:uLnTx/>
              <a:uFillTx/>
              <a:latin typeface="Arial"/>
              <a:ea typeface="+mn-ea"/>
              <a:cs typeface="+mn-cs"/>
            </a:endParaRPr>
          </a:p>
        </p:txBody>
      </p:sp>
      <p:cxnSp>
        <p:nvCxnSpPr>
          <p:cNvPr id="17" name="Rak koppling 16"/>
          <p:cNvCxnSpPr/>
          <p:nvPr/>
        </p:nvCxnSpPr>
        <p:spPr>
          <a:xfrm>
            <a:off x="407988" y="2061018"/>
            <a:ext cx="826899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ruta 5"/>
          <p:cNvSpPr txBox="1"/>
          <p:nvPr/>
        </p:nvSpPr>
        <p:spPr>
          <a:xfrm>
            <a:off x="5429958" y="2187312"/>
            <a:ext cx="39402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15060"/>
                </a:solidFill>
                <a:effectLst/>
                <a:uLnTx/>
                <a:uFillTx/>
                <a:latin typeface="Arial"/>
                <a:ea typeface="+mn-ea"/>
                <a:cs typeface="+mn-cs"/>
              </a:rPr>
              <a:t>Region Dalarna</a:t>
            </a:r>
          </a:p>
        </p:txBody>
      </p:sp>
      <p:sp>
        <p:nvSpPr>
          <p:cNvPr id="9" name="Platshållare för sidfot 8"/>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11" name="Diagram 10"/>
          <p:cNvGraphicFramePr>
            <a:graphicFrameLocks/>
          </p:cNvGraphicFramePr>
          <p:nvPr>
            <p:extLst>
              <p:ext uri="{D42A27DB-BD31-4B8C-83A1-F6EECF244321}">
                <p14:modId xmlns:p14="http://schemas.microsoft.com/office/powerpoint/2010/main" val="3436393076"/>
              </p:ext>
            </p:extLst>
          </p:nvPr>
        </p:nvGraphicFramePr>
        <p:xfrm>
          <a:off x="365666" y="2379347"/>
          <a:ext cx="6660776" cy="36968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6624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Rubrik 4"/>
          <p:cNvSpPr>
            <a:spLocks noGrp="1"/>
          </p:cNvSpPr>
          <p:nvPr>
            <p:ph type="title"/>
          </p:nvPr>
        </p:nvSpPr>
        <p:spPr>
          <a:xfrm>
            <a:off x="8797621" y="131378"/>
            <a:ext cx="10416781" cy="1209600"/>
          </a:xfrm>
        </p:spPr>
        <p:txBody>
          <a:bodyPr>
            <a:normAutofit/>
          </a:bodyPr>
          <a:lstStyle/>
          <a:p>
            <a:r>
              <a:rPr lang="sv-SE" sz="2400" dirty="0" smtClean="0">
                <a:hlinkClick r:id="rId3"/>
              </a:rPr>
              <a:t>Infografiken</a:t>
            </a:r>
            <a:endParaRPr lang="sv-SE" sz="2400" dirty="0"/>
          </a:p>
        </p:txBody>
      </p:sp>
      <p:pic>
        <p:nvPicPr>
          <p:cNvPr id="2" name="Bildobjekt 1"/>
          <p:cNvPicPr>
            <a:picLocks noChangeAspect="1"/>
          </p:cNvPicPr>
          <p:nvPr/>
        </p:nvPicPr>
        <p:blipFill>
          <a:blip r:embed="rId4"/>
          <a:stretch>
            <a:fillRect/>
          </a:stretch>
        </p:blipFill>
        <p:spPr>
          <a:xfrm>
            <a:off x="673389" y="930299"/>
            <a:ext cx="9736464" cy="5426051"/>
          </a:xfrm>
          <a:prstGeom prst="rect">
            <a:avLst/>
          </a:prstGeom>
        </p:spPr>
      </p:pic>
    </p:spTree>
    <p:extLst>
      <p:ext uri="{BB962C8B-B14F-4D97-AF65-F5344CB8AC3E}">
        <p14:creationId xmlns:p14="http://schemas.microsoft.com/office/powerpoint/2010/main" val="28163975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7" y="1709738"/>
            <a:ext cx="7301817" cy="2852737"/>
          </a:xfrm>
        </p:spPr>
        <p:txBody>
          <a:bodyPr>
            <a:normAutofit/>
          </a:bodyPr>
          <a:lstStyle/>
          <a:p>
            <a:r>
              <a:rPr lang="sv-SE" dirty="0"/>
              <a:t>2.2 Fast vårdkontakt</a:t>
            </a:r>
            <a:r>
              <a:rPr lang="sv-SE" b="0" dirty="0"/>
              <a:t> - Andel patienter med fast vårdkontakt</a:t>
            </a:r>
            <a:r>
              <a:rPr lang="sv-SE" dirty="0"/>
              <a:t> </a:t>
            </a:r>
          </a:p>
        </p:txBody>
      </p:sp>
      <p:sp>
        <p:nvSpPr>
          <p:cNvPr id="3" name="Platshållare för text 2"/>
          <p:cNvSpPr>
            <a:spLocks noGrp="1"/>
          </p:cNvSpPr>
          <p:nvPr>
            <p:ph type="body" idx="1"/>
          </p:nvPr>
        </p:nvSpPr>
        <p:spPr/>
        <p:txBody>
          <a:bodyPr/>
          <a:lstStyle/>
          <a:p>
            <a:r>
              <a:rPr lang="sv-SE" dirty="0" smtClean="0"/>
              <a:t>Under utveckling nationellt. </a:t>
            </a:r>
            <a:endParaRPr lang="sv-SE" dirty="0"/>
          </a:p>
        </p:txBody>
      </p:sp>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30</a:t>
            </a:fld>
            <a:endParaRPr lang="sv-SE" dirty="0"/>
          </a:p>
        </p:txBody>
      </p:sp>
      <p:pic>
        <p:nvPicPr>
          <p:cNvPr id="8" name="Bildobjekt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3958" y="3031505"/>
            <a:ext cx="5065275" cy="2849217"/>
          </a:xfrm>
          <a:prstGeom prst="rect">
            <a:avLst/>
          </a:prstGeom>
        </p:spPr>
      </p:pic>
    </p:spTree>
    <p:extLst>
      <p:ext uri="{BB962C8B-B14F-4D97-AF65-F5344CB8AC3E}">
        <p14:creationId xmlns:p14="http://schemas.microsoft.com/office/powerpoint/2010/main" val="61298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2.3 Vårdtillfällen per 100 000 invånare </a:t>
            </a:r>
          </a:p>
        </p:txBody>
      </p:sp>
      <p:sp>
        <p:nvSpPr>
          <p:cNvPr id="3" name="Platshållare för text 2"/>
          <p:cNvSpPr>
            <a:spLocks noGrp="1"/>
          </p:cNvSpPr>
          <p:nvPr>
            <p:ph type="body" idx="1"/>
          </p:nvPr>
        </p:nvSpPr>
        <p:spPr/>
        <p:txBody>
          <a:bodyPr/>
          <a:lstStyle/>
          <a:p>
            <a:r>
              <a:rPr lang="sv-SE" dirty="0"/>
              <a:t>Vårdtillfällen i specialiserad somatisk </a:t>
            </a:r>
            <a:br>
              <a:rPr lang="sv-SE" dirty="0"/>
            </a:br>
            <a:r>
              <a:rPr lang="sv-SE" dirty="0"/>
              <a:t>slutenvård, antal/100 000 </a:t>
            </a:r>
            <a:r>
              <a:rPr lang="sv-SE" dirty="0" err="1"/>
              <a:t>inv</a:t>
            </a:r>
            <a:r>
              <a:rPr lang="sv-SE" dirty="0"/>
              <a:t>, </a:t>
            </a:r>
          </a:p>
        </p:txBody>
      </p:sp>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31</a:t>
            </a:fld>
            <a:endParaRPr lang="sv-SE" dirty="0"/>
          </a:p>
        </p:txBody>
      </p:sp>
    </p:spTree>
    <p:extLst>
      <p:ext uri="{BB962C8B-B14F-4D97-AF65-F5344CB8AC3E}">
        <p14:creationId xmlns:p14="http://schemas.microsoft.com/office/powerpoint/2010/main" val="29362228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07988" y="1117398"/>
            <a:ext cx="10416781" cy="1209600"/>
          </a:xfrm>
        </p:spPr>
        <p:txBody>
          <a:bodyPr/>
          <a:lstStyle/>
          <a:p>
            <a:r>
              <a:rPr lang="sv-SE" dirty="0" smtClean="0"/>
              <a:t>Sammanfattning 2.3</a:t>
            </a:r>
            <a:endParaRPr lang="sv-SE" dirty="0"/>
          </a:p>
        </p:txBody>
      </p:sp>
      <p:sp>
        <p:nvSpPr>
          <p:cNvPr id="3" name="Platshållare för innehåll 2"/>
          <p:cNvSpPr>
            <a:spLocks noGrp="1"/>
          </p:cNvSpPr>
          <p:nvPr>
            <p:ph idx="1"/>
          </p:nvPr>
        </p:nvSpPr>
        <p:spPr>
          <a:xfrm>
            <a:off x="407988" y="2134911"/>
            <a:ext cx="7629047" cy="4221439"/>
          </a:xfrm>
        </p:spPr>
        <p:txBody>
          <a:bodyPr>
            <a:normAutofit fontScale="25000" lnSpcReduction="20000"/>
          </a:bodyPr>
          <a:lstStyle/>
          <a:p>
            <a:r>
              <a:rPr lang="sv-SE" sz="8000" dirty="0"/>
              <a:t>Faktanyckeltal </a:t>
            </a:r>
          </a:p>
          <a:p>
            <a:r>
              <a:rPr lang="sv-SE" sz="8000" dirty="0"/>
              <a:t>Värden varje år.</a:t>
            </a:r>
          </a:p>
          <a:p>
            <a:r>
              <a:rPr lang="sv-SE" sz="8000" dirty="0"/>
              <a:t>Inkluderar privata aktörer</a:t>
            </a:r>
          </a:p>
          <a:p>
            <a:r>
              <a:rPr lang="sv-SE" sz="8000" dirty="0"/>
              <a:t>Dalarnas utveckling har närmat sig övriga regioner och riket, men vi har fler vårdtillfällen här.</a:t>
            </a:r>
          </a:p>
          <a:p>
            <a:pPr marL="0" indent="0">
              <a:buNone/>
            </a:pPr>
            <a:r>
              <a:rPr lang="sv-SE" sz="5600" i="1" dirty="0"/>
              <a:t>ID i Kolada: N72802</a:t>
            </a:r>
          </a:p>
          <a:p>
            <a:pPr marL="0" indent="0">
              <a:buNone/>
            </a:pPr>
            <a:r>
              <a:rPr lang="sv-SE" sz="5600" i="1" dirty="0"/>
              <a:t>Antal vårdtillfällen i specialiserad somatisk sluten vård efter patientens hemlän dividerat med antal invånare i regionen den 31/12. Antalet invånare divideras med 100 000 för redovisning per 100 000 invånare. Egen produktion och produktion utförd av annan vårdgivare (privata, stiftelser </a:t>
            </a:r>
            <a:r>
              <a:rPr lang="sv-SE" sz="5600" i="1" dirty="0" err="1"/>
              <a:t>etc</a:t>
            </a:r>
            <a:r>
              <a:rPr lang="sv-SE" sz="5600" i="1" dirty="0"/>
              <a:t>). </a:t>
            </a:r>
          </a:p>
          <a:p>
            <a:pPr marL="0" indent="0">
              <a:buNone/>
            </a:pPr>
            <a:r>
              <a:rPr lang="sv-SE" sz="5600" i="1" dirty="0"/>
              <a:t>Källa: Socialstyrelsen och SCB.</a:t>
            </a:r>
          </a:p>
          <a:p>
            <a:endParaRPr lang="sv-SE" sz="2000" dirty="0"/>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Bildobjekt 6"/>
          <p:cNvPicPr>
            <a:picLocks noChangeAspect="1"/>
          </p:cNvPicPr>
          <p:nvPr/>
        </p:nvPicPr>
        <p:blipFill>
          <a:blip r:embed="rId3"/>
          <a:stretch>
            <a:fillRect/>
          </a:stretch>
        </p:blipFill>
        <p:spPr>
          <a:xfrm>
            <a:off x="7956466" y="1376625"/>
            <a:ext cx="3610676" cy="1900747"/>
          </a:xfrm>
          <a:prstGeom prst="rect">
            <a:avLst/>
          </a:prstGeom>
        </p:spPr>
      </p:pic>
    </p:spTree>
    <p:extLst>
      <p:ext uri="{BB962C8B-B14F-4D97-AF65-F5344CB8AC3E}">
        <p14:creationId xmlns:p14="http://schemas.microsoft.com/office/powerpoint/2010/main" val="2971394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0E2E46A-A94D-B9DB-1807-14CA9A8A6E6A}"/>
              </a:ext>
            </a:extLst>
          </p:cNvPr>
          <p:cNvSpPr>
            <a:spLocks noGrp="1"/>
          </p:cNvSpPr>
          <p:nvPr>
            <p:ph idx="1"/>
          </p:nvPr>
        </p:nvSpPr>
        <p:spPr/>
        <p:txBody>
          <a:bodyPr/>
          <a:lstStyle/>
          <a:p>
            <a:endParaRPr lang="sv-SE"/>
          </a:p>
        </p:txBody>
      </p:sp>
      <p:sp>
        <p:nvSpPr>
          <p:cNvPr id="4" name="Platshållare för sidfot 3">
            <a:extLst>
              <a:ext uri="{FF2B5EF4-FFF2-40B4-BE49-F238E27FC236}">
                <a16:creationId xmlns:a16="http://schemas.microsoft.com/office/drawing/2014/main" id="{74DAE764-23DF-0C39-5829-0768D8A8397F}"/>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B761F1E3-5B85-86BA-B956-55BF1C73492B}"/>
              </a:ext>
            </a:extLst>
          </p:cNvPr>
          <p:cNvSpPr>
            <a:spLocks noGrp="1"/>
          </p:cNvSpPr>
          <p:nvPr>
            <p:ph type="sldNum" sz="quarter" idx="12"/>
          </p:nvPr>
        </p:nvSpPr>
        <p:spPr/>
        <p:txBody>
          <a:bodyPr/>
          <a:lstStyle/>
          <a:p>
            <a:fld id="{130DDE8C-17E0-4539-9C15-C1E9D231907F}" type="slidenum">
              <a:rPr lang="sv-SE" smtClean="0"/>
              <a:pPr/>
              <a:t>33</a:t>
            </a:fld>
            <a:endParaRPr lang="sv-SE" dirty="0"/>
          </a:p>
        </p:txBody>
      </p:sp>
      <p:sp>
        <p:nvSpPr>
          <p:cNvPr id="6" name="Rubrik 5">
            <a:extLst>
              <a:ext uri="{FF2B5EF4-FFF2-40B4-BE49-F238E27FC236}">
                <a16:creationId xmlns:a16="http://schemas.microsoft.com/office/drawing/2014/main" id="{5A78FE87-53A2-8118-A576-F5C24D1389CD}"/>
              </a:ext>
            </a:extLst>
          </p:cNvPr>
          <p:cNvSpPr>
            <a:spLocks noGrp="1"/>
          </p:cNvSpPr>
          <p:nvPr>
            <p:ph type="title"/>
          </p:nvPr>
        </p:nvSpPr>
        <p:spPr/>
        <p:txBody>
          <a:bodyPr/>
          <a:lstStyle/>
          <a:p>
            <a:r>
              <a:rPr lang="sv-SE" dirty="0"/>
              <a:t>Trend</a:t>
            </a:r>
          </a:p>
        </p:txBody>
      </p:sp>
      <p:pic>
        <p:nvPicPr>
          <p:cNvPr id="8" name="Bildobjekt 7">
            <a:extLst>
              <a:ext uri="{FF2B5EF4-FFF2-40B4-BE49-F238E27FC236}">
                <a16:creationId xmlns:a16="http://schemas.microsoft.com/office/drawing/2014/main" id="{8658B18B-4ED1-6345-4798-327AD388FDC0}"/>
              </a:ext>
            </a:extLst>
          </p:cNvPr>
          <p:cNvPicPr>
            <a:picLocks noChangeAspect="1"/>
          </p:cNvPicPr>
          <p:nvPr/>
        </p:nvPicPr>
        <p:blipFill>
          <a:blip r:embed="rId2"/>
          <a:stretch>
            <a:fillRect/>
          </a:stretch>
        </p:blipFill>
        <p:spPr>
          <a:xfrm>
            <a:off x="0" y="2365920"/>
            <a:ext cx="12192000" cy="3943379"/>
          </a:xfrm>
          <a:prstGeom prst="rect">
            <a:avLst/>
          </a:prstGeom>
        </p:spPr>
      </p:pic>
    </p:spTree>
    <p:extLst>
      <p:ext uri="{BB962C8B-B14F-4D97-AF65-F5344CB8AC3E}">
        <p14:creationId xmlns:p14="http://schemas.microsoft.com/office/powerpoint/2010/main" val="1140209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002378C-D5B7-3002-6561-5ADCC852BA70}"/>
              </a:ext>
            </a:extLst>
          </p:cNvPr>
          <p:cNvSpPr>
            <a:spLocks noGrp="1"/>
          </p:cNvSpPr>
          <p:nvPr>
            <p:ph idx="1"/>
          </p:nvPr>
        </p:nvSpPr>
        <p:spPr/>
        <p:txBody>
          <a:bodyPr/>
          <a:lstStyle/>
          <a:p>
            <a:endParaRPr lang="sv-SE"/>
          </a:p>
        </p:txBody>
      </p:sp>
      <p:sp>
        <p:nvSpPr>
          <p:cNvPr id="4" name="Platshållare för sidfot 3">
            <a:extLst>
              <a:ext uri="{FF2B5EF4-FFF2-40B4-BE49-F238E27FC236}">
                <a16:creationId xmlns:a16="http://schemas.microsoft.com/office/drawing/2014/main" id="{66967030-A760-3510-8441-A2721F20A918}"/>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E97B96A0-2DB3-B20C-5508-86FAB58BE08B}"/>
              </a:ext>
            </a:extLst>
          </p:cNvPr>
          <p:cNvSpPr>
            <a:spLocks noGrp="1"/>
          </p:cNvSpPr>
          <p:nvPr>
            <p:ph type="sldNum" sz="quarter" idx="12"/>
          </p:nvPr>
        </p:nvSpPr>
        <p:spPr/>
        <p:txBody>
          <a:bodyPr/>
          <a:lstStyle/>
          <a:p>
            <a:fld id="{130DDE8C-17E0-4539-9C15-C1E9D231907F}" type="slidenum">
              <a:rPr lang="sv-SE" smtClean="0"/>
              <a:pPr/>
              <a:t>34</a:t>
            </a:fld>
            <a:endParaRPr lang="sv-SE" dirty="0"/>
          </a:p>
        </p:txBody>
      </p:sp>
      <p:sp>
        <p:nvSpPr>
          <p:cNvPr id="6" name="Rubrik 5">
            <a:extLst>
              <a:ext uri="{FF2B5EF4-FFF2-40B4-BE49-F238E27FC236}">
                <a16:creationId xmlns:a16="http://schemas.microsoft.com/office/drawing/2014/main" id="{C1E0B9B2-8BA2-7E42-F5C2-F43AD096CAC4}"/>
              </a:ext>
            </a:extLst>
          </p:cNvPr>
          <p:cNvSpPr>
            <a:spLocks noGrp="1"/>
          </p:cNvSpPr>
          <p:nvPr>
            <p:ph type="title"/>
          </p:nvPr>
        </p:nvSpPr>
        <p:spPr/>
        <p:txBody>
          <a:bodyPr/>
          <a:lstStyle/>
          <a:p>
            <a:r>
              <a:rPr lang="sv-SE" dirty="0"/>
              <a:t>Trend uppdelat på kön</a:t>
            </a:r>
          </a:p>
        </p:txBody>
      </p:sp>
      <p:pic>
        <p:nvPicPr>
          <p:cNvPr id="8" name="Bildobjekt 7">
            <a:extLst>
              <a:ext uri="{FF2B5EF4-FFF2-40B4-BE49-F238E27FC236}">
                <a16:creationId xmlns:a16="http://schemas.microsoft.com/office/drawing/2014/main" id="{BB004E2D-3DBA-9E2A-AB10-85459D514464}"/>
              </a:ext>
            </a:extLst>
          </p:cNvPr>
          <p:cNvPicPr>
            <a:picLocks noChangeAspect="1"/>
          </p:cNvPicPr>
          <p:nvPr/>
        </p:nvPicPr>
        <p:blipFill>
          <a:blip r:embed="rId2"/>
          <a:stretch>
            <a:fillRect/>
          </a:stretch>
        </p:blipFill>
        <p:spPr>
          <a:xfrm>
            <a:off x="0" y="2414562"/>
            <a:ext cx="12192000" cy="3906624"/>
          </a:xfrm>
          <a:prstGeom prst="rect">
            <a:avLst/>
          </a:prstGeom>
        </p:spPr>
      </p:pic>
    </p:spTree>
    <p:extLst>
      <p:ext uri="{BB962C8B-B14F-4D97-AF65-F5344CB8AC3E}">
        <p14:creationId xmlns:p14="http://schemas.microsoft.com/office/powerpoint/2010/main" val="33463612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60DFD6C-883B-11B3-958E-63DA2C7B5D98}"/>
              </a:ext>
            </a:extLst>
          </p:cNvPr>
          <p:cNvPicPr>
            <a:picLocks noChangeAspect="1"/>
          </p:cNvPicPr>
          <p:nvPr/>
        </p:nvPicPr>
        <p:blipFill rotWithShape="1">
          <a:blip r:embed="rId2"/>
          <a:srcRect b="53954"/>
          <a:stretch/>
        </p:blipFill>
        <p:spPr>
          <a:xfrm>
            <a:off x="2490839" y="497879"/>
            <a:ext cx="9701161" cy="3157870"/>
          </a:xfrm>
          <a:prstGeom prst="rect">
            <a:avLst/>
          </a:prstGeom>
        </p:spPr>
      </p:pic>
      <p:sp>
        <p:nvSpPr>
          <p:cNvPr id="2" name="Platshållare för innehåll 1">
            <a:extLst>
              <a:ext uri="{FF2B5EF4-FFF2-40B4-BE49-F238E27FC236}">
                <a16:creationId xmlns:a16="http://schemas.microsoft.com/office/drawing/2014/main" id="{FC75A766-90DD-A068-19F8-9E5287503EC4}"/>
              </a:ext>
            </a:extLst>
          </p:cNvPr>
          <p:cNvSpPr>
            <a:spLocks noGrp="1"/>
          </p:cNvSpPr>
          <p:nvPr>
            <p:ph idx="1"/>
          </p:nvPr>
        </p:nvSpPr>
        <p:spPr/>
        <p:txBody>
          <a:bodyPr/>
          <a:lstStyle/>
          <a:p>
            <a:endParaRPr lang="sv-SE" dirty="0"/>
          </a:p>
        </p:txBody>
      </p:sp>
      <p:sp>
        <p:nvSpPr>
          <p:cNvPr id="4" name="Platshållare för sidfot 3">
            <a:extLst>
              <a:ext uri="{FF2B5EF4-FFF2-40B4-BE49-F238E27FC236}">
                <a16:creationId xmlns:a16="http://schemas.microsoft.com/office/drawing/2014/main" id="{54F0E025-F197-F030-DCEB-2A9F7E2557B5}"/>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9F3D8741-403B-9762-4B87-2FC555E9C72B}"/>
              </a:ext>
            </a:extLst>
          </p:cNvPr>
          <p:cNvSpPr>
            <a:spLocks noGrp="1"/>
          </p:cNvSpPr>
          <p:nvPr>
            <p:ph type="sldNum" sz="quarter" idx="12"/>
          </p:nvPr>
        </p:nvSpPr>
        <p:spPr/>
        <p:txBody>
          <a:bodyPr/>
          <a:lstStyle/>
          <a:p>
            <a:fld id="{130DDE8C-17E0-4539-9C15-C1E9D231907F}" type="slidenum">
              <a:rPr lang="sv-SE" smtClean="0"/>
              <a:pPr/>
              <a:t>35</a:t>
            </a:fld>
            <a:endParaRPr lang="sv-SE" dirty="0"/>
          </a:p>
        </p:txBody>
      </p:sp>
      <p:sp>
        <p:nvSpPr>
          <p:cNvPr id="6" name="Rubrik 5">
            <a:extLst>
              <a:ext uri="{FF2B5EF4-FFF2-40B4-BE49-F238E27FC236}">
                <a16:creationId xmlns:a16="http://schemas.microsoft.com/office/drawing/2014/main" id="{C1D5D09E-738B-D0D5-7B4F-50258B296739}"/>
              </a:ext>
            </a:extLst>
          </p:cNvPr>
          <p:cNvSpPr>
            <a:spLocks noGrp="1"/>
          </p:cNvSpPr>
          <p:nvPr>
            <p:ph type="title"/>
          </p:nvPr>
        </p:nvSpPr>
        <p:spPr>
          <a:xfrm>
            <a:off x="410546" y="85060"/>
            <a:ext cx="10416781" cy="2329502"/>
          </a:xfrm>
        </p:spPr>
        <p:txBody>
          <a:bodyPr/>
          <a:lstStyle/>
          <a:p>
            <a:r>
              <a:rPr lang="sv-SE" dirty="0"/>
              <a:t>Jämförelse alla regioner – kvinnor och män</a:t>
            </a:r>
          </a:p>
        </p:txBody>
      </p:sp>
      <p:pic>
        <p:nvPicPr>
          <p:cNvPr id="8" name="Bildobjekt 7">
            <a:extLst>
              <a:ext uri="{FF2B5EF4-FFF2-40B4-BE49-F238E27FC236}">
                <a16:creationId xmlns:a16="http://schemas.microsoft.com/office/drawing/2014/main" id="{70FF2858-FE44-D94C-B167-50BBAD22884D}"/>
              </a:ext>
            </a:extLst>
          </p:cNvPr>
          <p:cNvPicPr>
            <a:picLocks noChangeAspect="1"/>
          </p:cNvPicPr>
          <p:nvPr/>
        </p:nvPicPr>
        <p:blipFill rotWithShape="1">
          <a:blip r:embed="rId2"/>
          <a:srcRect t="53488"/>
          <a:stretch/>
        </p:blipFill>
        <p:spPr>
          <a:xfrm>
            <a:off x="2490838" y="3668232"/>
            <a:ext cx="9701161" cy="3189767"/>
          </a:xfrm>
          <a:prstGeom prst="rect">
            <a:avLst/>
          </a:prstGeom>
        </p:spPr>
      </p:pic>
      <p:sp>
        <p:nvSpPr>
          <p:cNvPr id="10" name="Ellips 9">
            <a:extLst>
              <a:ext uri="{FF2B5EF4-FFF2-40B4-BE49-F238E27FC236}">
                <a16:creationId xmlns:a16="http://schemas.microsoft.com/office/drawing/2014/main" id="{259B99E4-8F40-878B-7DE0-7C673F0F647A}"/>
              </a:ext>
            </a:extLst>
          </p:cNvPr>
          <p:cNvSpPr/>
          <p:nvPr/>
        </p:nvSpPr>
        <p:spPr>
          <a:xfrm>
            <a:off x="6804837" y="277973"/>
            <a:ext cx="839972" cy="566059"/>
          </a:xfrm>
          <a:prstGeom prst="ellipse">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7A1C5B20-26BF-C8D0-12DC-B4D6779B27F6}"/>
              </a:ext>
            </a:extLst>
          </p:cNvPr>
          <p:cNvSpPr/>
          <p:nvPr/>
        </p:nvSpPr>
        <p:spPr>
          <a:xfrm>
            <a:off x="6709144" y="3592625"/>
            <a:ext cx="839972" cy="566059"/>
          </a:xfrm>
          <a:prstGeom prst="ellipse">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764775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0EB0802-AF01-8A63-412D-2860F6849AD5}"/>
              </a:ext>
            </a:extLst>
          </p:cNvPr>
          <p:cNvPicPr>
            <a:picLocks noChangeAspect="1"/>
          </p:cNvPicPr>
          <p:nvPr/>
        </p:nvPicPr>
        <p:blipFill rotWithShape="1">
          <a:blip r:embed="rId2"/>
          <a:srcRect b="54109"/>
          <a:stretch/>
        </p:blipFill>
        <p:spPr>
          <a:xfrm>
            <a:off x="2837950" y="523528"/>
            <a:ext cx="9354050" cy="3147237"/>
          </a:xfrm>
          <a:prstGeom prst="rect">
            <a:avLst/>
          </a:prstGeom>
        </p:spPr>
      </p:pic>
      <p:sp>
        <p:nvSpPr>
          <p:cNvPr id="2" name="Platshållare för innehåll 1">
            <a:extLst>
              <a:ext uri="{FF2B5EF4-FFF2-40B4-BE49-F238E27FC236}">
                <a16:creationId xmlns:a16="http://schemas.microsoft.com/office/drawing/2014/main" id="{FD9A869F-B80E-8C51-A11C-5974200B4BF4}"/>
              </a:ext>
            </a:extLst>
          </p:cNvPr>
          <p:cNvSpPr>
            <a:spLocks noGrp="1"/>
          </p:cNvSpPr>
          <p:nvPr>
            <p:ph idx="1"/>
          </p:nvPr>
        </p:nvSpPr>
        <p:spPr/>
        <p:txBody>
          <a:bodyPr/>
          <a:lstStyle/>
          <a:p>
            <a:endParaRPr lang="sv-SE"/>
          </a:p>
        </p:txBody>
      </p:sp>
      <p:sp>
        <p:nvSpPr>
          <p:cNvPr id="4" name="Platshållare för sidfot 3">
            <a:extLst>
              <a:ext uri="{FF2B5EF4-FFF2-40B4-BE49-F238E27FC236}">
                <a16:creationId xmlns:a16="http://schemas.microsoft.com/office/drawing/2014/main" id="{043ADFF4-8F8A-2722-0FD0-E1A694BDD050}"/>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36F1E357-4843-C4BB-6625-4D7FEEB58C5F}"/>
              </a:ext>
            </a:extLst>
          </p:cNvPr>
          <p:cNvSpPr>
            <a:spLocks noGrp="1"/>
          </p:cNvSpPr>
          <p:nvPr>
            <p:ph type="sldNum" sz="quarter" idx="12"/>
          </p:nvPr>
        </p:nvSpPr>
        <p:spPr/>
        <p:txBody>
          <a:bodyPr/>
          <a:lstStyle/>
          <a:p>
            <a:fld id="{130DDE8C-17E0-4539-9C15-C1E9D231907F}" type="slidenum">
              <a:rPr lang="sv-SE" smtClean="0"/>
              <a:pPr/>
              <a:t>36</a:t>
            </a:fld>
            <a:endParaRPr lang="sv-SE" dirty="0"/>
          </a:p>
        </p:txBody>
      </p:sp>
      <p:sp>
        <p:nvSpPr>
          <p:cNvPr id="6" name="Rubrik 5">
            <a:extLst>
              <a:ext uri="{FF2B5EF4-FFF2-40B4-BE49-F238E27FC236}">
                <a16:creationId xmlns:a16="http://schemas.microsoft.com/office/drawing/2014/main" id="{7CEA0C5F-C88E-C85D-3749-BDE2F2349371}"/>
              </a:ext>
            </a:extLst>
          </p:cNvPr>
          <p:cNvSpPr>
            <a:spLocks noGrp="1"/>
          </p:cNvSpPr>
          <p:nvPr>
            <p:ph type="title"/>
          </p:nvPr>
        </p:nvSpPr>
        <p:spPr>
          <a:xfrm>
            <a:off x="3369579" y="459733"/>
            <a:ext cx="7507528" cy="1209600"/>
          </a:xfrm>
        </p:spPr>
        <p:txBody>
          <a:bodyPr>
            <a:normAutofit/>
          </a:bodyPr>
          <a:lstStyle/>
          <a:p>
            <a:r>
              <a:rPr lang="sv-SE" dirty="0"/>
              <a:t>Socioekonomi – kvinnor och män</a:t>
            </a:r>
          </a:p>
        </p:txBody>
      </p:sp>
      <p:pic>
        <p:nvPicPr>
          <p:cNvPr id="10" name="Bildobjekt 9">
            <a:extLst>
              <a:ext uri="{FF2B5EF4-FFF2-40B4-BE49-F238E27FC236}">
                <a16:creationId xmlns:a16="http://schemas.microsoft.com/office/drawing/2014/main" id="{3C2D2C19-2B9F-C34D-B4B7-0ED8A6E9A0B1}"/>
              </a:ext>
            </a:extLst>
          </p:cNvPr>
          <p:cNvPicPr>
            <a:picLocks noChangeAspect="1"/>
          </p:cNvPicPr>
          <p:nvPr/>
        </p:nvPicPr>
        <p:blipFill rotWithShape="1">
          <a:blip r:embed="rId2"/>
          <a:srcRect t="52868"/>
          <a:stretch/>
        </p:blipFill>
        <p:spPr>
          <a:xfrm>
            <a:off x="2837950" y="3619524"/>
            <a:ext cx="9354050" cy="3232298"/>
          </a:xfrm>
          <a:prstGeom prst="rect">
            <a:avLst/>
          </a:prstGeom>
        </p:spPr>
      </p:pic>
      <p:sp>
        <p:nvSpPr>
          <p:cNvPr id="9" name="Ellips 8">
            <a:extLst>
              <a:ext uri="{FF2B5EF4-FFF2-40B4-BE49-F238E27FC236}">
                <a16:creationId xmlns:a16="http://schemas.microsoft.com/office/drawing/2014/main" id="{608C1C6D-0860-B83C-8551-888CB45D0FCB}"/>
              </a:ext>
            </a:extLst>
          </p:cNvPr>
          <p:cNvSpPr/>
          <p:nvPr/>
        </p:nvSpPr>
        <p:spPr>
          <a:xfrm>
            <a:off x="7123343" y="325472"/>
            <a:ext cx="839972" cy="566059"/>
          </a:xfrm>
          <a:prstGeom prst="ellipse">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2EE1BCAE-70A2-3BFA-7DDC-8644A80FD6E4}"/>
              </a:ext>
            </a:extLst>
          </p:cNvPr>
          <p:cNvSpPr/>
          <p:nvPr/>
        </p:nvSpPr>
        <p:spPr>
          <a:xfrm>
            <a:off x="7094989" y="3523632"/>
            <a:ext cx="839972" cy="566059"/>
          </a:xfrm>
          <a:prstGeom prst="ellipse">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14743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2.4 Kostnadsandel - </a:t>
            </a:r>
            <a:r>
              <a:rPr lang="sv-SE" b="0" dirty="0"/>
              <a:t>primärvård i regionen </a:t>
            </a:r>
            <a:endParaRPr lang="sv-SE" dirty="0"/>
          </a:p>
        </p:txBody>
      </p:sp>
      <p:sp>
        <p:nvSpPr>
          <p:cNvPr id="3" name="Platshållare för text 2"/>
          <p:cNvSpPr>
            <a:spLocks noGrp="1"/>
          </p:cNvSpPr>
          <p:nvPr>
            <p:ph type="body" idx="1"/>
          </p:nvPr>
        </p:nvSpPr>
        <p:spPr/>
        <p:txBody>
          <a:bodyPr/>
          <a:lstStyle/>
          <a:p>
            <a:r>
              <a:rPr lang="sv-SE" dirty="0"/>
              <a:t>Nettokostnad primärvård totalt (exkl. läkemedel), kr/</a:t>
            </a:r>
            <a:r>
              <a:rPr lang="sv-SE" dirty="0" err="1"/>
              <a:t>inv</a:t>
            </a:r>
            <a:r>
              <a:rPr lang="sv-SE" dirty="0"/>
              <a:t> </a:t>
            </a:r>
          </a:p>
        </p:txBody>
      </p:sp>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37</a:t>
            </a:fld>
            <a:endParaRPr lang="sv-SE" dirty="0"/>
          </a:p>
        </p:txBody>
      </p:sp>
    </p:spTree>
    <p:extLst>
      <p:ext uri="{BB962C8B-B14F-4D97-AF65-F5344CB8AC3E}">
        <p14:creationId xmlns:p14="http://schemas.microsoft.com/office/powerpoint/2010/main" val="3747612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07988" y="881213"/>
            <a:ext cx="10416781" cy="1209600"/>
          </a:xfrm>
        </p:spPr>
        <p:txBody>
          <a:bodyPr/>
          <a:lstStyle/>
          <a:p>
            <a:r>
              <a:rPr lang="sv-SE" dirty="0" smtClean="0"/>
              <a:t>Sammanfattning 2.4</a:t>
            </a:r>
            <a:endParaRPr lang="sv-SE" dirty="0"/>
          </a:p>
        </p:txBody>
      </p:sp>
      <p:sp>
        <p:nvSpPr>
          <p:cNvPr id="3" name="Platshållare för innehåll 2"/>
          <p:cNvSpPr>
            <a:spLocks noGrp="1"/>
          </p:cNvSpPr>
          <p:nvPr>
            <p:ph idx="1"/>
          </p:nvPr>
        </p:nvSpPr>
        <p:spPr>
          <a:xfrm>
            <a:off x="410548" y="1825625"/>
            <a:ext cx="6774026" cy="4351337"/>
          </a:xfrm>
        </p:spPr>
        <p:txBody>
          <a:bodyPr>
            <a:normAutofit fontScale="25000" lnSpcReduction="20000"/>
          </a:bodyPr>
          <a:lstStyle/>
          <a:p>
            <a:r>
              <a:rPr lang="sv-SE" sz="8000" dirty="0"/>
              <a:t>Faktanyckeltal </a:t>
            </a:r>
          </a:p>
          <a:p>
            <a:r>
              <a:rPr lang="sv-SE" sz="8000" dirty="0"/>
              <a:t>Värden varje år. Primärvårdsansluten hemsjukvård är inkluderat. </a:t>
            </a:r>
          </a:p>
          <a:p>
            <a:pPr marL="0" indent="0">
              <a:buNone/>
            </a:pPr>
            <a:endParaRPr lang="sv-SE" sz="8000" dirty="0"/>
          </a:p>
          <a:p>
            <a:pPr marL="0" indent="0">
              <a:buNone/>
            </a:pPr>
            <a:endParaRPr lang="sv-SE" sz="4800" i="1" dirty="0"/>
          </a:p>
          <a:p>
            <a:pPr marL="0" indent="0">
              <a:buNone/>
            </a:pPr>
            <a:r>
              <a:rPr lang="sv-SE" sz="5600" i="1" dirty="0"/>
              <a:t>ID i Kolada: N71019</a:t>
            </a:r>
          </a:p>
          <a:p>
            <a:pPr marL="0" indent="0">
              <a:buNone/>
            </a:pPr>
            <a:r>
              <a:rPr lang="sv-SE" sz="5600" i="1" dirty="0"/>
              <a:t>Nettokostnad för primärvård (exklusive kostnader för läkemedel inom läkemedelsförmånen), dividerat med antal invånare i regionen den 31/12. Primärvårdsansluten hemsjukvård är inkluderat. Med nettokostnad avses bruttokostnad minus bruttointäkt. Avser </a:t>
            </a:r>
            <a:r>
              <a:rPr lang="sv-SE" sz="5600" i="1" dirty="0" err="1"/>
              <a:t>hälso-</a:t>
            </a:r>
            <a:r>
              <a:rPr lang="sv-SE" sz="5600" i="1" dirty="0"/>
              <a:t> och sjukvårdsverksamhet som utan avgränsning vad gäller sjukdomar, ålder eller patientgrupper svarar för befolkningens behov av grundläggande medicinsk behandling, omvårdnad, förebyggande arbete och rehabilitering och som inte kräver sjukhusens medicinska och tekniska resurser. Källa: SCB.</a:t>
            </a:r>
          </a:p>
          <a:p>
            <a:endParaRPr lang="sv-SE" sz="2000" dirty="0"/>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Bildobjekt 7"/>
          <p:cNvPicPr>
            <a:picLocks noChangeAspect="1"/>
          </p:cNvPicPr>
          <p:nvPr/>
        </p:nvPicPr>
        <p:blipFill>
          <a:blip r:embed="rId3"/>
          <a:stretch>
            <a:fillRect/>
          </a:stretch>
        </p:blipFill>
        <p:spPr>
          <a:xfrm>
            <a:off x="7371302" y="1486013"/>
            <a:ext cx="4337221" cy="2291474"/>
          </a:xfrm>
          <a:prstGeom prst="rect">
            <a:avLst/>
          </a:prstGeom>
        </p:spPr>
      </p:pic>
    </p:spTree>
    <p:extLst>
      <p:ext uri="{BB962C8B-B14F-4D97-AF65-F5344CB8AC3E}">
        <p14:creationId xmlns:p14="http://schemas.microsoft.com/office/powerpoint/2010/main" val="20122162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2541421-305D-9687-8F07-8E746CA4AF9F}"/>
              </a:ext>
            </a:extLst>
          </p:cNvPr>
          <p:cNvSpPr>
            <a:spLocks noGrp="1"/>
          </p:cNvSpPr>
          <p:nvPr>
            <p:ph idx="1"/>
          </p:nvPr>
        </p:nvSpPr>
        <p:spPr/>
        <p:txBody>
          <a:bodyPr/>
          <a:lstStyle/>
          <a:p>
            <a:endParaRPr lang="sv-SE"/>
          </a:p>
        </p:txBody>
      </p:sp>
      <p:sp>
        <p:nvSpPr>
          <p:cNvPr id="4" name="Platshållare för sidfot 3">
            <a:extLst>
              <a:ext uri="{FF2B5EF4-FFF2-40B4-BE49-F238E27FC236}">
                <a16:creationId xmlns:a16="http://schemas.microsoft.com/office/drawing/2014/main" id="{32F34710-3324-9252-8D19-364493BBFE07}"/>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C10BA91B-005B-F2F3-568B-2946DDEA1BFD}"/>
              </a:ext>
            </a:extLst>
          </p:cNvPr>
          <p:cNvSpPr>
            <a:spLocks noGrp="1"/>
          </p:cNvSpPr>
          <p:nvPr>
            <p:ph type="sldNum" sz="quarter" idx="12"/>
          </p:nvPr>
        </p:nvSpPr>
        <p:spPr/>
        <p:txBody>
          <a:bodyPr/>
          <a:lstStyle/>
          <a:p>
            <a:fld id="{130DDE8C-17E0-4539-9C15-C1E9D231907F}" type="slidenum">
              <a:rPr lang="sv-SE" smtClean="0"/>
              <a:pPr/>
              <a:t>39</a:t>
            </a:fld>
            <a:endParaRPr lang="sv-SE" dirty="0"/>
          </a:p>
        </p:txBody>
      </p:sp>
      <p:sp>
        <p:nvSpPr>
          <p:cNvPr id="6" name="Rubrik 5">
            <a:extLst>
              <a:ext uri="{FF2B5EF4-FFF2-40B4-BE49-F238E27FC236}">
                <a16:creationId xmlns:a16="http://schemas.microsoft.com/office/drawing/2014/main" id="{D0594CE8-4A23-9061-CC62-E12F54C54F2F}"/>
              </a:ext>
            </a:extLst>
          </p:cNvPr>
          <p:cNvSpPr>
            <a:spLocks noGrp="1"/>
          </p:cNvSpPr>
          <p:nvPr>
            <p:ph type="title"/>
          </p:nvPr>
        </p:nvSpPr>
        <p:spPr/>
        <p:txBody>
          <a:bodyPr/>
          <a:lstStyle/>
          <a:p>
            <a:endParaRPr lang="sv-SE"/>
          </a:p>
        </p:txBody>
      </p:sp>
      <p:pic>
        <p:nvPicPr>
          <p:cNvPr id="12" name="Bildobjekt 11">
            <a:extLst>
              <a:ext uri="{FF2B5EF4-FFF2-40B4-BE49-F238E27FC236}">
                <a16:creationId xmlns:a16="http://schemas.microsoft.com/office/drawing/2014/main" id="{11E7032E-1FAA-17B2-BC10-F385CAFF09BB}"/>
              </a:ext>
            </a:extLst>
          </p:cNvPr>
          <p:cNvPicPr>
            <a:picLocks noChangeAspect="1"/>
          </p:cNvPicPr>
          <p:nvPr/>
        </p:nvPicPr>
        <p:blipFill>
          <a:blip r:embed="rId2"/>
          <a:stretch>
            <a:fillRect/>
          </a:stretch>
        </p:blipFill>
        <p:spPr>
          <a:xfrm>
            <a:off x="0" y="2414562"/>
            <a:ext cx="12192000" cy="3919187"/>
          </a:xfrm>
          <a:prstGeom prst="rect">
            <a:avLst/>
          </a:prstGeom>
        </p:spPr>
      </p:pic>
    </p:spTree>
    <p:extLst>
      <p:ext uri="{BB962C8B-B14F-4D97-AF65-F5344CB8AC3E}">
        <p14:creationId xmlns:p14="http://schemas.microsoft.com/office/powerpoint/2010/main" val="790391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Nyckeltalen och infografiken – ett utvecklingsarbete!</a:t>
            </a:r>
          </a:p>
          <a:p>
            <a:pPr lvl="1"/>
            <a:r>
              <a:rPr lang="sv-SE" dirty="0" smtClean="0"/>
              <a:t>Fortsatt dialog med SKR</a:t>
            </a:r>
          </a:p>
          <a:p>
            <a:r>
              <a:rPr lang="sv-SE" dirty="0" smtClean="0"/>
              <a:t>Färgsättningen</a:t>
            </a:r>
          </a:p>
          <a:p>
            <a:pPr lvl="1"/>
            <a:r>
              <a:rPr lang="sv-SE" dirty="0" smtClean="0"/>
              <a:t>Röd, gul och grön representerar tredjedelar av totalen</a:t>
            </a:r>
          </a:p>
          <a:p>
            <a:r>
              <a:rPr lang="sv-SE" dirty="0" smtClean="0"/>
              <a:t>Könsuppdelad statistik!</a:t>
            </a:r>
            <a:endParaRPr lang="sv-SE" dirty="0"/>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Rubrik 4"/>
          <p:cNvSpPr>
            <a:spLocks noGrp="1"/>
          </p:cNvSpPr>
          <p:nvPr>
            <p:ph type="title"/>
          </p:nvPr>
        </p:nvSpPr>
        <p:spPr/>
        <p:txBody>
          <a:bodyPr/>
          <a:lstStyle/>
          <a:p>
            <a:r>
              <a:rPr lang="sv-SE" dirty="0" smtClean="0"/>
              <a:t>Förbättringar av infografiken 2024</a:t>
            </a:r>
            <a:endParaRPr lang="sv-SE" dirty="0"/>
          </a:p>
        </p:txBody>
      </p:sp>
    </p:spTree>
    <p:extLst>
      <p:ext uri="{BB962C8B-B14F-4D97-AF65-F5344CB8AC3E}">
        <p14:creationId xmlns:p14="http://schemas.microsoft.com/office/powerpoint/2010/main" val="3979726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Platshållare för innehåll 2"/>
          <p:cNvSpPr txBox="1">
            <a:spLocks/>
          </p:cNvSpPr>
          <p:nvPr/>
        </p:nvSpPr>
        <p:spPr>
          <a:xfrm>
            <a:off x="410547" y="2695051"/>
            <a:ext cx="5567939" cy="2345509"/>
          </a:xfrm>
          <a:prstGeom prst="rect">
            <a:avLst/>
          </a:prstGeom>
          <a:solidFill>
            <a:schemeClr val="accent4">
              <a:lumMod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800" b="0" i="1" u="none" strike="noStrike" kern="1200" cap="none" spc="0" normalizeH="0" baseline="0" noProof="0" dirty="0" smtClean="0">
                <a:ln>
                  <a:noFill/>
                </a:ln>
                <a:solidFill>
                  <a:prstClr val="black"/>
                </a:solidFill>
                <a:effectLst/>
                <a:uLnTx/>
                <a:uFillTx/>
                <a:latin typeface="Arial"/>
                <a:ea typeface="+mn-ea"/>
                <a:cs typeface="+mn-cs"/>
              </a:rPr>
              <a:t>En </a:t>
            </a:r>
            <a:r>
              <a:rPr kumimoji="0" lang="sv-SE" sz="2800" b="0" i="1" u="none" strike="noStrike" kern="1200" cap="none" spc="0" normalizeH="0" baseline="0" noProof="0" dirty="0">
                <a:ln>
                  <a:noFill/>
                </a:ln>
                <a:solidFill>
                  <a:prstClr val="black"/>
                </a:solidFill>
                <a:effectLst/>
                <a:uLnTx/>
                <a:uFillTx/>
                <a:latin typeface="Arial"/>
                <a:ea typeface="+mn-ea"/>
                <a:cs typeface="+mn-cs"/>
              </a:rPr>
              <a:t>mer likvärdig tillgång till personcentrerad vård i hela länet oavsett var individerna bor med hjälp av nya och utvecklade lösningar som gagnar individerna</a:t>
            </a:r>
            <a:r>
              <a:rPr kumimoji="0" lang="sv-SE" sz="2800" b="0" i="1" u="none" strike="noStrike" kern="1200" cap="none" spc="0" normalizeH="0" baseline="0" noProof="0" dirty="0" smtClean="0">
                <a:ln>
                  <a:noFill/>
                </a:ln>
                <a:solidFill>
                  <a:prstClr val="black"/>
                </a:solidFill>
                <a:effectLst/>
                <a:uLnTx/>
                <a:uFillTx/>
                <a:latin typeface="Arial"/>
                <a:ea typeface="+mn-ea"/>
                <a:cs typeface="+mn-cs"/>
              </a:rPr>
              <a:t>.</a:t>
            </a:r>
            <a:endParaRPr kumimoji="0" lang="sv-SE" sz="28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3339" y="903367"/>
            <a:ext cx="5166911" cy="5166911"/>
          </a:xfrm>
          <a:prstGeom prst="rect">
            <a:avLst/>
          </a:prstGeom>
        </p:spPr>
      </p:pic>
      <p:sp>
        <p:nvSpPr>
          <p:cNvPr id="7" name="Rektangel 6"/>
          <p:cNvSpPr/>
          <p:nvPr/>
        </p:nvSpPr>
        <p:spPr>
          <a:xfrm>
            <a:off x="257905" y="1098405"/>
            <a:ext cx="689527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800" b="1" i="0" u="none" strike="noStrike" kern="1200" cap="none" spc="0" normalizeH="0" baseline="0" noProof="0" dirty="0" smtClean="0">
                <a:ln>
                  <a:noFill/>
                </a:ln>
                <a:solidFill>
                  <a:prstClr val="black"/>
                </a:solidFill>
                <a:effectLst/>
                <a:uLnTx/>
                <a:uFillTx/>
                <a:latin typeface="Arial"/>
                <a:ea typeface="+mn-ea"/>
                <a:cs typeface="+mn-cs"/>
              </a:rPr>
              <a:t>3. </a:t>
            </a:r>
            <a:r>
              <a:rPr kumimoji="0" lang="sv-SE" sz="4800" b="1" i="0" u="none" strike="noStrike" kern="1200" cap="none" spc="0" normalizeH="0" baseline="0" noProof="0" dirty="0">
                <a:ln>
                  <a:noFill/>
                </a:ln>
                <a:solidFill>
                  <a:prstClr val="black"/>
                </a:solidFill>
                <a:effectLst/>
                <a:uLnTx/>
                <a:uFillTx/>
                <a:latin typeface="Arial"/>
                <a:ea typeface="+mn-ea"/>
                <a:cs typeface="+mn-cs"/>
              </a:rPr>
              <a:t>Nära </a:t>
            </a:r>
            <a:r>
              <a:rPr kumimoji="0" lang="sv-SE" sz="4800" b="1" i="0" u="none" strike="noStrike" kern="1200" cap="none" spc="0" normalizeH="0" baseline="0" noProof="0" dirty="0" smtClean="0">
                <a:ln>
                  <a:noFill/>
                </a:ln>
                <a:solidFill>
                  <a:prstClr val="black"/>
                </a:solidFill>
                <a:effectLst/>
                <a:uLnTx/>
                <a:uFillTx/>
                <a:latin typeface="Arial"/>
                <a:ea typeface="+mn-ea"/>
                <a:cs typeface="+mn-cs"/>
              </a:rPr>
              <a:t>i hela Dalarna</a:t>
            </a:r>
            <a:endParaRPr kumimoji="0" lang="sv-SE" sz="48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283742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t>3.1 </a:t>
            </a:r>
            <a:r>
              <a:rPr lang="sv-SE" b="0" dirty="0" smtClean="0"/>
              <a:t>A </a:t>
            </a:r>
            <a:r>
              <a:rPr lang="sv-SE" dirty="0" smtClean="0"/>
              <a:t>Patientupplevd </a:t>
            </a:r>
            <a:r>
              <a:rPr lang="sv-SE" dirty="0"/>
              <a:t>kvalitet</a:t>
            </a:r>
            <a:r>
              <a:rPr lang="sv-SE" b="0" dirty="0"/>
              <a:t> - kontinuitet och koordinering</a:t>
            </a:r>
            <a:r>
              <a:rPr lang="sv-SE" dirty="0"/>
              <a:t> </a:t>
            </a:r>
          </a:p>
        </p:txBody>
      </p:sp>
      <p:sp>
        <p:nvSpPr>
          <p:cNvPr id="3" name="Platshållare för text 2"/>
          <p:cNvSpPr>
            <a:spLocks noGrp="1"/>
          </p:cNvSpPr>
          <p:nvPr>
            <p:ph type="body" idx="1"/>
          </p:nvPr>
        </p:nvSpPr>
        <p:spPr/>
        <p:txBody>
          <a:bodyPr/>
          <a:lstStyle/>
          <a:p>
            <a:r>
              <a:rPr lang="sv-SE" dirty="0"/>
              <a:t>Får du träffa samma läkare vid dina besök på </a:t>
            </a:r>
            <a:r>
              <a:rPr lang="sv-SE" dirty="0" err="1"/>
              <a:t>hälso-</a:t>
            </a:r>
            <a:r>
              <a:rPr lang="sv-SE" dirty="0"/>
              <a:t>/vårdcentralen?</a:t>
            </a:r>
          </a:p>
        </p:txBody>
      </p:sp>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41</a:t>
            </a:fld>
            <a:endParaRPr lang="sv-SE" dirty="0"/>
          </a:p>
        </p:txBody>
      </p:sp>
    </p:spTree>
    <p:extLst>
      <p:ext uri="{BB962C8B-B14F-4D97-AF65-F5344CB8AC3E}">
        <p14:creationId xmlns:p14="http://schemas.microsoft.com/office/powerpoint/2010/main" val="838267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07988" y="880110"/>
            <a:ext cx="10416781" cy="1209600"/>
          </a:xfrm>
        </p:spPr>
        <p:txBody>
          <a:bodyPr>
            <a:normAutofit/>
          </a:bodyPr>
          <a:lstStyle/>
          <a:p>
            <a:r>
              <a:rPr lang="sv-SE" dirty="0" smtClean="0"/>
              <a:t>Sammanfattning 3.1</a:t>
            </a:r>
            <a:endParaRPr lang="sv-SE" dirty="0"/>
          </a:p>
        </p:txBody>
      </p:sp>
      <p:sp>
        <p:nvSpPr>
          <p:cNvPr id="3" name="Platshållare för innehåll 2"/>
          <p:cNvSpPr>
            <a:spLocks noGrp="1"/>
          </p:cNvSpPr>
          <p:nvPr>
            <p:ph idx="1"/>
          </p:nvPr>
        </p:nvSpPr>
        <p:spPr>
          <a:xfrm>
            <a:off x="410548" y="1825625"/>
            <a:ext cx="6536518" cy="4351337"/>
          </a:xfrm>
        </p:spPr>
        <p:txBody>
          <a:bodyPr>
            <a:normAutofit fontScale="40000" lnSpcReduction="20000"/>
          </a:bodyPr>
          <a:lstStyle/>
          <a:p>
            <a:r>
              <a:rPr lang="sv-SE" sz="6000" dirty="0"/>
              <a:t>Utvecklingsnyckeltal.</a:t>
            </a:r>
          </a:p>
          <a:p>
            <a:r>
              <a:rPr lang="sv-SE" sz="6000" dirty="0"/>
              <a:t>Önskat värde: Hög %</a:t>
            </a:r>
          </a:p>
          <a:p>
            <a:r>
              <a:rPr lang="sv-SE" sz="6000" dirty="0"/>
              <a:t>Undersökning vartannat år.</a:t>
            </a:r>
          </a:p>
          <a:p>
            <a:pPr marL="0" indent="0">
              <a:buNone/>
            </a:pPr>
            <a:endParaRPr lang="sv-SE" sz="4800" i="1" dirty="0"/>
          </a:p>
          <a:p>
            <a:pPr marL="0" indent="0">
              <a:buNone/>
            </a:pPr>
            <a:r>
              <a:rPr lang="sv-SE" sz="4800" i="1" dirty="0"/>
              <a:t>ID i Kolada: U71455</a:t>
            </a:r>
          </a:p>
          <a:p>
            <a:pPr marL="0" indent="0">
              <a:buNone/>
            </a:pPr>
            <a:r>
              <a:rPr lang="sv-SE" sz="4800" i="1" dirty="0"/>
              <a:t>Dimensionen avser att belysa patienternas upplevelse av vårdens förmåga till kontinuitet och koordinering. Detta innebär hur väl individens vård samordnas, såväl internt som externt. Parametrar som följs upp är exempelvis hur </a:t>
            </a:r>
          </a:p>
          <a:p>
            <a:pPr marL="0" indent="0">
              <a:buNone/>
            </a:pPr>
            <a:r>
              <a:rPr lang="sv-SE" sz="4800" i="1" dirty="0"/>
              <a:t>Källa: Nationell Patientenkät, SKR.</a:t>
            </a:r>
          </a:p>
          <a:p>
            <a:endParaRPr lang="sv-SE" sz="2000" dirty="0"/>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Bildobjekt 6"/>
          <p:cNvPicPr>
            <a:picLocks noChangeAspect="1"/>
          </p:cNvPicPr>
          <p:nvPr/>
        </p:nvPicPr>
        <p:blipFill>
          <a:blip r:embed="rId2"/>
          <a:stretch>
            <a:fillRect/>
          </a:stretch>
        </p:blipFill>
        <p:spPr>
          <a:xfrm>
            <a:off x="7504386" y="2269098"/>
            <a:ext cx="4044824" cy="2114087"/>
          </a:xfrm>
          <a:prstGeom prst="rect">
            <a:avLst/>
          </a:prstGeom>
        </p:spPr>
      </p:pic>
    </p:spTree>
    <p:extLst>
      <p:ext uri="{BB962C8B-B14F-4D97-AF65-F5344CB8AC3E}">
        <p14:creationId xmlns:p14="http://schemas.microsoft.com/office/powerpoint/2010/main" val="7769700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30CEB-EA5C-450D-70A9-A331F53999C5}"/>
            </a:ext>
          </a:extLst>
        </p:cNvPr>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A6559C9-A7EC-02D6-EB06-D966D5126EB2}"/>
              </a:ext>
            </a:extLst>
          </p:cNvPr>
          <p:cNvSpPr>
            <a:spLocks noGrp="1"/>
          </p:cNvSpPr>
          <p:nvPr>
            <p:ph idx="1"/>
          </p:nvPr>
        </p:nvSpPr>
        <p:spPr/>
        <p:txBody>
          <a:bodyPr/>
          <a:lstStyle/>
          <a:p>
            <a:endParaRPr lang="sv-SE"/>
          </a:p>
        </p:txBody>
      </p:sp>
      <p:sp>
        <p:nvSpPr>
          <p:cNvPr id="4" name="Platshållare för sidfot 3">
            <a:extLst>
              <a:ext uri="{FF2B5EF4-FFF2-40B4-BE49-F238E27FC236}">
                <a16:creationId xmlns:a16="http://schemas.microsoft.com/office/drawing/2014/main" id="{CB905D98-A963-7C39-BE19-5015E5E6EA97}"/>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18F6CDF9-8C89-31B9-2469-DF9609DDFA12}"/>
              </a:ext>
            </a:extLst>
          </p:cNvPr>
          <p:cNvSpPr>
            <a:spLocks noGrp="1"/>
          </p:cNvSpPr>
          <p:nvPr>
            <p:ph type="sldNum" sz="quarter" idx="12"/>
          </p:nvPr>
        </p:nvSpPr>
        <p:spPr/>
        <p:txBody>
          <a:bodyPr/>
          <a:lstStyle/>
          <a:p>
            <a:fld id="{130DDE8C-17E0-4539-9C15-C1E9D231907F}" type="slidenum">
              <a:rPr lang="sv-SE" smtClean="0"/>
              <a:pPr/>
              <a:t>43</a:t>
            </a:fld>
            <a:endParaRPr lang="sv-SE" dirty="0"/>
          </a:p>
        </p:txBody>
      </p:sp>
      <p:sp>
        <p:nvSpPr>
          <p:cNvPr id="6" name="Rubrik 5">
            <a:extLst>
              <a:ext uri="{FF2B5EF4-FFF2-40B4-BE49-F238E27FC236}">
                <a16:creationId xmlns:a16="http://schemas.microsoft.com/office/drawing/2014/main" id="{47967F81-8A4C-441A-F3B4-80B6B66C081E}"/>
              </a:ext>
            </a:extLst>
          </p:cNvPr>
          <p:cNvSpPr>
            <a:spLocks noGrp="1"/>
          </p:cNvSpPr>
          <p:nvPr>
            <p:ph type="title"/>
          </p:nvPr>
        </p:nvSpPr>
        <p:spPr/>
        <p:txBody>
          <a:bodyPr/>
          <a:lstStyle/>
          <a:p>
            <a:endParaRPr lang="sv-SE"/>
          </a:p>
        </p:txBody>
      </p:sp>
      <p:pic>
        <p:nvPicPr>
          <p:cNvPr id="10" name="Bildobjekt 9">
            <a:extLst>
              <a:ext uri="{FF2B5EF4-FFF2-40B4-BE49-F238E27FC236}">
                <a16:creationId xmlns:a16="http://schemas.microsoft.com/office/drawing/2014/main" id="{408300C4-6910-4056-059F-5A0D781F9D13}"/>
              </a:ext>
            </a:extLst>
          </p:cNvPr>
          <p:cNvPicPr>
            <a:picLocks noChangeAspect="1"/>
          </p:cNvPicPr>
          <p:nvPr/>
        </p:nvPicPr>
        <p:blipFill>
          <a:blip r:embed="rId2"/>
          <a:stretch>
            <a:fillRect/>
          </a:stretch>
        </p:blipFill>
        <p:spPr>
          <a:xfrm>
            <a:off x="480579" y="0"/>
            <a:ext cx="11230841" cy="6858000"/>
          </a:xfrm>
          <a:prstGeom prst="rect">
            <a:avLst/>
          </a:prstGeom>
        </p:spPr>
      </p:pic>
      <p:sp>
        <p:nvSpPr>
          <p:cNvPr id="13" name="Ellips 12">
            <a:extLst>
              <a:ext uri="{FF2B5EF4-FFF2-40B4-BE49-F238E27FC236}">
                <a16:creationId xmlns:a16="http://schemas.microsoft.com/office/drawing/2014/main" id="{EC9622B7-24A0-8340-5151-FA63B2DFC5FB}"/>
              </a:ext>
            </a:extLst>
          </p:cNvPr>
          <p:cNvSpPr/>
          <p:nvPr/>
        </p:nvSpPr>
        <p:spPr>
          <a:xfrm>
            <a:off x="2592572" y="3902553"/>
            <a:ext cx="2892056" cy="566059"/>
          </a:xfrm>
          <a:prstGeom prst="ellipse">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430418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t>3.1 </a:t>
            </a:r>
            <a:r>
              <a:rPr lang="sv-SE" b="0" dirty="0" smtClean="0"/>
              <a:t>B </a:t>
            </a:r>
            <a:r>
              <a:rPr lang="sv-SE" dirty="0" smtClean="0"/>
              <a:t>Kontinuitetsindex</a:t>
            </a:r>
            <a:r>
              <a:rPr lang="sv-SE" dirty="0"/>
              <a:t>, för patienter med kronisk sjukdom i primärvården</a:t>
            </a:r>
          </a:p>
        </p:txBody>
      </p:sp>
      <p:sp>
        <p:nvSpPr>
          <p:cNvPr id="3" name="Platshållare för text 2"/>
          <p:cNvSpPr>
            <a:spLocks noGrp="1"/>
          </p:cNvSpPr>
          <p:nvPr>
            <p:ph type="body" idx="1"/>
          </p:nvPr>
        </p:nvSpPr>
        <p:spPr/>
        <p:txBody>
          <a:bodyPr/>
          <a:lstStyle/>
          <a:p>
            <a:r>
              <a:rPr lang="sv-SE" dirty="0" smtClean="0"/>
              <a:t>Ingår i SKRs infografik från 2021, men finns inte i </a:t>
            </a:r>
            <a:r>
              <a:rPr lang="sv-SE" dirty="0" err="1" smtClean="0"/>
              <a:t>Kolada</a:t>
            </a:r>
            <a:r>
              <a:rPr lang="sv-SE" dirty="0" smtClean="0"/>
              <a:t>. </a:t>
            </a:r>
            <a:endParaRPr lang="sv-SE" dirty="0"/>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331619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Sammanfattning 3.1 B</a:t>
            </a:r>
            <a:endParaRPr lang="sv-SE" dirty="0"/>
          </a:p>
        </p:txBody>
      </p:sp>
      <p:sp>
        <p:nvSpPr>
          <p:cNvPr id="3" name="Platshållare för innehåll 2"/>
          <p:cNvSpPr>
            <a:spLocks noGrp="1"/>
          </p:cNvSpPr>
          <p:nvPr>
            <p:ph idx="1"/>
          </p:nvPr>
        </p:nvSpPr>
        <p:spPr>
          <a:xfrm>
            <a:off x="407988" y="2414562"/>
            <a:ext cx="7933353" cy="4351337"/>
          </a:xfrm>
        </p:spPr>
        <p:txBody>
          <a:bodyPr>
            <a:normAutofit fontScale="70000" lnSpcReduction="20000"/>
          </a:bodyPr>
          <a:lstStyle/>
          <a:p>
            <a:pPr marL="171450" lvl="0" indent="-171450">
              <a:lnSpc>
                <a:spcPct val="100000"/>
              </a:lnSpc>
              <a:spcBef>
                <a:spcPts val="600"/>
              </a:spcBef>
              <a:defRPr/>
            </a:pPr>
            <a:r>
              <a:rPr lang="sv-SE" sz="2200" dirty="0" smtClean="0">
                <a:solidFill>
                  <a:prstClr val="black"/>
                </a:solidFill>
              </a:rPr>
              <a:t>Önskat värde högt</a:t>
            </a:r>
          </a:p>
          <a:p>
            <a:pPr marL="171450" lvl="0" indent="-171450">
              <a:lnSpc>
                <a:spcPct val="100000"/>
              </a:lnSpc>
              <a:spcBef>
                <a:spcPts val="600"/>
              </a:spcBef>
              <a:defRPr/>
            </a:pPr>
            <a:r>
              <a:rPr lang="sv-SE" sz="2200" dirty="0" smtClean="0">
                <a:solidFill>
                  <a:prstClr val="black"/>
                </a:solidFill>
              </a:rPr>
              <a:t>Nyckeltalet </a:t>
            </a:r>
            <a:r>
              <a:rPr lang="sv-SE" sz="2200" dirty="0">
                <a:solidFill>
                  <a:prstClr val="black"/>
                </a:solidFill>
              </a:rPr>
              <a:t>har ökat sedan </a:t>
            </a:r>
            <a:r>
              <a:rPr lang="sv-SE" sz="2200" dirty="0" smtClean="0">
                <a:solidFill>
                  <a:prstClr val="black"/>
                </a:solidFill>
              </a:rPr>
              <a:t>2021 (så </a:t>
            </a:r>
            <a:r>
              <a:rPr lang="sv-SE" sz="2200" dirty="0">
                <a:solidFill>
                  <a:prstClr val="black"/>
                </a:solidFill>
              </a:rPr>
              <a:t>långt tillbaka vi har data) med ca </a:t>
            </a:r>
            <a:r>
              <a:rPr lang="sv-SE" sz="2200" dirty="0" smtClean="0">
                <a:solidFill>
                  <a:prstClr val="black"/>
                </a:solidFill>
              </a:rPr>
              <a:t>20%</a:t>
            </a:r>
            <a:endParaRPr lang="sv-SE" sz="2200" dirty="0">
              <a:solidFill>
                <a:prstClr val="black"/>
              </a:solidFill>
            </a:endParaRPr>
          </a:p>
          <a:p>
            <a:pPr marL="171450" lvl="0" indent="-171450">
              <a:lnSpc>
                <a:spcPct val="100000"/>
              </a:lnSpc>
              <a:spcBef>
                <a:spcPts val="600"/>
              </a:spcBef>
              <a:defRPr/>
            </a:pPr>
            <a:r>
              <a:rPr lang="sv-SE" sz="2200" dirty="0">
                <a:solidFill>
                  <a:prstClr val="black"/>
                </a:solidFill>
              </a:rPr>
              <a:t>Stor variation mellan Dalarnas vårdcentraler:</a:t>
            </a:r>
          </a:p>
          <a:p>
            <a:pPr marL="628650" lvl="1" indent="-171450">
              <a:spcBef>
                <a:spcPts val="600"/>
              </a:spcBef>
              <a:defRPr/>
            </a:pPr>
            <a:r>
              <a:rPr lang="sv-SE" sz="2200" dirty="0">
                <a:solidFill>
                  <a:prstClr val="black"/>
                </a:solidFill>
              </a:rPr>
              <a:t>Högsta är Vårdcentral </a:t>
            </a:r>
            <a:r>
              <a:rPr lang="sv-SE" sz="2200" dirty="0" smtClean="0">
                <a:solidFill>
                  <a:prstClr val="black"/>
                </a:solidFill>
              </a:rPr>
              <a:t>Kvarnporten </a:t>
            </a:r>
            <a:r>
              <a:rPr lang="sv-SE" sz="2200" dirty="0">
                <a:solidFill>
                  <a:prstClr val="black"/>
                </a:solidFill>
              </a:rPr>
              <a:t>med ca </a:t>
            </a:r>
            <a:r>
              <a:rPr lang="sv-SE" sz="2200" dirty="0" smtClean="0">
                <a:solidFill>
                  <a:prstClr val="black"/>
                </a:solidFill>
              </a:rPr>
              <a:t>0,73</a:t>
            </a:r>
            <a:endParaRPr lang="sv-SE" sz="2200" dirty="0">
              <a:solidFill>
                <a:prstClr val="black"/>
              </a:solidFill>
            </a:endParaRPr>
          </a:p>
          <a:p>
            <a:pPr marL="628650" lvl="1" indent="-171450">
              <a:spcBef>
                <a:spcPts val="600"/>
              </a:spcBef>
              <a:defRPr/>
            </a:pPr>
            <a:r>
              <a:rPr lang="sv-SE" sz="2200" dirty="0">
                <a:solidFill>
                  <a:prstClr val="black"/>
                </a:solidFill>
              </a:rPr>
              <a:t>Lägst är Vårdcentral </a:t>
            </a:r>
            <a:r>
              <a:rPr lang="sv-SE" sz="2200" dirty="0" smtClean="0">
                <a:solidFill>
                  <a:prstClr val="black"/>
                </a:solidFill>
              </a:rPr>
              <a:t>Avesta 0,18</a:t>
            </a:r>
            <a:endParaRPr lang="sv-SE" sz="2200" dirty="0">
              <a:solidFill>
                <a:prstClr val="black"/>
              </a:solidFill>
            </a:endParaRPr>
          </a:p>
          <a:p>
            <a:pPr marL="171450" indent="-171450">
              <a:spcBef>
                <a:spcPts val="600"/>
              </a:spcBef>
              <a:defRPr/>
            </a:pPr>
            <a:r>
              <a:rPr lang="sv-SE" sz="2200" dirty="0">
                <a:solidFill>
                  <a:prstClr val="black"/>
                </a:solidFill>
              </a:rPr>
              <a:t>SKR presenterar data för riket (oklart hur många regioner som ingår) men då är snittet ungefär 0,37.</a:t>
            </a:r>
          </a:p>
          <a:p>
            <a:pPr marL="171450" indent="-171450">
              <a:spcBef>
                <a:spcPts val="600"/>
              </a:spcBef>
              <a:defRPr/>
            </a:pPr>
            <a:r>
              <a:rPr lang="sv-SE" sz="2200" dirty="0" smtClean="0">
                <a:solidFill>
                  <a:prstClr val="black"/>
                </a:solidFill>
              </a:rPr>
              <a:t>Ca 10 vårdcentraler </a:t>
            </a:r>
            <a:r>
              <a:rPr lang="sv-SE" sz="2200" dirty="0">
                <a:solidFill>
                  <a:prstClr val="black"/>
                </a:solidFill>
              </a:rPr>
              <a:t>i regionen är över rikssnittet, </a:t>
            </a:r>
            <a:r>
              <a:rPr lang="sv-SE" sz="2200" dirty="0" smtClean="0">
                <a:solidFill>
                  <a:prstClr val="black"/>
                </a:solidFill>
              </a:rPr>
              <a:t>högst är relativt små vårdcentraler som t.ex. Sunnansjö, Kvarnporten och Långshyttan, men även Mora som är den största vårdcentralen sett till listning har högt index</a:t>
            </a:r>
            <a:endParaRPr lang="sv-SE" sz="2200" dirty="0">
              <a:solidFill>
                <a:prstClr val="black"/>
              </a:solidFill>
            </a:endParaRPr>
          </a:p>
          <a:p>
            <a:pPr marL="171450" indent="-171450">
              <a:spcBef>
                <a:spcPts val="600"/>
              </a:spcBef>
              <a:defRPr/>
            </a:pPr>
            <a:r>
              <a:rPr lang="sv-SE" sz="2200" dirty="0">
                <a:solidFill>
                  <a:prstClr val="black"/>
                </a:solidFill>
              </a:rPr>
              <a:t>Detta mått finns numera att följa i </a:t>
            </a:r>
            <a:r>
              <a:rPr lang="sv-SE" sz="2200" dirty="0" smtClean="0">
                <a:solidFill>
                  <a:prstClr val="black"/>
                </a:solidFill>
              </a:rPr>
              <a:t>Ledningsportalen inom Region Dalarna </a:t>
            </a:r>
            <a:r>
              <a:rPr lang="sv-SE" sz="2200" dirty="0">
                <a:solidFill>
                  <a:prstClr val="black"/>
                </a:solidFill>
              </a:rPr>
              <a:t>för att se resultat per vårdcentral samt totalen </a:t>
            </a:r>
            <a:r>
              <a:rPr lang="sv-SE" sz="2200" dirty="0" smtClean="0">
                <a:solidFill>
                  <a:prstClr val="black"/>
                </a:solidFill>
              </a:rPr>
              <a:t>(OBS endast offentliga vårdcentraler)</a:t>
            </a:r>
          </a:p>
          <a:p>
            <a:pPr marL="171450" indent="-171450">
              <a:spcBef>
                <a:spcPts val="600"/>
              </a:spcBef>
              <a:defRPr/>
            </a:pPr>
            <a:endParaRPr lang="sv-SE" sz="1600" dirty="0">
              <a:solidFill>
                <a:prstClr val="black"/>
              </a:solidFill>
            </a:endParaRPr>
          </a:p>
          <a:p>
            <a:pPr marL="0" indent="0">
              <a:buNone/>
            </a:pPr>
            <a:r>
              <a:rPr lang="sv-SE" sz="1100" dirty="0" smtClean="0"/>
              <a:t>Källa: Kontinuitetsindex </a:t>
            </a:r>
            <a:r>
              <a:rPr lang="sv-SE" sz="1100" dirty="0"/>
              <a:t>från Primärvårdskvalitet, personer med kronisk sjukdom. </a:t>
            </a:r>
            <a:r>
              <a:rPr lang="sv-SE" sz="1100" dirty="0" smtClean="0"/>
              <a:t>Resultat från nov 2021</a:t>
            </a:r>
            <a:r>
              <a:rPr lang="sv-SE" sz="1100" dirty="0"/>
              <a:t>. Kontinuitet mäts med ett internationellt index: </a:t>
            </a:r>
            <a:r>
              <a:rPr lang="sv-SE" sz="1100" dirty="0" err="1"/>
              <a:t>continuity</a:t>
            </a:r>
            <a:r>
              <a:rPr lang="sv-SE" sz="1100" dirty="0"/>
              <a:t> </a:t>
            </a:r>
            <a:r>
              <a:rPr lang="sv-SE" sz="1100" dirty="0" err="1"/>
              <a:t>of</a:t>
            </a:r>
            <a:r>
              <a:rPr lang="sv-SE" sz="1100" dirty="0"/>
              <a:t> </a:t>
            </a:r>
            <a:r>
              <a:rPr lang="sv-SE" sz="1100" dirty="0" err="1"/>
              <a:t>care</a:t>
            </a:r>
            <a:r>
              <a:rPr lang="sv-SE" sz="1100" dirty="0"/>
              <a:t>, COC, inom ramen för det nationella systemet för kvalitetsdata inom primärvården, </a:t>
            </a:r>
            <a:r>
              <a:rPr lang="sv-SE" sz="1100" dirty="0" err="1"/>
              <a:t>PrimärvårdsKvalitet</a:t>
            </a:r>
            <a:r>
              <a:rPr lang="sv-SE" sz="1100" dirty="0"/>
              <a:t>.</a:t>
            </a:r>
            <a:endParaRPr lang="sv-SE" sz="1100" dirty="0" smtClean="0"/>
          </a:p>
          <a:p>
            <a:endParaRPr lang="sv-SE" sz="2000" dirty="0"/>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0415684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Kontinuitetsindex, för patienter med kronisk sjukdom i primärvården</a:t>
            </a:r>
            <a:endParaRPr lang="sv-SE" dirty="0"/>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5548F-0553-4A79-9C4B-A66C619B229E}"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7" name="Rak koppling 16"/>
          <p:cNvCxnSpPr/>
          <p:nvPr/>
        </p:nvCxnSpPr>
        <p:spPr>
          <a:xfrm>
            <a:off x="410546" y="1755095"/>
            <a:ext cx="826899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ruta 5"/>
          <p:cNvSpPr txBox="1"/>
          <p:nvPr/>
        </p:nvSpPr>
        <p:spPr>
          <a:xfrm>
            <a:off x="598101" y="6046839"/>
            <a:ext cx="79264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Arial"/>
                <a:ea typeface="+mn-ea"/>
                <a:cs typeface="+mn-cs"/>
              </a:rPr>
              <a:t>OBS. i denna siffra ingår även privata vårdcentraler</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Platshållare för sidfot 8"/>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14" name="Diagram 13"/>
          <p:cNvGraphicFramePr>
            <a:graphicFrameLocks/>
          </p:cNvGraphicFramePr>
          <p:nvPr>
            <p:extLst>
              <p:ext uri="{D42A27DB-BD31-4B8C-83A1-F6EECF244321}">
                <p14:modId xmlns:p14="http://schemas.microsoft.com/office/powerpoint/2010/main" val="340290751"/>
              </p:ext>
            </p:extLst>
          </p:nvPr>
        </p:nvGraphicFramePr>
        <p:xfrm>
          <a:off x="598101" y="2611699"/>
          <a:ext cx="7703573" cy="3269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53768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3.2 Kontinuitetsindex på </a:t>
            </a:r>
            <a:r>
              <a:rPr lang="sv-SE" dirty="0" err="1"/>
              <a:t>Säbo</a:t>
            </a:r>
            <a:r>
              <a:rPr lang="sv-SE" b="0" dirty="0"/>
              <a:t> - </a:t>
            </a:r>
            <a:r>
              <a:rPr lang="sv-SE" b="0" dirty="0" err="1"/>
              <a:t>läkarkontituitet</a:t>
            </a:r>
            <a:r>
              <a:rPr lang="sv-SE" b="0" dirty="0"/>
              <a:t> på särskilt boende</a:t>
            </a:r>
            <a:r>
              <a:rPr lang="sv-SE" dirty="0"/>
              <a:t> </a:t>
            </a:r>
          </a:p>
        </p:txBody>
      </p:sp>
      <p:sp>
        <p:nvSpPr>
          <p:cNvPr id="3" name="Platshållare för text 2"/>
          <p:cNvSpPr>
            <a:spLocks noGrp="1"/>
          </p:cNvSpPr>
          <p:nvPr>
            <p:ph type="body" idx="1"/>
          </p:nvPr>
        </p:nvSpPr>
        <p:spPr/>
        <p:txBody>
          <a:bodyPr/>
          <a:lstStyle/>
          <a:p>
            <a:r>
              <a:rPr lang="sv-SE" dirty="0"/>
              <a:t>Andel personer (respondenter) 65 år och äldre i särskilda boenden som svarat att det vid behov är mycket lätt eller ganska lätt att få träffa läkare (F22) </a:t>
            </a:r>
          </a:p>
        </p:txBody>
      </p:sp>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47</a:t>
            </a:fld>
            <a:endParaRPr lang="sv-SE" dirty="0"/>
          </a:p>
        </p:txBody>
      </p:sp>
    </p:spTree>
    <p:extLst>
      <p:ext uri="{BB962C8B-B14F-4D97-AF65-F5344CB8AC3E}">
        <p14:creationId xmlns:p14="http://schemas.microsoft.com/office/powerpoint/2010/main" val="17232929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07988" y="947395"/>
            <a:ext cx="10416781" cy="1209600"/>
          </a:xfrm>
        </p:spPr>
        <p:txBody>
          <a:bodyPr/>
          <a:lstStyle/>
          <a:p>
            <a:r>
              <a:rPr lang="sv-SE" dirty="0" smtClean="0"/>
              <a:t>Sammanfattning 3.2</a:t>
            </a:r>
            <a:endParaRPr lang="sv-SE" dirty="0"/>
          </a:p>
        </p:txBody>
      </p:sp>
      <p:sp>
        <p:nvSpPr>
          <p:cNvPr id="3" name="Platshållare för innehåll 2"/>
          <p:cNvSpPr>
            <a:spLocks noGrp="1"/>
          </p:cNvSpPr>
          <p:nvPr>
            <p:ph idx="1"/>
          </p:nvPr>
        </p:nvSpPr>
        <p:spPr>
          <a:xfrm>
            <a:off x="410548" y="1825625"/>
            <a:ext cx="6429640" cy="4351337"/>
          </a:xfrm>
        </p:spPr>
        <p:txBody>
          <a:bodyPr>
            <a:normAutofit fontScale="25000" lnSpcReduction="20000"/>
          </a:bodyPr>
          <a:lstStyle/>
          <a:p>
            <a:r>
              <a:rPr lang="sv-SE" sz="8000" dirty="0"/>
              <a:t>Utvecklingsnyckeltal.</a:t>
            </a:r>
          </a:p>
          <a:p>
            <a:r>
              <a:rPr lang="sv-SE" sz="8000" dirty="0"/>
              <a:t>Önskat värde: Hög %</a:t>
            </a:r>
          </a:p>
          <a:p>
            <a:r>
              <a:rPr lang="sv-SE" sz="8000" dirty="0"/>
              <a:t>Undersökning varje år.</a:t>
            </a:r>
          </a:p>
          <a:p>
            <a:r>
              <a:rPr lang="sv-SE" sz="8000" dirty="0"/>
              <a:t>Spridning i länet.</a:t>
            </a:r>
          </a:p>
          <a:p>
            <a:pPr marL="0" indent="0">
              <a:buNone/>
            </a:pPr>
            <a:endParaRPr lang="sv-SE" sz="8000" dirty="0"/>
          </a:p>
          <a:p>
            <a:pPr marL="0" indent="0">
              <a:buNone/>
            </a:pPr>
            <a:endParaRPr lang="sv-SE" sz="8000" dirty="0"/>
          </a:p>
          <a:p>
            <a:pPr marL="0" indent="0">
              <a:buNone/>
            </a:pPr>
            <a:r>
              <a:rPr lang="sv-SE" sz="4800" i="1" dirty="0"/>
              <a:t>ID i </a:t>
            </a:r>
            <a:r>
              <a:rPr lang="sv-SE" sz="4800" i="1" dirty="0" err="1"/>
              <a:t>Kolada</a:t>
            </a:r>
            <a:r>
              <a:rPr lang="sv-SE" sz="4800" i="1" dirty="0"/>
              <a:t>: U23482</a:t>
            </a:r>
          </a:p>
          <a:p>
            <a:pPr marL="0" indent="0">
              <a:buNone/>
            </a:pPr>
            <a:r>
              <a:rPr lang="sv-SE" sz="4800" i="1" dirty="0"/>
              <a:t>Antal personer i åldrarna 65 år och äldre som uppgett "Mycket lätt" eller "Ganska lätt" på frågan "Hur lätt eller svårt är det att få träffa läkare vid behov?" dividerat med samtliga personer i åldrarna 65 år och äldre i särskilt boende som besvarat undersökningen av äldres uppfattning. "Vet ej/Ingen åsikt" är exkluderade ur nämnaren. Data fr.o.m. 2012. </a:t>
            </a:r>
          </a:p>
          <a:p>
            <a:pPr marL="0" indent="0">
              <a:buNone/>
            </a:pPr>
            <a:r>
              <a:rPr lang="sv-SE" sz="4800" i="1" dirty="0"/>
              <a:t>Källa: Undersökningen av äldres uppfattning om kvaliteten i hemtjänst och äldreboenden, Socialstyrelsen.</a:t>
            </a:r>
          </a:p>
          <a:p>
            <a:endParaRPr lang="sv-SE" sz="2000" dirty="0"/>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Bildobjekt 6"/>
          <p:cNvPicPr>
            <a:picLocks noChangeAspect="1"/>
          </p:cNvPicPr>
          <p:nvPr/>
        </p:nvPicPr>
        <p:blipFill>
          <a:blip r:embed="rId2"/>
          <a:stretch>
            <a:fillRect/>
          </a:stretch>
        </p:blipFill>
        <p:spPr>
          <a:xfrm>
            <a:off x="5838957" y="1177782"/>
            <a:ext cx="5827755" cy="3078890"/>
          </a:xfrm>
          <a:prstGeom prst="rect">
            <a:avLst/>
          </a:prstGeom>
        </p:spPr>
      </p:pic>
    </p:spTree>
    <p:extLst>
      <p:ext uri="{BB962C8B-B14F-4D97-AF65-F5344CB8AC3E}">
        <p14:creationId xmlns:p14="http://schemas.microsoft.com/office/powerpoint/2010/main" val="4212702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270F257-4D67-5FF0-0ED6-0C458B27C5D0}"/>
              </a:ext>
            </a:extLst>
          </p:cNvPr>
          <p:cNvSpPr>
            <a:spLocks noGrp="1"/>
          </p:cNvSpPr>
          <p:nvPr>
            <p:ph idx="1"/>
          </p:nvPr>
        </p:nvSpPr>
        <p:spPr/>
        <p:txBody>
          <a:bodyPr/>
          <a:lstStyle/>
          <a:p>
            <a:endParaRPr lang="sv-SE"/>
          </a:p>
        </p:txBody>
      </p:sp>
      <p:sp>
        <p:nvSpPr>
          <p:cNvPr id="4" name="Platshållare för sidfot 3">
            <a:extLst>
              <a:ext uri="{FF2B5EF4-FFF2-40B4-BE49-F238E27FC236}">
                <a16:creationId xmlns:a16="http://schemas.microsoft.com/office/drawing/2014/main" id="{DD0A157A-74B2-7806-7E1E-666E831653B8}"/>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05076390-5A96-CAE9-18DF-B18730E9646B}"/>
              </a:ext>
            </a:extLst>
          </p:cNvPr>
          <p:cNvSpPr>
            <a:spLocks noGrp="1"/>
          </p:cNvSpPr>
          <p:nvPr>
            <p:ph type="sldNum" sz="quarter" idx="12"/>
          </p:nvPr>
        </p:nvSpPr>
        <p:spPr/>
        <p:txBody>
          <a:bodyPr/>
          <a:lstStyle/>
          <a:p>
            <a:fld id="{130DDE8C-17E0-4539-9C15-C1E9D231907F}" type="slidenum">
              <a:rPr lang="sv-SE" smtClean="0"/>
              <a:pPr/>
              <a:t>49</a:t>
            </a:fld>
            <a:endParaRPr lang="sv-SE" dirty="0"/>
          </a:p>
        </p:txBody>
      </p:sp>
      <p:sp>
        <p:nvSpPr>
          <p:cNvPr id="6" name="Rubrik 5">
            <a:extLst>
              <a:ext uri="{FF2B5EF4-FFF2-40B4-BE49-F238E27FC236}">
                <a16:creationId xmlns:a16="http://schemas.microsoft.com/office/drawing/2014/main" id="{E2108B8E-BEA6-CF34-C1F6-556C470AB0A0}"/>
              </a:ext>
            </a:extLst>
          </p:cNvPr>
          <p:cNvSpPr>
            <a:spLocks noGrp="1"/>
          </p:cNvSpPr>
          <p:nvPr>
            <p:ph type="title"/>
          </p:nvPr>
        </p:nvSpPr>
        <p:spPr>
          <a:xfrm>
            <a:off x="2743200" y="32685"/>
            <a:ext cx="8158555" cy="1209600"/>
          </a:xfrm>
        </p:spPr>
        <p:txBody>
          <a:bodyPr/>
          <a:lstStyle/>
          <a:p>
            <a:r>
              <a:rPr lang="sv-SE" dirty="0"/>
              <a:t>Läkarkontinuitet – Kvinnor och män</a:t>
            </a:r>
          </a:p>
        </p:txBody>
      </p:sp>
      <p:pic>
        <p:nvPicPr>
          <p:cNvPr id="8" name="Bildobjekt 7">
            <a:extLst>
              <a:ext uri="{FF2B5EF4-FFF2-40B4-BE49-F238E27FC236}">
                <a16:creationId xmlns:a16="http://schemas.microsoft.com/office/drawing/2014/main" id="{92FAAEDD-F783-3A40-00ED-5370DBA2B09B}"/>
              </a:ext>
            </a:extLst>
          </p:cNvPr>
          <p:cNvPicPr>
            <a:picLocks noChangeAspect="1"/>
          </p:cNvPicPr>
          <p:nvPr/>
        </p:nvPicPr>
        <p:blipFill rotWithShape="1">
          <a:blip r:embed="rId2"/>
          <a:srcRect b="58605"/>
          <a:stretch/>
        </p:blipFill>
        <p:spPr>
          <a:xfrm>
            <a:off x="1882646" y="1204962"/>
            <a:ext cx="10309353" cy="2838893"/>
          </a:xfrm>
          <a:prstGeom prst="rect">
            <a:avLst/>
          </a:prstGeom>
        </p:spPr>
      </p:pic>
      <p:pic>
        <p:nvPicPr>
          <p:cNvPr id="9" name="Bildobjekt 8">
            <a:extLst>
              <a:ext uri="{FF2B5EF4-FFF2-40B4-BE49-F238E27FC236}">
                <a16:creationId xmlns:a16="http://schemas.microsoft.com/office/drawing/2014/main" id="{642307C1-6D93-91B9-7D9B-575AEB7A6BB6}"/>
              </a:ext>
            </a:extLst>
          </p:cNvPr>
          <p:cNvPicPr>
            <a:picLocks noChangeAspect="1"/>
          </p:cNvPicPr>
          <p:nvPr/>
        </p:nvPicPr>
        <p:blipFill rotWithShape="1">
          <a:blip r:embed="rId2"/>
          <a:srcRect t="58760"/>
          <a:stretch/>
        </p:blipFill>
        <p:spPr>
          <a:xfrm>
            <a:off x="1882647" y="4019108"/>
            <a:ext cx="10309353" cy="2828260"/>
          </a:xfrm>
          <a:prstGeom prst="rect">
            <a:avLst/>
          </a:prstGeom>
        </p:spPr>
      </p:pic>
      <p:sp>
        <p:nvSpPr>
          <p:cNvPr id="10" name="Ellips 9">
            <a:extLst>
              <a:ext uri="{FF2B5EF4-FFF2-40B4-BE49-F238E27FC236}">
                <a16:creationId xmlns:a16="http://schemas.microsoft.com/office/drawing/2014/main" id="{359FA7E6-7E9A-9238-6B70-029D238ED545}"/>
              </a:ext>
            </a:extLst>
          </p:cNvPr>
          <p:cNvSpPr/>
          <p:nvPr/>
        </p:nvSpPr>
        <p:spPr>
          <a:xfrm>
            <a:off x="7176505" y="1040070"/>
            <a:ext cx="839972" cy="566059"/>
          </a:xfrm>
          <a:prstGeom prst="ellipse">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1AD45D28-B77C-27F2-30E5-A6CAF4442793}"/>
              </a:ext>
            </a:extLst>
          </p:cNvPr>
          <p:cNvSpPr/>
          <p:nvPr/>
        </p:nvSpPr>
        <p:spPr>
          <a:xfrm>
            <a:off x="7079380" y="3820178"/>
            <a:ext cx="839972" cy="566059"/>
          </a:xfrm>
          <a:prstGeom prst="ellipse">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32477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half" idx="1"/>
          </p:nvPr>
        </p:nvSpPr>
        <p:spPr/>
        <p:txBody>
          <a:bodyPr>
            <a:normAutofit/>
          </a:bodyPr>
          <a:lstStyle/>
          <a:p>
            <a:pPr marL="0" indent="0">
              <a:buNone/>
            </a:pPr>
            <a:r>
              <a:rPr lang="sv-SE" dirty="0" smtClean="0"/>
              <a:t>Infografiken </a:t>
            </a:r>
            <a:r>
              <a:rPr lang="sv-SE" dirty="0" err="1" smtClean="0"/>
              <a:t>inkl</a:t>
            </a:r>
            <a:r>
              <a:rPr lang="sv-SE" dirty="0" smtClean="0"/>
              <a:t> stöd och tillhörande material hittar du </a:t>
            </a:r>
            <a:r>
              <a:rPr lang="sv-SE" dirty="0" smtClean="0">
                <a:hlinkClick r:id="rId3"/>
              </a:rPr>
              <a:t>här</a:t>
            </a:r>
            <a:r>
              <a:rPr lang="sv-SE" dirty="0" smtClean="0"/>
              <a:t>! </a:t>
            </a:r>
          </a:p>
          <a:p>
            <a:pPr marL="0" indent="0">
              <a:buNone/>
            </a:pPr>
            <a:endParaRPr lang="sv-SE" dirty="0" smtClean="0"/>
          </a:p>
          <a:p>
            <a:pPr marL="0" indent="0">
              <a:buNone/>
            </a:pPr>
            <a:endParaRPr lang="sv-SE" dirty="0"/>
          </a:p>
          <a:p>
            <a:pPr marL="0" indent="0">
              <a:buNone/>
            </a:pPr>
            <a:endParaRPr lang="sv-SE" dirty="0"/>
          </a:p>
          <a:p>
            <a:pPr marL="0" indent="0">
              <a:buNone/>
            </a:pPr>
            <a:endParaRPr lang="sv-SE" dirty="0"/>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Rubrik 4"/>
          <p:cNvSpPr>
            <a:spLocks noGrp="1"/>
          </p:cNvSpPr>
          <p:nvPr>
            <p:ph type="title"/>
          </p:nvPr>
        </p:nvSpPr>
        <p:spPr/>
        <p:txBody>
          <a:bodyPr/>
          <a:lstStyle/>
          <a:p>
            <a:r>
              <a:rPr lang="sv-SE" dirty="0" smtClean="0"/>
              <a:t>Nästa steg – Hur går det på din hemmaplan?</a:t>
            </a:r>
            <a:endParaRPr lang="sv-SE" dirty="0"/>
          </a:p>
        </p:txBody>
      </p:sp>
      <p:pic>
        <p:nvPicPr>
          <p:cNvPr id="8" name="Bildobjekt 7"/>
          <p:cNvPicPr>
            <a:picLocks noChangeAspect="1"/>
          </p:cNvPicPr>
          <p:nvPr/>
        </p:nvPicPr>
        <p:blipFill>
          <a:blip r:embed="rId4"/>
          <a:stretch>
            <a:fillRect/>
          </a:stretch>
        </p:blipFill>
        <p:spPr>
          <a:xfrm>
            <a:off x="410546" y="3439305"/>
            <a:ext cx="6298922" cy="2731073"/>
          </a:xfrm>
          <a:prstGeom prst="rect">
            <a:avLst/>
          </a:prstGeom>
          <a:ln>
            <a:solidFill>
              <a:schemeClr val="accent1"/>
            </a:solidFill>
          </a:ln>
        </p:spPr>
      </p:pic>
      <p:pic>
        <p:nvPicPr>
          <p:cNvPr id="7" name="Bildobjekt 6"/>
          <p:cNvPicPr>
            <a:picLocks noChangeAspect="1"/>
          </p:cNvPicPr>
          <p:nvPr/>
        </p:nvPicPr>
        <p:blipFill>
          <a:blip r:embed="rId5"/>
          <a:stretch>
            <a:fillRect/>
          </a:stretch>
        </p:blipFill>
        <p:spPr>
          <a:xfrm>
            <a:off x="6511070" y="2224660"/>
            <a:ext cx="3898783" cy="3466451"/>
          </a:xfrm>
          <a:prstGeom prst="rect">
            <a:avLst/>
          </a:prstGeom>
          <a:ln>
            <a:solidFill>
              <a:schemeClr val="accent1"/>
            </a:solidFill>
          </a:ln>
        </p:spPr>
      </p:pic>
    </p:spTree>
    <p:extLst>
      <p:ext uri="{BB962C8B-B14F-4D97-AF65-F5344CB8AC3E}">
        <p14:creationId xmlns:p14="http://schemas.microsoft.com/office/powerpoint/2010/main" val="1045359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3.3 Påverkbar slutenvård</a:t>
            </a:r>
            <a:r>
              <a:rPr lang="sv-SE" b="0" dirty="0"/>
              <a:t> vid kronisk sjukdom per 100 000 inv. </a:t>
            </a:r>
            <a:endParaRPr lang="sv-SE" dirty="0"/>
          </a:p>
        </p:txBody>
      </p:sp>
      <p:sp>
        <p:nvSpPr>
          <p:cNvPr id="3" name="Platshållare för text 2"/>
          <p:cNvSpPr>
            <a:spLocks noGrp="1"/>
          </p:cNvSpPr>
          <p:nvPr>
            <p:ph type="body" idx="1"/>
          </p:nvPr>
        </p:nvSpPr>
        <p:spPr/>
        <p:txBody>
          <a:bodyPr/>
          <a:lstStyle/>
          <a:p>
            <a:r>
              <a:rPr lang="sv-SE" dirty="0"/>
              <a:t>Antal slutenvårdsperioder med diagnos för hjärtsvikt, diabetes, astma eller KOL per 100 000 invånare 20 år eller äldre. Åldersstandardiserade värden </a:t>
            </a:r>
          </a:p>
        </p:txBody>
      </p:sp>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50</a:t>
            </a:fld>
            <a:endParaRPr lang="sv-SE" dirty="0"/>
          </a:p>
        </p:txBody>
      </p:sp>
    </p:spTree>
    <p:extLst>
      <p:ext uri="{BB962C8B-B14F-4D97-AF65-F5344CB8AC3E}">
        <p14:creationId xmlns:p14="http://schemas.microsoft.com/office/powerpoint/2010/main" val="10099888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Sammanfattning 3.3</a:t>
            </a:r>
            <a:endParaRPr lang="sv-SE" dirty="0"/>
          </a:p>
        </p:txBody>
      </p:sp>
      <p:sp>
        <p:nvSpPr>
          <p:cNvPr id="3" name="Platshållare för innehåll 2"/>
          <p:cNvSpPr>
            <a:spLocks noGrp="1"/>
          </p:cNvSpPr>
          <p:nvPr>
            <p:ph idx="1"/>
          </p:nvPr>
        </p:nvSpPr>
        <p:spPr>
          <a:xfrm>
            <a:off x="410547" y="2414562"/>
            <a:ext cx="6857152" cy="3512482"/>
          </a:xfrm>
        </p:spPr>
        <p:txBody>
          <a:bodyPr>
            <a:normAutofit fontScale="25000" lnSpcReduction="20000"/>
          </a:bodyPr>
          <a:lstStyle/>
          <a:p>
            <a:r>
              <a:rPr lang="sv-SE" sz="8000" dirty="0"/>
              <a:t>Utvecklingsnyckeltal.</a:t>
            </a:r>
          </a:p>
          <a:p>
            <a:r>
              <a:rPr lang="sv-SE" sz="8000" dirty="0"/>
              <a:t>Önskat värde: Lågt värde</a:t>
            </a:r>
          </a:p>
          <a:p>
            <a:r>
              <a:rPr lang="sv-SE" sz="8000" dirty="0"/>
              <a:t>Värde varje år.</a:t>
            </a:r>
          </a:p>
          <a:p>
            <a:pPr marL="0" indent="0">
              <a:buNone/>
            </a:pPr>
            <a:endParaRPr lang="sv-SE" sz="8000" dirty="0"/>
          </a:p>
          <a:p>
            <a:pPr marL="0" indent="0">
              <a:buNone/>
            </a:pPr>
            <a:endParaRPr lang="sv-SE" sz="8000" dirty="0"/>
          </a:p>
          <a:p>
            <a:pPr marL="0" indent="0">
              <a:buNone/>
            </a:pPr>
            <a:r>
              <a:rPr lang="sv-SE" sz="4800" i="1" dirty="0"/>
              <a:t>ID i </a:t>
            </a:r>
            <a:r>
              <a:rPr lang="sv-SE" sz="4800" i="1" dirty="0" err="1"/>
              <a:t>Kolada</a:t>
            </a:r>
            <a:r>
              <a:rPr lang="sv-SE" sz="4800" i="1" dirty="0"/>
              <a:t>: U79133</a:t>
            </a:r>
          </a:p>
          <a:p>
            <a:pPr marL="0" indent="0">
              <a:buNone/>
            </a:pPr>
            <a:r>
              <a:rPr lang="sv-SE" sz="4800" i="1" dirty="0"/>
              <a:t>Antal slutenvårdsperioder för hjärtsvikt, astma, KOL eller diabetes per 100 000 invånare. Personer 20 år och äldre. Åldersstandardiserade värden. Källa: Patientregistret, Socialstyrelsen via Vården i Siffror.</a:t>
            </a: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Bildobjekt 6"/>
          <p:cNvPicPr>
            <a:picLocks noChangeAspect="1"/>
          </p:cNvPicPr>
          <p:nvPr/>
        </p:nvPicPr>
        <p:blipFill>
          <a:blip r:embed="rId2"/>
          <a:stretch>
            <a:fillRect/>
          </a:stretch>
        </p:blipFill>
        <p:spPr>
          <a:xfrm>
            <a:off x="6505903" y="1502317"/>
            <a:ext cx="5476092" cy="2890473"/>
          </a:xfrm>
          <a:prstGeom prst="rect">
            <a:avLst/>
          </a:prstGeom>
        </p:spPr>
      </p:pic>
    </p:spTree>
    <p:extLst>
      <p:ext uri="{BB962C8B-B14F-4D97-AF65-F5344CB8AC3E}">
        <p14:creationId xmlns:p14="http://schemas.microsoft.com/office/powerpoint/2010/main" val="12583197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F711B5B-8301-E2BF-BF32-768E86E2FF5C}"/>
              </a:ext>
            </a:extLst>
          </p:cNvPr>
          <p:cNvSpPr>
            <a:spLocks noGrp="1"/>
          </p:cNvSpPr>
          <p:nvPr>
            <p:ph idx="1"/>
          </p:nvPr>
        </p:nvSpPr>
        <p:spPr/>
        <p:txBody>
          <a:bodyPr/>
          <a:lstStyle/>
          <a:p>
            <a:endParaRPr lang="sv-SE"/>
          </a:p>
        </p:txBody>
      </p:sp>
      <p:sp>
        <p:nvSpPr>
          <p:cNvPr id="4" name="Platshållare för sidfot 3">
            <a:extLst>
              <a:ext uri="{FF2B5EF4-FFF2-40B4-BE49-F238E27FC236}">
                <a16:creationId xmlns:a16="http://schemas.microsoft.com/office/drawing/2014/main" id="{2CF10FD9-F3DC-D68F-9339-CB92C0BB1508}"/>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128E6E75-157C-2944-183A-4D4601454943}"/>
              </a:ext>
            </a:extLst>
          </p:cNvPr>
          <p:cNvSpPr>
            <a:spLocks noGrp="1"/>
          </p:cNvSpPr>
          <p:nvPr>
            <p:ph type="sldNum" sz="quarter" idx="12"/>
          </p:nvPr>
        </p:nvSpPr>
        <p:spPr/>
        <p:txBody>
          <a:bodyPr/>
          <a:lstStyle/>
          <a:p>
            <a:fld id="{130DDE8C-17E0-4539-9C15-C1E9D231907F}" type="slidenum">
              <a:rPr lang="sv-SE" smtClean="0"/>
              <a:pPr/>
              <a:t>52</a:t>
            </a:fld>
            <a:endParaRPr lang="sv-SE" dirty="0"/>
          </a:p>
        </p:txBody>
      </p:sp>
      <p:sp>
        <p:nvSpPr>
          <p:cNvPr id="6" name="Rubrik 5">
            <a:extLst>
              <a:ext uri="{FF2B5EF4-FFF2-40B4-BE49-F238E27FC236}">
                <a16:creationId xmlns:a16="http://schemas.microsoft.com/office/drawing/2014/main" id="{0903F9C6-9BAB-7B55-4D56-B29174F17FC7}"/>
              </a:ext>
            </a:extLst>
          </p:cNvPr>
          <p:cNvSpPr>
            <a:spLocks noGrp="1"/>
          </p:cNvSpPr>
          <p:nvPr>
            <p:ph type="title"/>
          </p:nvPr>
        </p:nvSpPr>
        <p:spPr/>
        <p:txBody>
          <a:bodyPr/>
          <a:lstStyle/>
          <a:p>
            <a:endParaRPr lang="sv-SE"/>
          </a:p>
        </p:txBody>
      </p:sp>
      <p:pic>
        <p:nvPicPr>
          <p:cNvPr id="10" name="Bildobjekt 9">
            <a:extLst>
              <a:ext uri="{FF2B5EF4-FFF2-40B4-BE49-F238E27FC236}">
                <a16:creationId xmlns:a16="http://schemas.microsoft.com/office/drawing/2014/main" id="{B8E6D499-B637-C36C-4F5C-454CB6D7E1FF}"/>
              </a:ext>
            </a:extLst>
          </p:cNvPr>
          <p:cNvPicPr>
            <a:picLocks noChangeAspect="1"/>
          </p:cNvPicPr>
          <p:nvPr/>
        </p:nvPicPr>
        <p:blipFill>
          <a:blip r:embed="rId2"/>
          <a:stretch>
            <a:fillRect/>
          </a:stretch>
        </p:blipFill>
        <p:spPr>
          <a:xfrm>
            <a:off x="104775" y="2307460"/>
            <a:ext cx="11982450" cy="3838575"/>
          </a:xfrm>
          <a:prstGeom prst="rect">
            <a:avLst/>
          </a:prstGeom>
        </p:spPr>
      </p:pic>
    </p:spTree>
    <p:extLst>
      <p:ext uri="{BB962C8B-B14F-4D97-AF65-F5344CB8AC3E}">
        <p14:creationId xmlns:p14="http://schemas.microsoft.com/office/powerpoint/2010/main" val="1881616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83B518A-5611-7373-8DB2-96B79C26E872}"/>
              </a:ext>
            </a:extLst>
          </p:cNvPr>
          <p:cNvSpPr>
            <a:spLocks noGrp="1"/>
          </p:cNvSpPr>
          <p:nvPr>
            <p:ph idx="1"/>
          </p:nvPr>
        </p:nvSpPr>
        <p:spPr/>
        <p:txBody>
          <a:bodyPr/>
          <a:lstStyle/>
          <a:p>
            <a:endParaRPr lang="sv-SE"/>
          </a:p>
        </p:txBody>
      </p:sp>
      <p:sp>
        <p:nvSpPr>
          <p:cNvPr id="4" name="Platshållare för sidfot 3">
            <a:extLst>
              <a:ext uri="{FF2B5EF4-FFF2-40B4-BE49-F238E27FC236}">
                <a16:creationId xmlns:a16="http://schemas.microsoft.com/office/drawing/2014/main" id="{C70E415A-E356-3311-8640-0CEDD27B367D}"/>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67E30C42-372C-4A6F-BC39-15FE02FEF4FA}"/>
              </a:ext>
            </a:extLst>
          </p:cNvPr>
          <p:cNvSpPr>
            <a:spLocks noGrp="1"/>
          </p:cNvSpPr>
          <p:nvPr>
            <p:ph type="sldNum" sz="quarter" idx="12"/>
          </p:nvPr>
        </p:nvSpPr>
        <p:spPr/>
        <p:txBody>
          <a:bodyPr/>
          <a:lstStyle/>
          <a:p>
            <a:fld id="{130DDE8C-17E0-4539-9C15-C1E9D231907F}" type="slidenum">
              <a:rPr lang="sv-SE" smtClean="0"/>
              <a:pPr/>
              <a:t>53</a:t>
            </a:fld>
            <a:endParaRPr lang="sv-SE" dirty="0"/>
          </a:p>
        </p:txBody>
      </p:sp>
      <p:sp>
        <p:nvSpPr>
          <p:cNvPr id="6" name="Rubrik 5">
            <a:extLst>
              <a:ext uri="{FF2B5EF4-FFF2-40B4-BE49-F238E27FC236}">
                <a16:creationId xmlns:a16="http://schemas.microsoft.com/office/drawing/2014/main" id="{EB17B596-CCB6-5535-A29D-2726478ED648}"/>
              </a:ext>
            </a:extLst>
          </p:cNvPr>
          <p:cNvSpPr>
            <a:spLocks noGrp="1"/>
          </p:cNvSpPr>
          <p:nvPr>
            <p:ph type="title"/>
          </p:nvPr>
        </p:nvSpPr>
        <p:spPr/>
        <p:txBody>
          <a:bodyPr/>
          <a:lstStyle/>
          <a:p>
            <a:endParaRPr lang="sv-SE"/>
          </a:p>
        </p:txBody>
      </p:sp>
      <p:pic>
        <p:nvPicPr>
          <p:cNvPr id="8" name="Bildobjekt 7">
            <a:extLst>
              <a:ext uri="{FF2B5EF4-FFF2-40B4-BE49-F238E27FC236}">
                <a16:creationId xmlns:a16="http://schemas.microsoft.com/office/drawing/2014/main" id="{62CCD91F-6E5B-F143-6001-2A168B4592CD}"/>
              </a:ext>
            </a:extLst>
          </p:cNvPr>
          <p:cNvPicPr>
            <a:picLocks noChangeAspect="1"/>
          </p:cNvPicPr>
          <p:nvPr/>
        </p:nvPicPr>
        <p:blipFill>
          <a:blip r:embed="rId2"/>
          <a:stretch>
            <a:fillRect/>
          </a:stretch>
        </p:blipFill>
        <p:spPr>
          <a:xfrm>
            <a:off x="0" y="1444902"/>
            <a:ext cx="12192000" cy="3968195"/>
          </a:xfrm>
          <a:prstGeom prst="rect">
            <a:avLst/>
          </a:prstGeom>
        </p:spPr>
      </p:pic>
    </p:spTree>
    <p:extLst>
      <p:ext uri="{BB962C8B-B14F-4D97-AF65-F5344CB8AC3E}">
        <p14:creationId xmlns:p14="http://schemas.microsoft.com/office/powerpoint/2010/main" val="17770507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3FA952F-3744-9931-C00E-ABA409BE12F6}"/>
              </a:ext>
            </a:extLst>
          </p:cNvPr>
          <p:cNvPicPr>
            <a:picLocks noChangeAspect="1"/>
          </p:cNvPicPr>
          <p:nvPr/>
        </p:nvPicPr>
        <p:blipFill rotWithShape="1">
          <a:blip r:embed="rId2"/>
          <a:srcRect b="54109"/>
          <a:stretch/>
        </p:blipFill>
        <p:spPr>
          <a:xfrm>
            <a:off x="2518782" y="523528"/>
            <a:ext cx="9673217" cy="3147237"/>
          </a:xfrm>
          <a:prstGeom prst="rect">
            <a:avLst/>
          </a:prstGeom>
        </p:spPr>
      </p:pic>
      <p:sp>
        <p:nvSpPr>
          <p:cNvPr id="2" name="Platshållare för innehåll 1">
            <a:extLst>
              <a:ext uri="{FF2B5EF4-FFF2-40B4-BE49-F238E27FC236}">
                <a16:creationId xmlns:a16="http://schemas.microsoft.com/office/drawing/2014/main" id="{1A344C80-8B0F-8306-A89E-D850B78F7DF1}"/>
              </a:ext>
            </a:extLst>
          </p:cNvPr>
          <p:cNvSpPr>
            <a:spLocks noGrp="1"/>
          </p:cNvSpPr>
          <p:nvPr>
            <p:ph idx="1"/>
          </p:nvPr>
        </p:nvSpPr>
        <p:spPr/>
        <p:txBody>
          <a:bodyPr/>
          <a:lstStyle/>
          <a:p>
            <a:endParaRPr lang="sv-SE"/>
          </a:p>
        </p:txBody>
      </p:sp>
      <p:sp>
        <p:nvSpPr>
          <p:cNvPr id="4" name="Platshållare för sidfot 3">
            <a:extLst>
              <a:ext uri="{FF2B5EF4-FFF2-40B4-BE49-F238E27FC236}">
                <a16:creationId xmlns:a16="http://schemas.microsoft.com/office/drawing/2014/main" id="{339E2DED-3CBD-B517-5A51-4F437AA02BAB}"/>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7F9822D1-ED96-84BF-89BD-4E76E648690A}"/>
              </a:ext>
            </a:extLst>
          </p:cNvPr>
          <p:cNvSpPr>
            <a:spLocks noGrp="1"/>
          </p:cNvSpPr>
          <p:nvPr>
            <p:ph type="sldNum" sz="quarter" idx="12"/>
          </p:nvPr>
        </p:nvSpPr>
        <p:spPr/>
        <p:txBody>
          <a:bodyPr/>
          <a:lstStyle/>
          <a:p>
            <a:fld id="{130DDE8C-17E0-4539-9C15-C1E9D231907F}" type="slidenum">
              <a:rPr lang="sv-SE" smtClean="0"/>
              <a:pPr/>
              <a:t>54</a:t>
            </a:fld>
            <a:endParaRPr lang="sv-SE" dirty="0"/>
          </a:p>
        </p:txBody>
      </p:sp>
      <p:sp>
        <p:nvSpPr>
          <p:cNvPr id="6" name="Rubrik 5">
            <a:extLst>
              <a:ext uri="{FF2B5EF4-FFF2-40B4-BE49-F238E27FC236}">
                <a16:creationId xmlns:a16="http://schemas.microsoft.com/office/drawing/2014/main" id="{C44C004D-2E23-5D95-6F89-6A10F1793C61}"/>
              </a:ext>
            </a:extLst>
          </p:cNvPr>
          <p:cNvSpPr>
            <a:spLocks noGrp="1"/>
          </p:cNvSpPr>
          <p:nvPr>
            <p:ph type="title"/>
          </p:nvPr>
        </p:nvSpPr>
        <p:spPr>
          <a:xfrm>
            <a:off x="410546" y="0"/>
            <a:ext cx="10416781" cy="2414562"/>
          </a:xfrm>
        </p:spPr>
        <p:txBody>
          <a:bodyPr/>
          <a:lstStyle/>
          <a:p>
            <a:r>
              <a:rPr lang="sv-SE" dirty="0"/>
              <a:t>Påverkbar slutenvård – kvinnor och män</a:t>
            </a:r>
          </a:p>
        </p:txBody>
      </p:sp>
      <p:pic>
        <p:nvPicPr>
          <p:cNvPr id="9" name="Bildobjekt 8">
            <a:extLst>
              <a:ext uri="{FF2B5EF4-FFF2-40B4-BE49-F238E27FC236}">
                <a16:creationId xmlns:a16="http://schemas.microsoft.com/office/drawing/2014/main" id="{14D35501-FCFE-B148-6545-2E1F9F67AF0F}"/>
              </a:ext>
            </a:extLst>
          </p:cNvPr>
          <p:cNvPicPr>
            <a:picLocks noChangeAspect="1"/>
          </p:cNvPicPr>
          <p:nvPr/>
        </p:nvPicPr>
        <p:blipFill rotWithShape="1">
          <a:blip r:embed="rId2"/>
          <a:srcRect t="53178"/>
          <a:stretch/>
        </p:blipFill>
        <p:spPr>
          <a:xfrm>
            <a:off x="2518783" y="3646966"/>
            <a:ext cx="9673217" cy="3211033"/>
          </a:xfrm>
          <a:prstGeom prst="rect">
            <a:avLst/>
          </a:prstGeom>
        </p:spPr>
      </p:pic>
      <p:sp>
        <p:nvSpPr>
          <p:cNvPr id="10" name="Ellips 9">
            <a:extLst>
              <a:ext uri="{FF2B5EF4-FFF2-40B4-BE49-F238E27FC236}">
                <a16:creationId xmlns:a16="http://schemas.microsoft.com/office/drawing/2014/main" id="{ED94707F-E082-D4BE-1DEC-A11DB39D3D7D}"/>
              </a:ext>
            </a:extLst>
          </p:cNvPr>
          <p:cNvSpPr/>
          <p:nvPr/>
        </p:nvSpPr>
        <p:spPr>
          <a:xfrm>
            <a:off x="6304635" y="395322"/>
            <a:ext cx="839972" cy="566059"/>
          </a:xfrm>
          <a:prstGeom prst="ellipse">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8B443507-50C9-E7B8-379E-B82682EAC907}"/>
              </a:ext>
            </a:extLst>
          </p:cNvPr>
          <p:cNvSpPr/>
          <p:nvPr/>
        </p:nvSpPr>
        <p:spPr>
          <a:xfrm>
            <a:off x="6212486" y="3515941"/>
            <a:ext cx="839972" cy="566059"/>
          </a:xfrm>
          <a:prstGeom prst="ellipse">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44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3.4 Behov av hemtjänst</a:t>
            </a:r>
            <a:r>
              <a:rPr lang="sv-SE" b="0" dirty="0"/>
              <a:t> - personer &gt; 65 år med beslut om hemtjänst</a:t>
            </a:r>
            <a:r>
              <a:rPr lang="sv-SE" dirty="0"/>
              <a:t> </a:t>
            </a:r>
          </a:p>
        </p:txBody>
      </p:sp>
      <p:sp>
        <p:nvSpPr>
          <p:cNvPr id="3" name="Platshållare för text 2"/>
          <p:cNvSpPr>
            <a:spLocks noGrp="1"/>
          </p:cNvSpPr>
          <p:nvPr>
            <p:ph type="body" idx="1"/>
          </p:nvPr>
        </p:nvSpPr>
        <p:spPr/>
        <p:txBody>
          <a:bodyPr/>
          <a:lstStyle/>
          <a:p>
            <a:r>
              <a:rPr lang="sv-SE" dirty="0"/>
              <a:t>Antal personer 65+ år med hemtjänst i ordinärt boende, dividerat med antal invånare 65+ år den 31/12. </a:t>
            </a:r>
          </a:p>
        </p:txBody>
      </p:sp>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55</a:t>
            </a:fld>
            <a:endParaRPr lang="sv-SE" dirty="0"/>
          </a:p>
        </p:txBody>
      </p:sp>
    </p:spTree>
    <p:extLst>
      <p:ext uri="{BB962C8B-B14F-4D97-AF65-F5344CB8AC3E}">
        <p14:creationId xmlns:p14="http://schemas.microsoft.com/office/powerpoint/2010/main" val="29985989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Sammanfattning 3.4</a:t>
            </a:r>
            <a:endParaRPr lang="sv-SE" dirty="0"/>
          </a:p>
        </p:txBody>
      </p:sp>
      <p:sp>
        <p:nvSpPr>
          <p:cNvPr id="3" name="Platshållare för innehåll 2"/>
          <p:cNvSpPr>
            <a:spLocks noGrp="1"/>
          </p:cNvSpPr>
          <p:nvPr>
            <p:ph idx="1"/>
          </p:nvPr>
        </p:nvSpPr>
        <p:spPr>
          <a:xfrm>
            <a:off x="407988" y="2319659"/>
            <a:ext cx="7933353" cy="4131594"/>
          </a:xfrm>
        </p:spPr>
        <p:txBody>
          <a:bodyPr>
            <a:normAutofit fontScale="25000" lnSpcReduction="20000"/>
          </a:bodyPr>
          <a:lstStyle/>
          <a:p>
            <a:r>
              <a:rPr lang="sv-SE" sz="8000" dirty="0"/>
              <a:t>Faktanyckeltal.</a:t>
            </a:r>
          </a:p>
          <a:p>
            <a:r>
              <a:rPr lang="sv-SE" sz="8000" dirty="0"/>
              <a:t>Värde varje år.</a:t>
            </a:r>
          </a:p>
          <a:p>
            <a:r>
              <a:rPr lang="sv-SE" sz="8000" dirty="0"/>
              <a:t>Spridning i länet i jämförelse till riket</a:t>
            </a:r>
          </a:p>
          <a:p>
            <a:pPr marL="0" indent="0">
              <a:buNone/>
            </a:pPr>
            <a:endParaRPr lang="sv-SE" sz="8000" dirty="0"/>
          </a:p>
          <a:p>
            <a:pPr marL="0" indent="0">
              <a:buNone/>
            </a:pPr>
            <a:endParaRPr lang="sv-SE" sz="8000" dirty="0"/>
          </a:p>
          <a:p>
            <a:pPr marL="0" indent="0">
              <a:buNone/>
            </a:pPr>
            <a:endParaRPr lang="sv-SE" sz="8000" dirty="0"/>
          </a:p>
          <a:p>
            <a:pPr marL="0" indent="0">
              <a:buNone/>
            </a:pPr>
            <a:r>
              <a:rPr lang="sv-SE" sz="4800" i="1" dirty="0"/>
              <a:t>ID i </a:t>
            </a:r>
            <a:r>
              <a:rPr lang="sv-SE" sz="4800" i="1" dirty="0" err="1"/>
              <a:t>Kolada</a:t>
            </a:r>
            <a:r>
              <a:rPr lang="sv-SE" sz="4800" i="1" dirty="0"/>
              <a:t>: N21701</a:t>
            </a:r>
          </a:p>
          <a:p>
            <a:pPr marL="0" indent="0">
              <a:buNone/>
            </a:pPr>
            <a:r>
              <a:rPr lang="sv-SE" sz="4800" i="1" dirty="0"/>
              <a:t>Antal personer 65+ år med hemtjänst i ordinärt boende, dividerat med antal invånare 65+ år den 31/12. Uppgiften om antal personer med beviljad hemtjänst i ordinärt boende avser fram till 2020 ett snitt av årets månader, från 2021 en kommunindividuell median. Personer med hemtjänstbeslut som endast omfattar trygghetslarm, matdistribution, avlösning eller ledsagning har exkluderats. Ålder beräknas efter hur många år personen har fyllt vid </a:t>
            </a:r>
            <a:r>
              <a:rPr lang="sv-SE" sz="4800" i="1" dirty="0" err="1"/>
              <a:t>mätdagen</a:t>
            </a:r>
            <a:r>
              <a:rPr lang="sv-SE" sz="4800" i="1" dirty="0"/>
              <a:t> (sista dagen) respektive månad. Nyckeltalet ersätter N21821. Källa: SCB och Socialstyrelsen.</a:t>
            </a:r>
          </a:p>
          <a:p>
            <a:pPr marL="0" indent="0">
              <a:buNone/>
            </a:pPr>
            <a:endParaRPr lang="sv-SE" sz="4800" i="1" dirty="0"/>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Bildobjekt 6"/>
          <p:cNvPicPr>
            <a:picLocks noChangeAspect="1"/>
          </p:cNvPicPr>
          <p:nvPr/>
        </p:nvPicPr>
        <p:blipFill>
          <a:blip r:embed="rId2"/>
          <a:stretch>
            <a:fillRect/>
          </a:stretch>
        </p:blipFill>
        <p:spPr>
          <a:xfrm>
            <a:off x="6810704" y="1683483"/>
            <a:ext cx="4529440" cy="2376151"/>
          </a:xfrm>
          <a:prstGeom prst="rect">
            <a:avLst/>
          </a:prstGeom>
        </p:spPr>
      </p:pic>
    </p:spTree>
    <p:extLst>
      <p:ext uri="{BB962C8B-B14F-4D97-AF65-F5344CB8AC3E}">
        <p14:creationId xmlns:p14="http://schemas.microsoft.com/office/powerpoint/2010/main" val="20354512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479722E-D2DA-5834-0B50-96DAC3BCD11D}"/>
              </a:ext>
            </a:extLst>
          </p:cNvPr>
          <p:cNvSpPr>
            <a:spLocks noGrp="1"/>
          </p:cNvSpPr>
          <p:nvPr>
            <p:ph idx="1"/>
          </p:nvPr>
        </p:nvSpPr>
        <p:spPr/>
        <p:txBody>
          <a:bodyPr/>
          <a:lstStyle/>
          <a:p>
            <a:endParaRPr lang="sv-SE"/>
          </a:p>
        </p:txBody>
      </p:sp>
      <p:sp>
        <p:nvSpPr>
          <p:cNvPr id="4" name="Platshållare för sidfot 3">
            <a:extLst>
              <a:ext uri="{FF2B5EF4-FFF2-40B4-BE49-F238E27FC236}">
                <a16:creationId xmlns:a16="http://schemas.microsoft.com/office/drawing/2014/main" id="{BEE5B72B-BEB7-A6D7-6A81-C3C208CA5D40}"/>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1246FD0C-F82E-3B76-86EB-948E7AA831B4}"/>
              </a:ext>
            </a:extLst>
          </p:cNvPr>
          <p:cNvSpPr>
            <a:spLocks noGrp="1"/>
          </p:cNvSpPr>
          <p:nvPr>
            <p:ph type="sldNum" sz="quarter" idx="12"/>
          </p:nvPr>
        </p:nvSpPr>
        <p:spPr/>
        <p:txBody>
          <a:bodyPr/>
          <a:lstStyle/>
          <a:p>
            <a:fld id="{130DDE8C-17E0-4539-9C15-C1E9D231907F}" type="slidenum">
              <a:rPr lang="sv-SE" smtClean="0"/>
              <a:pPr/>
              <a:t>57</a:t>
            </a:fld>
            <a:endParaRPr lang="sv-SE" dirty="0"/>
          </a:p>
        </p:txBody>
      </p:sp>
      <p:sp>
        <p:nvSpPr>
          <p:cNvPr id="6" name="Rubrik 5">
            <a:extLst>
              <a:ext uri="{FF2B5EF4-FFF2-40B4-BE49-F238E27FC236}">
                <a16:creationId xmlns:a16="http://schemas.microsoft.com/office/drawing/2014/main" id="{22391538-7D05-2DE5-E97E-6BD50C50B62A}"/>
              </a:ext>
            </a:extLst>
          </p:cNvPr>
          <p:cNvSpPr>
            <a:spLocks noGrp="1"/>
          </p:cNvSpPr>
          <p:nvPr>
            <p:ph type="title"/>
          </p:nvPr>
        </p:nvSpPr>
        <p:spPr/>
        <p:txBody>
          <a:bodyPr/>
          <a:lstStyle/>
          <a:p>
            <a:endParaRPr lang="sv-SE"/>
          </a:p>
        </p:txBody>
      </p:sp>
      <p:pic>
        <p:nvPicPr>
          <p:cNvPr id="10" name="Bildobjekt 9">
            <a:extLst>
              <a:ext uri="{FF2B5EF4-FFF2-40B4-BE49-F238E27FC236}">
                <a16:creationId xmlns:a16="http://schemas.microsoft.com/office/drawing/2014/main" id="{0E3261BB-0246-94CC-6184-8910D6C60456}"/>
              </a:ext>
            </a:extLst>
          </p:cNvPr>
          <p:cNvPicPr>
            <a:picLocks noChangeAspect="1"/>
          </p:cNvPicPr>
          <p:nvPr/>
        </p:nvPicPr>
        <p:blipFill>
          <a:blip r:embed="rId2"/>
          <a:stretch>
            <a:fillRect/>
          </a:stretch>
        </p:blipFill>
        <p:spPr>
          <a:xfrm>
            <a:off x="95250" y="1271587"/>
            <a:ext cx="12001500" cy="4314825"/>
          </a:xfrm>
          <a:prstGeom prst="rect">
            <a:avLst/>
          </a:prstGeom>
        </p:spPr>
      </p:pic>
    </p:spTree>
    <p:extLst>
      <p:ext uri="{BB962C8B-B14F-4D97-AF65-F5344CB8AC3E}">
        <p14:creationId xmlns:p14="http://schemas.microsoft.com/office/powerpoint/2010/main" val="27853399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6165D96-05CC-9A93-86DA-6AB23F8854B3}"/>
              </a:ext>
            </a:extLst>
          </p:cNvPr>
          <p:cNvSpPr>
            <a:spLocks noGrp="1"/>
          </p:cNvSpPr>
          <p:nvPr>
            <p:ph idx="1"/>
          </p:nvPr>
        </p:nvSpPr>
        <p:spPr/>
        <p:txBody>
          <a:bodyPr/>
          <a:lstStyle/>
          <a:p>
            <a:endParaRPr lang="sv-SE"/>
          </a:p>
        </p:txBody>
      </p:sp>
      <p:sp>
        <p:nvSpPr>
          <p:cNvPr id="4" name="Platshållare för sidfot 3">
            <a:extLst>
              <a:ext uri="{FF2B5EF4-FFF2-40B4-BE49-F238E27FC236}">
                <a16:creationId xmlns:a16="http://schemas.microsoft.com/office/drawing/2014/main" id="{F570A34F-4DA5-72B5-A40F-63FA8A7CC58E}"/>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48DC6841-395D-F3DC-9FB9-DA338DB292CF}"/>
              </a:ext>
            </a:extLst>
          </p:cNvPr>
          <p:cNvSpPr>
            <a:spLocks noGrp="1"/>
          </p:cNvSpPr>
          <p:nvPr>
            <p:ph type="sldNum" sz="quarter" idx="12"/>
          </p:nvPr>
        </p:nvSpPr>
        <p:spPr/>
        <p:txBody>
          <a:bodyPr/>
          <a:lstStyle/>
          <a:p>
            <a:fld id="{130DDE8C-17E0-4539-9C15-C1E9D231907F}" type="slidenum">
              <a:rPr lang="sv-SE" smtClean="0"/>
              <a:pPr/>
              <a:t>58</a:t>
            </a:fld>
            <a:endParaRPr lang="sv-SE" dirty="0"/>
          </a:p>
        </p:txBody>
      </p:sp>
      <p:sp>
        <p:nvSpPr>
          <p:cNvPr id="6" name="Rubrik 5">
            <a:extLst>
              <a:ext uri="{FF2B5EF4-FFF2-40B4-BE49-F238E27FC236}">
                <a16:creationId xmlns:a16="http://schemas.microsoft.com/office/drawing/2014/main" id="{43334874-7DDD-09E1-4343-026D2A134C49}"/>
              </a:ext>
            </a:extLst>
          </p:cNvPr>
          <p:cNvSpPr>
            <a:spLocks noGrp="1"/>
          </p:cNvSpPr>
          <p:nvPr>
            <p:ph type="title"/>
          </p:nvPr>
        </p:nvSpPr>
        <p:spPr>
          <a:xfrm>
            <a:off x="2860158" y="-125080"/>
            <a:ext cx="8024246" cy="1209600"/>
          </a:xfrm>
        </p:spPr>
        <p:txBody>
          <a:bodyPr/>
          <a:lstStyle/>
          <a:p>
            <a:r>
              <a:rPr lang="sv-SE" dirty="0"/>
              <a:t>Invånare 65+ m hemtjänst – Kvinnor och män</a:t>
            </a:r>
          </a:p>
        </p:txBody>
      </p:sp>
      <p:pic>
        <p:nvPicPr>
          <p:cNvPr id="8" name="Bildobjekt 7">
            <a:extLst>
              <a:ext uri="{FF2B5EF4-FFF2-40B4-BE49-F238E27FC236}">
                <a16:creationId xmlns:a16="http://schemas.microsoft.com/office/drawing/2014/main" id="{1F5E2974-11E2-C285-458A-9C06EC2AC94A}"/>
              </a:ext>
            </a:extLst>
          </p:cNvPr>
          <p:cNvPicPr>
            <a:picLocks noChangeAspect="1"/>
          </p:cNvPicPr>
          <p:nvPr/>
        </p:nvPicPr>
        <p:blipFill rotWithShape="1">
          <a:blip r:embed="rId2"/>
          <a:srcRect b="58605"/>
          <a:stretch/>
        </p:blipFill>
        <p:spPr>
          <a:xfrm>
            <a:off x="1830168" y="1084520"/>
            <a:ext cx="10361831" cy="2838893"/>
          </a:xfrm>
          <a:prstGeom prst="rect">
            <a:avLst/>
          </a:prstGeom>
        </p:spPr>
      </p:pic>
      <p:pic>
        <p:nvPicPr>
          <p:cNvPr id="9" name="Bildobjekt 8">
            <a:extLst>
              <a:ext uri="{FF2B5EF4-FFF2-40B4-BE49-F238E27FC236}">
                <a16:creationId xmlns:a16="http://schemas.microsoft.com/office/drawing/2014/main" id="{F4E4DEE2-F2B0-D6FA-79C2-B9385CF2A47F}"/>
              </a:ext>
            </a:extLst>
          </p:cNvPr>
          <p:cNvPicPr>
            <a:picLocks noChangeAspect="1"/>
          </p:cNvPicPr>
          <p:nvPr/>
        </p:nvPicPr>
        <p:blipFill rotWithShape="1">
          <a:blip r:embed="rId2"/>
          <a:srcRect t="57209"/>
          <a:stretch/>
        </p:blipFill>
        <p:spPr>
          <a:xfrm>
            <a:off x="1830169" y="3923414"/>
            <a:ext cx="10361831" cy="2934586"/>
          </a:xfrm>
          <a:prstGeom prst="rect">
            <a:avLst/>
          </a:prstGeom>
        </p:spPr>
      </p:pic>
      <p:sp>
        <p:nvSpPr>
          <p:cNvPr id="10" name="Ellips 9">
            <a:extLst>
              <a:ext uri="{FF2B5EF4-FFF2-40B4-BE49-F238E27FC236}">
                <a16:creationId xmlns:a16="http://schemas.microsoft.com/office/drawing/2014/main" id="{26F233F4-04A2-0063-902F-04991064C397}"/>
              </a:ext>
            </a:extLst>
          </p:cNvPr>
          <p:cNvSpPr/>
          <p:nvPr/>
        </p:nvSpPr>
        <p:spPr>
          <a:xfrm>
            <a:off x="5794272" y="921932"/>
            <a:ext cx="839972" cy="566059"/>
          </a:xfrm>
          <a:prstGeom prst="ellipse">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3CC4F4D0-5D5B-7056-EFD1-AD87A00B4C06}"/>
              </a:ext>
            </a:extLst>
          </p:cNvPr>
          <p:cNvSpPr/>
          <p:nvPr/>
        </p:nvSpPr>
        <p:spPr>
          <a:xfrm>
            <a:off x="5676014" y="3825306"/>
            <a:ext cx="839972" cy="566059"/>
          </a:xfrm>
          <a:prstGeom prst="ellipse">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719831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Platshållare för innehåll 2"/>
          <p:cNvSpPr txBox="1">
            <a:spLocks/>
          </p:cNvSpPr>
          <p:nvPr/>
        </p:nvSpPr>
        <p:spPr>
          <a:xfrm>
            <a:off x="962662" y="2519781"/>
            <a:ext cx="4382170" cy="2370932"/>
          </a:xfrm>
          <a:prstGeom prst="rect">
            <a:avLst/>
          </a:prstGeom>
          <a:solidFill>
            <a:schemeClr val="accent4">
              <a:lumMod val="9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i="1" dirty="0"/>
              <a:t>En stärkt samverkan</a:t>
            </a:r>
          </a:p>
          <a:p>
            <a:pPr marL="0" indent="0">
              <a:buNone/>
            </a:pPr>
            <a:r>
              <a:rPr lang="sv-SE" i="1" dirty="0"/>
              <a:t>inom och mellan oss i</a:t>
            </a:r>
          </a:p>
          <a:p>
            <a:pPr marL="0" indent="0">
              <a:buNone/>
            </a:pPr>
            <a:r>
              <a:rPr lang="sv-SE" i="1" dirty="0"/>
              <a:t>länet som präglas av tillit</a:t>
            </a:r>
          </a:p>
          <a:p>
            <a:pPr marL="0" indent="0">
              <a:buNone/>
            </a:pPr>
            <a:r>
              <a:rPr lang="sv-SE" i="1" dirty="0"/>
              <a:t>och prestigelöshet för</a:t>
            </a:r>
          </a:p>
          <a:p>
            <a:pPr marL="0" indent="0">
              <a:buNone/>
            </a:pPr>
            <a:r>
              <a:rPr lang="sv-SE" i="1" dirty="0"/>
              <a:t>invånarnas bästa.</a:t>
            </a:r>
            <a:endParaRPr kumimoji="0" lang="sv-SE" sz="2800" b="0" i="1" u="none" strike="noStrike" kern="1200" cap="none" spc="0" normalizeH="0" baseline="0" noProof="0" dirty="0">
              <a:ln>
                <a:noFill/>
              </a:ln>
              <a:solidFill>
                <a:prstClr val="black"/>
              </a:solidFill>
              <a:effectLst/>
              <a:uLnTx/>
              <a:uFillTx/>
              <a:latin typeface="Arial"/>
            </a:endParaRPr>
          </a:p>
        </p:txBody>
      </p:sp>
      <p:sp>
        <p:nvSpPr>
          <p:cNvPr id="7" name="Rektangel 6"/>
          <p:cNvSpPr/>
          <p:nvPr/>
        </p:nvSpPr>
        <p:spPr>
          <a:xfrm>
            <a:off x="257905" y="1098405"/>
            <a:ext cx="689527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4800" b="1" dirty="0">
                <a:solidFill>
                  <a:prstClr val="black"/>
                </a:solidFill>
                <a:latin typeface="Arial"/>
              </a:rPr>
              <a:t>4</a:t>
            </a:r>
            <a:r>
              <a:rPr kumimoji="0" lang="sv-SE" sz="4800" b="1" i="0" u="none" strike="noStrike" kern="1200" cap="none" spc="0" normalizeH="0" baseline="0" noProof="0" dirty="0" smtClean="0">
                <a:ln>
                  <a:noFill/>
                </a:ln>
                <a:solidFill>
                  <a:prstClr val="black"/>
                </a:solidFill>
                <a:effectLst/>
                <a:uLnTx/>
                <a:uFillTx/>
                <a:latin typeface="Arial"/>
                <a:ea typeface="+mn-ea"/>
                <a:cs typeface="+mn-cs"/>
              </a:rPr>
              <a:t>. </a:t>
            </a:r>
            <a:r>
              <a:rPr kumimoji="0" lang="sv-SE" sz="4800" b="1" i="0" u="none" strike="noStrike" kern="1200" cap="none" spc="0" normalizeH="0" baseline="0" noProof="0" dirty="0">
                <a:ln>
                  <a:noFill/>
                </a:ln>
                <a:solidFill>
                  <a:prstClr val="black"/>
                </a:solidFill>
                <a:effectLst/>
                <a:uLnTx/>
                <a:uFillTx/>
                <a:latin typeface="Arial"/>
                <a:ea typeface="+mn-ea"/>
                <a:cs typeface="+mn-cs"/>
              </a:rPr>
              <a:t>Nära </a:t>
            </a:r>
            <a:r>
              <a:rPr kumimoji="0" lang="sv-SE" sz="4800" b="1" i="0" u="none" strike="noStrike" kern="1200" cap="none" spc="0" normalizeH="0" baseline="0" noProof="0" dirty="0" smtClean="0">
                <a:ln>
                  <a:noFill/>
                </a:ln>
                <a:solidFill>
                  <a:prstClr val="black"/>
                </a:solidFill>
                <a:effectLst/>
                <a:uLnTx/>
                <a:uFillTx/>
                <a:latin typeface="Arial"/>
                <a:ea typeface="+mn-ea"/>
                <a:cs typeface="+mn-cs"/>
              </a:rPr>
              <a:t>mellan oss</a:t>
            </a:r>
            <a:endParaRPr kumimoji="0" lang="sv-SE" sz="4800" b="1" i="0" u="none" strike="noStrike" kern="1200" cap="none" spc="0" normalizeH="0" baseline="0" noProof="0" dirty="0">
              <a:ln>
                <a:noFill/>
              </a:ln>
              <a:solidFill>
                <a:prstClr val="black"/>
              </a:solidFill>
              <a:effectLst/>
              <a:uLnTx/>
              <a:uFillTx/>
              <a:latin typeface="Arial"/>
              <a:ea typeface="+mn-ea"/>
              <a:cs typeface="+mn-cs"/>
            </a:endParaRP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0611" y="1513903"/>
            <a:ext cx="3934968" cy="3934968"/>
          </a:xfrm>
          <a:prstGeom prst="rect">
            <a:avLst/>
          </a:prstGeom>
        </p:spPr>
      </p:pic>
    </p:spTree>
    <p:extLst>
      <p:ext uri="{BB962C8B-B14F-4D97-AF65-F5344CB8AC3E}">
        <p14:creationId xmlns:p14="http://schemas.microsoft.com/office/powerpoint/2010/main" val="3000985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idx="1"/>
          </p:nvPr>
        </p:nvSpPr>
        <p:spPr/>
        <p:txBody>
          <a:bodyPr>
            <a:normAutofit/>
          </a:bodyPr>
          <a:lstStyle/>
          <a:p>
            <a:r>
              <a:rPr lang="sv-SE" dirty="0" smtClean="0">
                <a:hlinkClick r:id="rId3"/>
              </a:rPr>
              <a:t>Nära för mig </a:t>
            </a:r>
            <a:endParaRPr lang="sv-SE" dirty="0" smtClean="0"/>
          </a:p>
          <a:p>
            <a:r>
              <a:rPr lang="sv-SE" dirty="0" smtClean="0">
                <a:hlinkClick r:id="rId4"/>
              </a:rPr>
              <a:t>Nära för alla</a:t>
            </a:r>
            <a:endParaRPr lang="sv-SE" dirty="0" smtClean="0"/>
          </a:p>
          <a:p>
            <a:r>
              <a:rPr lang="sv-SE" dirty="0" smtClean="0">
                <a:hlinkClick r:id="rId4"/>
              </a:rPr>
              <a:t>Nära i hela Dalarna</a:t>
            </a:r>
            <a:endParaRPr lang="sv-SE" dirty="0" smtClean="0"/>
          </a:p>
          <a:p>
            <a:r>
              <a:rPr lang="sv-SE" dirty="0" smtClean="0">
                <a:hlinkClick r:id="rId5"/>
              </a:rPr>
              <a:t>Nära mellan oss</a:t>
            </a:r>
            <a:endParaRPr lang="sv-SE" dirty="0" smtClean="0"/>
          </a:p>
          <a:p>
            <a:r>
              <a:rPr lang="sv-SE" dirty="0" smtClean="0">
                <a:hlinkClick r:id="rId6"/>
              </a:rPr>
              <a:t>Nära till hälsa</a:t>
            </a:r>
            <a:endParaRPr lang="sv-SE" dirty="0"/>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ubrik 1"/>
          <p:cNvSpPr>
            <a:spLocks noGrp="1"/>
          </p:cNvSpPr>
          <p:nvPr>
            <p:ph type="title"/>
          </p:nvPr>
        </p:nvSpPr>
        <p:spPr/>
        <p:txBody>
          <a:bodyPr>
            <a:normAutofit/>
          </a:bodyPr>
          <a:lstStyle/>
          <a:p>
            <a:r>
              <a:rPr lang="sv-SE" sz="3300" dirty="0" err="1" smtClean="0">
                <a:hlinkClick r:id="rId7"/>
              </a:rPr>
              <a:t>Koladas</a:t>
            </a:r>
            <a:r>
              <a:rPr lang="sv-SE" sz="3300" dirty="0" smtClean="0"/>
              <a:t> sammanställningar för Dalarnas infografik</a:t>
            </a:r>
            <a:endParaRPr lang="sv-SE" sz="3300" dirty="0"/>
          </a:p>
        </p:txBody>
      </p:sp>
      <p:sp>
        <p:nvSpPr>
          <p:cNvPr id="7" name="Kommentar i oval 6"/>
          <p:cNvSpPr/>
          <p:nvPr/>
        </p:nvSpPr>
        <p:spPr>
          <a:xfrm>
            <a:off x="7226300" y="3923831"/>
            <a:ext cx="4343400" cy="1968921"/>
          </a:xfrm>
          <a:prstGeom prst="wedgeEllipseCallout">
            <a:avLst>
              <a:gd name="adj1" fmla="val -41301"/>
              <a:gd name="adj2" fmla="val 5411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Ta hjälp av: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FFFFFF"/>
                </a:solidFill>
                <a:effectLst/>
                <a:uLnTx/>
                <a:uFillTx/>
                <a:latin typeface="Arial"/>
                <a:ea typeface="+mn-ea"/>
                <a:cs typeface="+mn-cs"/>
                <a:hlinkClick r:id="rId8"/>
              </a:rPr>
              <a:t>Koll på analysen (rka.nu)</a:t>
            </a:r>
            <a:endParaRPr kumimoji="0" lang="sv-SE" sz="1800" b="0" i="0" u="none" strike="noStrike" kern="1200" cap="none" spc="0" normalizeH="0" baseline="0" noProof="0" dirty="0" smtClean="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Kommentar i oval 8"/>
          <p:cNvSpPr/>
          <p:nvPr/>
        </p:nvSpPr>
        <p:spPr>
          <a:xfrm>
            <a:off x="7226300" y="3923831"/>
            <a:ext cx="4343400" cy="1968921"/>
          </a:xfrm>
          <a:prstGeom prst="wedgeEllipseCallout">
            <a:avLst>
              <a:gd name="adj1" fmla="val -41301"/>
              <a:gd name="adj2" fmla="val 5411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Ta hjälp av: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FFFFFF"/>
                </a:solidFill>
                <a:effectLst/>
                <a:uLnTx/>
                <a:uFillTx/>
                <a:latin typeface="Arial"/>
                <a:ea typeface="+mn-ea"/>
                <a:cs typeface="+mn-cs"/>
                <a:hlinkClick r:id="rId8"/>
              </a:rPr>
              <a:t>Koll på analysen (rka.nu)</a:t>
            </a:r>
            <a:endParaRPr kumimoji="0" lang="sv-SE" sz="1800" b="0" i="0" u="none" strike="noStrike" kern="1200" cap="none" spc="0" normalizeH="0" baseline="0" noProof="0" dirty="0" smtClean="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Kommentar i oval 9"/>
          <p:cNvSpPr/>
          <p:nvPr/>
        </p:nvSpPr>
        <p:spPr>
          <a:xfrm>
            <a:off x="4427482" y="2097147"/>
            <a:ext cx="3187701" cy="1692166"/>
          </a:xfrm>
          <a:prstGeom prst="wedgeEllipseCallout">
            <a:avLst>
              <a:gd name="adj1" fmla="val 44778"/>
              <a:gd name="adj2" fmla="val 81930"/>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Vad blir ni nyfikna på att veta mer om? Egna trender?</a:t>
            </a:r>
            <a:r>
              <a:rPr lang="sv-SE" dirty="0">
                <a:solidFill>
                  <a:srgbClr val="000000"/>
                </a:solidFill>
                <a:latin typeface="Arial"/>
              </a:rPr>
              <a:t> </a:t>
            </a:r>
            <a:r>
              <a:rPr kumimoji="0" lang="sv-SE" sz="1800" b="0" i="0" u="none" strike="noStrike" kern="1200" cap="none" spc="0" normalizeH="0" baseline="0" noProof="0" dirty="0" smtClean="0">
                <a:ln>
                  <a:noFill/>
                </a:ln>
                <a:solidFill>
                  <a:srgbClr val="000000"/>
                </a:solidFill>
                <a:effectLst/>
                <a:uLnTx/>
                <a:uFillTx/>
                <a:latin typeface="Arial"/>
                <a:ea typeface="+mn-ea"/>
                <a:cs typeface="+mn-cs"/>
              </a:rPr>
              <a:t>Mönster</a:t>
            </a:r>
            <a:r>
              <a:rPr kumimoji="0" lang="sv-SE" sz="1800" b="0" i="0" u="none" strike="noStrike" kern="1200" cap="none" spc="0" normalizeH="0" baseline="0" noProof="0" dirty="0">
                <a:ln>
                  <a:noFill/>
                </a:ln>
                <a:solidFill>
                  <a:srgbClr val="000000"/>
                </a:solidFill>
                <a:effectLst/>
                <a:uLnTx/>
                <a:uFillTx/>
                <a:latin typeface="Arial"/>
                <a:ea typeface="+mn-ea"/>
                <a:cs typeface="+mn-cs"/>
              </a:rPr>
              <a:t>?</a:t>
            </a:r>
          </a:p>
        </p:txBody>
      </p:sp>
      <p:sp>
        <p:nvSpPr>
          <p:cNvPr id="11" name="Kommentar i oval 10"/>
          <p:cNvSpPr/>
          <p:nvPr/>
        </p:nvSpPr>
        <p:spPr>
          <a:xfrm>
            <a:off x="7798417" y="2243199"/>
            <a:ext cx="2456793" cy="1049195"/>
          </a:xfrm>
          <a:prstGeom prst="wedgeEllipseCallout">
            <a:avLst>
              <a:gd name="adj1" fmla="val -42807"/>
              <a:gd name="adj2" fmla="val 119014"/>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Hur går ni vidare?</a:t>
            </a: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535394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4.1 Förtroende</a:t>
            </a:r>
            <a:r>
              <a:rPr lang="sv-SE" b="0" dirty="0"/>
              <a:t> för </a:t>
            </a:r>
            <a:r>
              <a:rPr lang="sv-SE" b="0" dirty="0" err="1"/>
              <a:t>hälso-</a:t>
            </a:r>
            <a:r>
              <a:rPr lang="sv-SE" b="0" dirty="0"/>
              <a:t> och sjukvården</a:t>
            </a:r>
            <a:r>
              <a:rPr lang="sv-SE" dirty="0"/>
              <a:t> </a:t>
            </a:r>
          </a:p>
        </p:txBody>
      </p:sp>
      <p:sp>
        <p:nvSpPr>
          <p:cNvPr id="3" name="Platshållare för text 2"/>
          <p:cNvSpPr>
            <a:spLocks noGrp="1"/>
          </p:cNvSpPr>
          <p:nvPr>
            <p:ph type="body" idx="1"/>
          </p:nvPr>
        </p:nvSpPr>
        <p:spPr/>
        <p:txBody>
          <a:bodyPr/>
          <a:lstStyle/>
          <a:p>
            <a:r>
              <a:rPr lang="sv-SE" dirty="0"/>
              <a:t>Förtroende för sjukvården i sin helhet, andel (%) </a:t>
            </a:r>
          </a:p>
        </p:txBody>
      </p:sp>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60</a:t>
            </a:fld>
            <a:endParaRPr lang="sv-SE" dirty="0"/>
          </a:p>
        </p:txBody>
      </p:sp>
    </p:spTree>
    <p:extLst>
      <p:ext uri="{BB962C8B-B14F-4D97-AF65-F5344CB8AC3E}">
        <p14:creationId xmlns:p14="http://schemas.microsoft.com/office/powerpoint/2010/main" val="21045274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Sammanfattning 4.1</a:t>
            </a:r>
            <a:endParaRPr lang="sv-SE" dirty="0"/>
          </a:p>
        </p:txBody>
      </p:sp>
      <p:sp>
        <p:nvSpPr>
          <p:cNvPr id="3" name="Platshållare för innehåll 2"/>
          <p:cNvSpPr>
            <a:spLocks noGrp="1"/>
          </p:cNvSpPr>
          <p:nvPr>
            <p:ph idx="1"/>
          </p:nvPr>
        </p:nvSpPr>
        <p:spPr>
          <a:xfrm>
            <a:off x="407988" y="2017628"/>
            <a:ext cx="6489017" cy="3468270"/>
          </a:xfrm>
        </p:spPr>
        <p:txBody>
          <a:bodyPr>
            <a:normAutofit fontScale="25000" lnSpcReduction="20000"/>
          </a:bodyPr>
          <a:lstStyle/>
          <a:p>
            <a:endParaRPr lang="sv-SE" sz="8000" dirty="0" smtClean="0"/>
          </a:p>
          <a:p>
            <a:r>
              <a:rPr lang="sv-SE" sz="8000" dirty="0" smtClean="0"/>
              <a:t>Utvecklingsnyckeltal</a:t>
            </a:r>
            <a:r>
              <a:rPr lang="sv-SE" sz="8000" dirty="0"/>
              <a:t>.</a:t>
            </a:r>
          </a:p>
          <a:p>
            <a:r>
              <a:rPr lang="sv-SE" sz="8000" dirty="0"/>
              <a:t>Önskat värde: Hög %</a:t>
            </a:r>
          </a:p>
          <a:p>
            <a:r>
              <a:rPr lang="sv-SE" sz="8000" dirty="0"/>
              <a:t>Årlig undersökning</a:t>
            </a:r>
          </a:p>
          <a:p>
            <a:r>
              <a:rPr lang="sv-SE" sz="8000" dirty="0"/>
              <a:t>Resultatet för män och kvinnor i Dalarna är 2021-2023 bättre än genomsnittet. </a:t>
            </a:r>
          </a:p>
          <a:p>
            <a:pPr marL="0" indent="0">
              <a:buNone/>
            </a:pPr>
            <a:endParaRPr lang="sv-SE" sz="8000" dirty="0"/>
          </a:p>
          <a:p>
            <a:pPr marL="0" indent="0">
              <a:buNone/>
            </a:pPr>
            <a:r>
              <a:rPr lang="sv-SE" sz="4800" i="1" dirty="0"/>
              <a:t>ID i </a:t>
            </a:r>
            <a:r>
              <a:rPr lang="sv-SE" sz="4800" i="1" dirty="0" err="1"/>
              <a:t>Kolada</a:t>
            </a:r>
            <a:r>
              <a:rPr lang="sv-SE" sz="4800" i="1" dirty="0"/>
              <a:t>: U70447</a:t>
            </a:r>
          </a:p>
          <a:p>
            <a:pPr marL="0" indent="0">
              <a:buNone/>
            </a:pPr>
            <a:r>
              <a:rPr lang="sv-SE" sz="4800" i="1" dirty="0"/>
              <a:t>Antal invånare som har svarat att de har stort eller mycket stort förtroende för </a:t>
            </a:r>
            <a:r>
              <a:rPr lang="sv-SE" sz="4800" i="1" dirty="0" err="1"/>
              <a:t>hälso-</a:t>
            </a:r>
            <a:r>
              <a:rPr lang="sv-SE" sz="4800" i="1" dirty="0"/>
              <a:t> och sjukvården dividerat med totalt antal svarande det aktuella året. De som svarat "Vet inte" eller inte svarat räknas inte med. Källa: Hälso- och sjukvårdsbarometern.</a:t>
            </a:r>
          </a:p>
          <a:p>
            <a:pPr marL="0" indent="0">
              <a:buNone/>
            </a:pPr>
            <a:endParaRPr lang="sv-SE" sz="4800" i="1" dirty="0"/>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white"/>
                </a:solidFill>
                <a:effectLst/>
                <a:uLnTx/>
                <a:uFillTx/>
                <a:latin typeface="Arial"/>
                <a:ea typeface="+mn-ea"/>
                <a:cs typeface="+mn-cs"/>
              </a:rPr>
              <a:t>Uppföljning av God och nära vård</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Bildobjekt 6"/>
          <p:cNvPicPr>
            <a:picLocks noChangeAspect="1"/>
          </p:cNvPicPr>
          <p:nvPr/>
        </p:nvPicPr>
        <p:blipFill>
          <a:blip r:embed="rId2"/>
          <a:stretch>
            <a:fillRect/>
          </a:stretch>
        </p:blipFill>
        <p:spPr>
          <a:xfrm>
            <a:off x="7132318" y="1780437"/>
            <a:ext cx="4410133" cy="2313113"/>
          </a:xfrm>
          <a:prstGeom prst="rect">
            <a:avLst/>
          </a:prstGeom>
        </p:spPr>
      </p:pic>
    </p:spTree>
    <p:extLst>
      <p:ext uri="{BB962C8B-B14F-4D97-AF65-F5344CB8AC3E}">
        <p14:creationId xmlns:p14="http://schemas.microsoft.com/office/powerpoint/2010/main" val="40739996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a:extLst>
              <a:ext uri="{FF2B5EF4-FFF2-40B4-BE49-F238E27FC236}">
                <a16:creationId xmlns:a16="http://schemas.microsoft.com/office/drawing/2014/main" id="{A3A02D59-ACB5-5256-2794-87ED6CB1AFC7}"/>
              </a:ext>
            </a:extLst>
          </p:cNvPr>
          <p:cNvPicPr>
            <a:picLocks noGrp="1" noChangeAspect="1"/>
          </p:cNvPicPr>
          <p:nvPr>
            <p:ph idx="1"/>
          </p:nvPr>
        </p:nvPicPr>
        <p:blipFill>
          <a:blip r:embed="rId2"/>
          <a:stretch>
            <a:fillRect/>
          </a:stretch>
        </p:blipFill>
        <p:spPr>
          <a:xfrm>
            <a:off x="411163" y="3597619"/>
            <a:ext cx="11369675" cy="1258200"/>
          </a:xfrm>
        </p:spPr>
      </p:pic>
      <p:sp>
        <p:nvSpPr>
          <p:cNvPr id="4" name="Platshållare för sidfot 3">
            <a:extLst>
              <a:ext uri="{FF2B5EF4-FFF2-40B4-BE49-F238E27FC236}">
                <a16:creationId xmlns:a16="http://schemas.microsoft.com/office/drawing/2014/main" id="{330636C4-CC66-8A1A-056D-792D967C9935}"/>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35A5FA3E-A082-2255-B5AE-5BB573067356}"/>
              </a:ext>
            </a:extLst>
          </p:cNvPr>
          <p:cNvSpPr>
            <a:spLocks noGrp="1"/>
          </p:cNvSpPr>
          <p:nvPr>
            <p:ph type="sldNum" sz="quarter" idx="12"/>
          </p:nvPr>
        </p:nvSpPr>
        <p:spPr/>
        <p:txBody>
          <a:bodyPr/>
          <a:lstStyle/>
          <a:p>
            <a:fld id="{130DDE8C-17E0-4539-9C15-C1E9D231907F}" type="slidenum">
              <a:rPr lang="sv-SE" smtClean="0"/>
              <a:pPr/>
              <a:t>62</a:t>
            </a:fld>
            <a:endParaRPr lang="sv-SE" dirty="0"/>
          </a:p>
        </p:txBody>
      </p:sp>
      <p:sp>
        <p:nvSpPr>
          <p:cNvPr id="6" name="Rubrik 5">
            <a:extLst>
              <a:ext uri="{FF2B5EF4-FFF2-40B4-BE49-F238E27FC236}">
                <a16:creationId xmlns:a16="http://schemas.microsoft.com/office/drawing/2014/main" id="{7319BFDC-E68B-F3F1-7F1A-75E472244A7E}"/>
              </a:ext>
            </a:extLst>
          </p:cNvPr>
          <p:cNvSpPr>
            <a:spLocks noGrp="1"/>
          </p:cNvSpPr>
          <p:nvPr>
            <p:ph type="title"/>
          </p:nvPr>
        </p:nvSpPr>
        <p:spPr/>
        <p:txBody>
          <a:bodyPr/>
          <a:lstStyle/>
          <a:p>
            <a:r>
              <a:rPr lang="sv-SE" dirty="0"/>
              <a:t>Förtroende för sjukvården i sin helhet</a:t>
            </a:r>
          </a:p>
        </p:txBody>
      </p:sp>
    </p:spTree>
    <p:extLst>
      <p:ext uri="{BB962C8B-B14F-4D97-AF65-F5344CB8AC3E}">
        <p14:creationId xmlns:p14="http://schemas.microsoft.com/office/powerpoint/2010/main" val="37239373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70B8C-A511-4FA9-CC8A-A74E2BF68B82}"/>
            </a:ext>
          </a:extLst>
        </p:cNvPr>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F31D17E0-D748-C197-29ED-47E0D6D22B74}"/>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53B30A81-CC5B-ECE2-7161-7966ACFB3E0D}"/>
              </a:ext>
            </a:extLst>
          </p:cNvPr>
          <p:cNvSpPr>
            <a:spLocks noGrp="1"/>
          </p:cNvSpPr>
          <p:nvPr>
            <p:ph type="sldNum" sz="quarter" idx="12"/>
          </p:nvPr>
        </p:nvSpPr>
        <p:spPr/>
        <p:txBody>
          <a:bodyPr/>
          <a:lstStyle/>
          <a:p>
            <a:fld id="{130DDE8C-17E0-4539-9C15-C1E9D231907F}" type="slidenum">
              <a:rPr lang="sv-SE" smtClean="0"/>
              <a:pPr/>
              <a:t>63</a:t>
            </a:fld>
            <a:endParaRPr lang="sv-SE" dirty="0"/>
          </a:p>
        </p:txBody>
      </p:sp>
      <p:sp>
        <p:nvSpPr>
          <p:cNvPr id="6" name="Rubrik 5">
            <a:extLst>
              <a:ext uri="{FF2B5EF4-FFF2-40B4-BE49-F238E27FC236}">
                <a16:creationId xmlns:a16="http://schemas.microsoft.com/office/drawing/2014/main" id="{DC0812E4-C2CB-684C-6DF0-89C77A1BE36F}"/>
              </a:ext>
            </a:extLst>
          </p:cNvPr>
          <p:cNvSpPr>
            <a:spLocks noGrp="1"/>
          </p:cNvSpPr>
          <p:nvPr>
            <p:ph type="title"/>
          </p:nvPr>
        </p:nvSpPr>
        <p:spPr/>
        <p:txBody>
          <a:bodyPr/>
          <a:lstStyle/>
          <a:p>
            <a:r>
              <a:rPr lang="sv-SE" dirty="0"/>
              <a:t>Förtroende för sjukvården i sin helhet</a:t>
            </a:r>
          </a:p>
        </p:txBody>
      </p:sp>
      <p:sp>
        <p:nvSpPr>
          <p:cNvPr id="7" name="Platshållare för innehåll 6">
            <a:extLst>
              <a:ext uri="{FF2B5EF4-FFF2-40B4-BE49-F238E27FC236}">
                <a16:creationId xmlns:a16="http://schemas.microsoft.com/office/drawing/2014/main" id="{95F24FF4-718E-EE45-F10C-26A7EC0C4F54}"/>
              </a:ext>
            </a:extLst>
          </p:cNvPr>
          <p:cNvSpPr>
            <a:spLocks noGrp="1"/>
          </p:cNvSpPr>
          <p:nvPr>
            <p:ph idx="1"/>
          </p:nvPr>
        </p:nvSpPr>
        <p:spPr/>
        <p:txBody>
          <a:bodyPr/>
          <a:lstStyle/>
          <a:p>
            <a:endParaRPr lang="sv-SE"/>
          </a:p>
        </p:txBody>
      </p:sp>
      <p:pic>
        <p:nvPicPr>
          <p:cNvPr id="10" name="Bildobjekt 9">
            <a:extLst>
              <a:ext uri="{FF2B5EF4-FFF2-40B4-BE49-F238E27FC236}">
                <a16:creationId xmlns:a16="http://schemas.microsoft.com/office/drawing/2014/main" id="{3FC7F25B-A217-0A0F-D244-D12BC16EF359}"/>
              </a:ext>
            </a:extLst>
          </p:cNvPr>
          <p:cNvPicPr>
            <a:picLocks noChangeAspect="1"/>
          </p:cNvPicPr>
          <p:nvPr/>
        </p:nvPicPr>
        <p:blipFill>
          <a:blip r:embed="rId2"/>
          <a:stretch>
            <a:fillRect/>
          </a:stretch>
        </p:blipFill>
        <p:spPr>
          <a:xfrm>
            <a:off x="0" y="2115668"/>
            <a:ext cx="12192000" cy="4222159"/>
          </a:xfrm>
          <a:prstGeom prst="rect">
            <a:avLst/>
          </a:prstGeom>
        </p:spPr>
      </p:pic>
    </p:spTree>
    <p:extLst>
      <p:ext uri="{BB962C8B-B14F-4D97-AF65-F5344CB8AC3E}">
        <p14:creationId xmlns:p14="http://schemas.microsoft.com/office/powerpoint/2010/main" val="35171832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48838-F1EB-0D06-B0A6-72CFFF2A4EA9}"/>
            </a:ext>
          </a:extLst>
        </p:cNvPr>
        <p:cNvGrpSpPr/>
        <p:nvPr/>
      </p:nvGrpSpPr>
      <p:grpSpPr>
        <a:xfrm>
          <a:off x="0" y="0"/>
          <a:ext cx="0" cy="0"/>
          <a:chOff x="0" y="0"/>
          <a:chExt cx="0" cy="0"/>
        </a:xfrm>
      </p:grpSpPr>
      <p:pic>
        <p:nvPicPr>
          <p:cNvPr id="8" name="Bildobjekt 7">
            <a:extLst>
              <a:ext uri="{FF2B5EF4-FFF2-40B4-BE49-F238E27FC236}">
                <a16:creationId xmlns:a16="http://schemas.microsoft.com/office/drawing/2014/main" id="{54517720-20D9-8019-B420-C483D299907D}"/>
              </a:ext>
            </a:extLst>
          </p:cNvPr>
          <p:cNvPicPr>
            <a:picLocks noChangeAspect="1"/>
          </p:cNvPicPr>
          <p:nvPr/>
        </p:nvPicPr>
        <p:blipFill rotWithShape="1">
          <a:blip r:embed="rId3"/>
          <a:srcRect b="53158"/>
          <a:stretch/>
        </p:blipFill>
        <p:spPr>
          <a:xfrm>
            <a:off x="2460170" y="662122"/>
            <a:ext cx="9731829" cy="3212432"/>
          </a:xfrm>
          <a:prstGeom prst="rect">
            <a:avLst/>
          </a:prstGeom>
        </p:spPr>
      </p:pic>
      <p:sp>
        <p:nvSpPr>
          <p:cNvPr id="4" name="Platshållare för sidfot 3">
            <a:extLst>
              <a:ext uri="{FF2B5EF4-FFF2-40B4-BE49-F238E27FC236}">
                <a16:creationId xmlns:a16="http://schemas.microsoft.com/office/drawing/2014/main" id="{E1C654A8-6475-F0CA-8C7B-00409773F5BE}"/>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7CC6971C-06A2-CF39-5115-73CF6E999914}"/>
              </a:ext>
            </a:extLst>
          </p:cNvPr>
          <p:cNvSpPr>
            <a:spLocks noGrp="1"/>
          </p:cNvSpPr>
          <p:nvPr>
            <p:ph type="sldNum" sz="quarter" idx="12"/>
          </p:nvPr>
        </p:nvSpPr>
        <p:spPr/>
        <p:txBody>
          <a:bodyPr/>
          <a:lstStyle/>
          <a:p>
            <a:fld id="{130DDE8C-17E0-4539-9C15-C1E9D231907F}" type="slidenum">
              <a:rPr lang="sv-SE" smtClean="0"/>
              <a:pPr/>
              <a:t>64</a:t>
            </a:fld>
            <a:endParaRPr lang="sv-SE" dirty="0"/>
          </a:p>
        </p:txBody>
      </p:sp>
      <p:sp>
        <p:nvSpPr>
          <p:cNvPr id="6" name="Rubrik 5">
            <a:extLst>
              <a:ext uri="{FF2B5EF4-FFF2-40B4-BE49-F238E27FC236}">
                <a16:creationId xmlns:a16="http://schemas.microsoft.com/office/drawing/2014/main" id="{E65F3881-56A0-1233-A8FE-750513DDF491}"/>
              </a:ext>
            </a:extLst>
          </p:cNvPr>
          <p:cNvSpPr>
            <a:spLocks noGrp="1"/>
          </p:cNvSpPr>
          <p:nvPr>
            <p:ph type="title"/>
          </p:nvPr>
        </p:nvSpPr>
        <p:spPr>
          <a:xfrm>
            <a:off x="159046" y="1709576"/>
            <a:ext cx="2301123" cy="1401604"/>
          </a:xfrm>
        </p:spPr>
        <p:txBody>
          <a:bodyPr>
            <a:noAutofit/>
          </a:bodyPr>
          <a:lstStyle/>
          <a:p>
            <a:r>
              <a:rPr lang="sv-SE" sz="3000" dirty="0"/>
              <a:t>Förtroende för </a:t>
            </a:r>
            <a:r>
              <a:rPr lang="sv-SE" sz="3000" dirty="0" smtClean="0"/>
              <a:t>sjuk-vården </a:t>
            </a:r>
            <a:r>
              <a:rPr lang="sv-SE" sz="3000" dirty="0"/>
              <a:t>i sin helhet</a:t>
            </a:r>
          </a:p>
        </p:txBody>
      </p:sp>
      <p:pic>
        <p:nvPicPr>
          <p:cNvPr id="9" name="Bildobjekt 8">
            <a:extLst>
              <a:ext uri="{FF2B5EF4-FFF2-40B4-BE49-F238E27FC236}">
                <a16:creationId xmlns:a16="http://schemas.microsoft.com/office/drawing/2014/main" id="{8014F5E4-AFF4-6FA0-6691-E590E6F093C4}"/>
              </a:ext>
            </a:extLst>
          </p:cNvPr>
          <p:cNvPicPr>
            <a:picLocks noChangeAspect="1"/>
          </p:cNvPicPr>
          <p:nvPr/>
        </p:nvPicPr>
        <p:blipFill rotWithShape="1">
          <a:blip r:embed="rId3"/>
          <a:srcRect t="53860"/>
          <a:stretch/>
        </p:blipFill>
        <p:spPr>
          <a:xfrm>
            <a:off x="2460171" y="3693695"/>
            <a:ext cx="9731829" cy="3164305"/>
          </a:xfrm>
          <a:prstGeom prst="rect">
            <a:avLst/>
          </a:prstGeom>
        </p:spPr>
      </p:pic>
      <p:sp>
        <p:nvSpPr>
          <p:cNvPr id="11" name="Ellips 10">
            <a:extLst>
              <a:ext uri="{FF2B5EF4-FFF2-40B4-BE49-F238E27FC236}">
                <a16:creationId xmlns:a16="http://schemas.microsoft.com/office/drawing/2014/main" id="{25848704-EFCD-BA56-458A-68D4EFAE320E}"/>
              </a:ext>
            </a:extLst>
          </p:cNvPr>
          <p:cNvSpPr/>
          <p:nvPr/>
        </p:nvSpPr>
        <p:spPr>
          <a:xfrm>
            <a:off x="5529578" y="561002"/>
            <a:ext cx="839972" cy="566059"/>
          </a:xfrm>
          <a:prstGeom prst="ellipse">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181DEA8-125C-C3D8-5101-653AB769C7F3}"/>
              </a:ext>
            </a:extLst>
          </p:cNvPr>
          <p:cNvSpPr/>
          <p:nvPr/>
        </p:nvSpPr>
        <p:spPr>
          <a:xfrm>
            <a:off x="5411320" y="3464376"/>
            <a:ext cx="839972" cy="566059"/>
          </a:xfrm>
          <a:prstGeom prst="ellipse">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148853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4.2 Oplanerad återinskrivning</a:t>
            </a:r>
            <a:r>
              <a:rPr lang="sv-SE" b="0" dirty="0"/>
              <a:t> inom 30 dagar  &gt; 65 år</a:t>
            </a:r>
            <a:r>
              <a:rPr lang="sv-SE" dirty="0"/>
              <a:t> </a:t>
            </a:r>
          </a:p>
        </p:txBody>
      </p:sp>
      <p:sp>
        <p:nvSpPr>
          <p:cNvPr id="3" name="Platshållare för text 2"/>
          <p:cNvSpPr>
            <a:spLocks noGrp="1"/>
          </p:cNvSpPr>
          <p:nvPr>
            <p:ph type="body" idx="1"/>
          </p:nvPr>
        </p:nvSpPr>
        <p:spPr/>
        <p:txBody>
          <a:bodyPr/>
          <a:lstStyle/>
          <a:p>
            <a:r>
              <a:rPr lang="sv-SE" dirty="0"/>
              <a:t>Andel oplanerade återinskrivningar inom 30 dagar vid utvalda diagnoser för patienter 65 år och äldre </a:t>
            </a:r>
          </a:p>
        </p:txBody>
      </p:sp>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65</a:t>
            </a:fld>
            <a:endParaRPr lang="sv-SE" dirty="0"/>
          </a:p>
        </p:txBody>
      </p:sp>
    </p:spTree>
    <p:extLst>
      <p:ext uri="{BB962C8B-B14F-4D97-AF65-F5344CB8AC3E}">
        <p14:creationId xmlns:p14="http://schemas.microsoft.com/office/powerpoint/2010/main" val="18413373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Sammanfattning 4.2</a:t>
            </a:r>
            <a:endParaRPr lang="sv-SE" dirty="0"/>
          </a:p>
        </p:txBody>
      </p:sp>
      <p:sp>
        <p:nvSpPr>
          <p:cNvPr id="3" name="Platshållare för innehåll 2"/>
          <p:cNvSpPr>
            <a:spLocks noGrp="1"/>
          </p:cNvSpPr>
          <p:nvPr>
            <p:ph idx="1"/>
          </p:nvPr>
        </p:nvSpPr>
        <p:spPr>
          <a:xfrm>
            <a:off x="410548" y="1740045"/>
            <a:ext cx="7094658" cy="4351337"/>
          </a:xfrm>
        </p:spPr>
        <p:txBody>
          <a:bodyPr>
            <a:normAutofit fontScale="25000" lnSpcReduction="20000"/>
          </a:bodyPr>
          <a:lstStyle/>
          <a:p>
            <a:endParaRPr lang="sv-SE" sz="8000" dirty="0"/>
          </a:p>
          <a:p>
            <a:r>
              <a:rPr lang="sv-SE" sz="8000" dirty="0"/>
              <a:t>Utvecklingsnyckeltal.</a:t>
            </a:r>
          </a:p>
          <a:p>
            <a:r>
              <a:rPr lang="sv-SE" sz="8000" dirty="0"/>
              <a:t>Önskat värde: Låg %</a:t>
            </a:r>
          </a:p>
          <a:p>
            <a:r>
              <a:rPr lang="sv-SE" sz="8000" dirty="0"/>
              <a:t>Värden varje år</a:t>
            </a:r>
          </a:p>
          <a:p>
            <a:r>
              <a:rPr lang="sv-SE" sz="8000" dirty="0">
                <a:solidFill>
                  <a:prstClr val="black"/>
                </a:solidFill>
              </a:rPr>
              <a:t>Rikssiffran 2022 är 17,0 och för Dalarna 19,0. </a:t>
            </a:r>
          </a:p>
          <a:p>
            <a:r>
              <a:rPr lang="sv-SE" sz="8000" dirty="0">
                <a:solidFill>
                  <a:prstClr val="black"/>
                </a:solidFill>
              </a:rPr>
              <a:t>Detta mått finns numera att följa i Ledningsportalen inom Region Dalarna för att se resultat per vårdcentral samt totalen </a:t>
            </a:r>
          </a:p>
          <a:p>
            <a:pPr marL="0" indent="0">
              <a:buNone/>
            </a:pPr>
            <a:endParaRPr lang="sv-SE" sz="2200" dirty="0"/>
          </a:p>
          <a:p>
            <a:pPr marL="0" indent="0">
              <a:buNone/>
            </a:pPr>
            <a:r>
              <a:rPr lang="sv-SE" sz="4000" i="1" dirty="0"/>
              <a:t>ID i </a:t>
            </a:r>
            <a:r>
              <a:rPr lang="sv-SE" sz="4000" i="1" dirty="0" err="1"/>
              <a:t>Kolada</a:t>
            </a:r>
            <a:r>
              <a:rPr lang="sv-SE" sz="4000" i="1" dirty="0"/>
              <a:t>: U79092</a:t>
            </a:r>
          </a:p>
          <a:p>
            <a:pPr marL="0" indent="0">
              <a:buNone/>
            </a:pPr>
            <a:r>
              <a:rPr lang="sv-SE" sz="4000" i="1" dirty="0"/>
              <a:t>"Andel patienter 65 år och äldre där oplanerad återinskrivning skett inom 30 dagar. Källa: Källa: Patientregistret, Socialstyrelsen via Vården i Siffror."</a:t>
            </a:r>
          </a:p>
          <a:p>
            <a:pPr marL="0" indent="0">
              <a:buNone/>
            </a:pPr>
            <a:endParaRPr lang="sv-SE" sz="4800" i="1" dirty="0"/>
          </a:p>
          <a:p>
            <a:pPr marL="0" indent="0">
              <a:buNone/>
            </a:pPr>
            <a:endParaRPr lang="sv-SE" sz="4800" i="1" dirty="0"/>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Bildobjekt 6"/>
          <p:cNvPicPr>
            <a:picLocks noChangeAspect="1"/>
          </p:cNvPicPr>
          <p:nvPr/>
        </p:nvPicPr>
        <p:blipFill>
          <a:blip r:embed="rId2"/>
          <a:stretch>
            <a:fillRect/>
          </a:stretch>
        </p:blipFill>
        <p:spPr>
          <a:xfrm>
            <a:off x="7042719" y="1385064"/>
            <a:ext cx="4741293" cy="2530649"/>
          </a:xfrm>
          <a:prstGeom prst="rect">
            <a:avLst/>
          </a:prstGeom>
        </p:spPr>
      </p:pic>
    </p:spTree>
    <p:extLst>
      <p:ext uri="{BB962C8B-B14F-4D97-AF65-F5344CB8AC3E}">
        <p14:creationId xmlns:p14="http://schemas.microsoft.com/office/powerpoint/2010/main" val="17587949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18E75-BE8F-9F42-9C56-18BE3283A233}"/>
            </a:ext>
          </a:extLst>
        </p:cNvPr>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E255330D-9078-3A33-B77B-859B612A8550}"/>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14C4DF58-B286-EC46-68AE-D74CE9567B41}"/>
              </a:ext>
            </a:extLst>
          </p:cNvPr>
          <p:cNvSpPr>
            <a:spLocks noGrp="1"/>
          </p:cNvSpPr>
          <p:nvPr>
            <p:ph type="sldNum" sz="quarter" idx="12"/>
          </p:nvPr>
        </p:nvSpPr>
        <p:spPr/>
        <p:txBody>
          <a:bodyPr/>
          <a:lstStyle/>
          <a:p>
            <a:fld id="{130DDE8C-17E0-4539-9C15-C1E9D231907F}" type="slidenum">
              <a:rPr lang="sv-SE" smtClean="0"/>
              <a:pPr/>
              <a:t>67</a:t>
            </a:fld>
            <a:endParaRPr lang="sv-SE" dirty="0"/>
          </a:p>
        </p:txBody>
      </p:sp>
      <p:sp>
        <p:nvSpPr>
          <p:cNvPr id="6" name="Rubrik 5">
            <a:extLst>
              <a:ext uri="{FF2B5EF4-FFF2-40B4-BE49-F238E27FC236}">
                <a16:creationId xmlns:a16="http://schemas.microsoft.com/office/drawing/2014/main" id="{2D21B141-3B07-757C-0BB8-73394E7E24D0}"/>
              </a:ext>
            </a:extLst>
          </p:cNvPr>
          <p:cNvSpPr>
            <a:spLocks noGrp="1"/>
          </p:cNvSpPr>
          <p:nvPr>
            <p:ph type="title"/>
          </p:nvPr>
        </p:nvSpPr>
        <p:spPr/>
        <p:txBody>
          <a:bodyPr/>
          <a:lstStyle/>
          <a:p>
            <a:r>
              <a:rPr lang="sv-SE" dirty="0"/>
              <a:t>Patienter med oplanerad återinskrivning inom 30 dagar, andel (%)</a:t>
            </a:r>
          </a:p>
        </p:txBody>
      </p:sp>
      <p:sp>
        <p:nvSpPr>
          <p:cNvPr id="7" name="Platshållare för innehåll 6">
            <a:extLst>
              <a:ext uri="{FF2B5EF4-FFF2-40B4-BE49-F238E27FC236}">
                <a16:creationId xmlns:a16="http://schemas.microsoft.com/office/drawing/2014/main" id="{0C26B224-D81D-07B2-BC03-342E7F769863}"/>
              </a:ext>
            </a:extLst>
          </p:cNvPr>
          <p:cNvSpPr>
            <a:spLocks noGrp="1"/>
          </p:cNvSpPr>
          <p:nvPr>
            <p:ph idx="1"/>
          </p:nvPr>
        </p:nvSpPr>
        <p:spPr/>
        <p:txBody>
          <a:bodyPr/>
          <a:lstStyle/>
          <a:p>
            <a:pPr marL="0" indent="0">
              <a:buNone/>
            </a:pPr>
            <a:r>
              <a:rPr lang="sv-SE" dirty="0"/>
              <a:t>Kronoberg och Västra Götaland rapporterar inte</a:t>
            </a:r>
          </a:p>
        </p:txBody>
      </p:sp>
      <p:pic>
        <p:nvPicPr>
          <p:cNvPr id="9" name="Bildobjekt 8">
            <a:extLst>
              <a:ext uri="{FF2B5EF4-FFF2-40B4-BE49-F238E27FC236}">
                <a16:creationId xmlns:a16="http://schemas.microsoft.com/office/drawing/2014/main" id="{BFD802B6-F580-34BB-C01D-33165D949E01}"/>
              </a:ext>
            </a:extLst>
          </p:cNvPr>
          <p:cNvPicPr>
            <a:picLocks noChangeAspect="1"/>
          </p:cNvPicPr>
          <p:nvPr/>
        </p:nvPicPr>
        <p:blipFill>
          <a:blip r:embed="rId2"/>
          <a:stretch>
            <a:fillRect/>
          </a:stretch>
        </p:blipFill>
        <p:spPr>
          <a:xfrm>
            <a:off x="0" y="2917901"/>
            <a:ext cx="12192000" cy="3940098"/>
          </a:xfrm>
          <a:prstGeom prst="rect">
            <a:avLst/>
          </a:prstGeom>
        </p:spPr>
      </p:pic>
    </p:spTree>
    <p:extLst>
      <p:ext uri="{BB962C8B-B14F-4D97-AF65-F5344CB8AC3E}">
        <p14:creationId xmlns:p14="http://schemas.microsoft.com/office/powerpoint/2010/main" val="37641328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87A5C2D-F382-EF4E-5840-53F46084B1E6}"/>
              </a:ext>
            </a:extLst>
          </p:cNvPr>
          <p:cNvSpPr>
            <a:spLocks noGrp="1"/>
          </p:cNvSpPr>
          <p:nvPr>
            <p:ph idx="1"/>
          </p:nvPr>
        </p:nvSpPr>
        <p:spPr/>
        <p:txBody>
          <a:bodyPr/>
          <a:lstStyle/>
          <a:p>
            <a:endParaRPr lang="sv-SE"/>
          </a:p>
        </p:txBody>
      </p:sp>
      <p:sp>
        <p:nvSpPr>
          <p:cNvPr id="4" name="Platshållare för sidfot 3">
            <a:extLst>
              <a:ext uri="{FF2B5EF4-FFF2-40B4-BE49-F238E27FC236}">
                <a16:creationId xmlns:a16="http://schemas.microsoft.com/office/drawing/2014/main" id="{5CE23BF9-6981-6A34-5199-A300C8DB5178}"/>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CBC2FB1A-1179-7A07-05F6-74A0AB3A51E5}"/>
              </a:ext>
            </a:extLst>
          </p:cNvPr>
          <p:cNvSpPr>
            <a:spLocks noGrp="1"/>
          </p:cNvSpPr>
          <p:nvPr>
            <p:ph type="sldNum" sz="quarter" idx="12"/>
          </p:nvPr>
        </p:nvSpPr>
        <p:spPr/>
        <p:txBody>
          <a:bodyPr/>
          <a:lstStyle/>
          <a:p>
            <a:fld id="{130DDE8C-17E0-4539-9C15-C1E9D231907F}" type="slidenum">
              <a:rPr lang="sv-SE" smtClean="0"/>
              <a:pPr/>
              <a:t>68</a:t>
            </a:fld>
            <a:endParaRPr lang="sv-SE" dirty="0"/>
          </a:p>
        </p:txBody>
      </p:sp>
      <p:sp>
        <p:nvSpPr>
          <p:cNvPr id="6" name="Rubrik 5">
            <a:extLst>
              <a:ext uri="{FF2B5EF4-FFF2-40B4-BE49-F238E27FC236}">
                <a16:creationId xmlns:a16="http://schemas.microsoft.com/office/drawing/2014/main" id="{04DD29A9-975B-997D-D9E5-E36109F16F65}"/>
              </a:ext>
            </a:extLst>
          </p:cNvPr>
          <p:cNvSpPr>
            <a:spLocks noGrp="1"/>
          </p:cNvSpPr>
          <p:nvPr>
            <p:ph type="title"/>
          </p:nvPr>
        </p:nvSpPr>
        <p:spPr/>
        <p:txBody>
          <a:bodyPr/>
          <a:lstStyle/>
          <a:p>
            <a:r>
              <a:rPr lang="sv-SE" dirty="0"/>
              <a:t>Patienter med oplanerad återinskrivning inom 30 dagar, andel (%)</a:t>
            </a:r>
          </a:p>
        </p:txBody>
      </p:sp>
      <p:pic>
        <p:nvPicPr>
          <p:cNvPr id="8" name="Bildobjekt 7">
            <a:extLst>
              <a:ext uri="{FF2B5EF4-FFF2-40B4-BE49-F238E27FC236}">
                <a16:creationId xmlns:a16="http://schemas.microsoft.com/office/drawing/2014/main" id="{6F3B6EF1-4425-EA0E-EA1F-4A8AFA5222DB}"/>
              </a:ext>
            </a:extLst>
          </p:cNvPr>
          <p:cNvPicPr>
            <a:picLocks noChangeAspect="1"/>
          </p:cNvPicPr>
          <p:nvPr/>
        </p:nvPicPr>
        <p:blipFill>
          <a:blip r:embed="rId2"/>
          <a:stretch>
            <a:fillRect/>
          </a:stretch>
        </p:blipFill>
        <p:spPr>
          <a:xfrm>
            <a:off x="283779" y="2483416"/>
            <a:ext cx="11130455" cy="3804079"/>
          </a:xfrm>
          <a:prstGeom prst="rect">
            <a:avLst/>
          </a:prstGeom>
        </p:spPr>
      </p:pic>
    </p:spTree>
    <p:extLst>
      <p:ext uri="{BB962C8B-B14F-4D97-AF65-F5344CB8AC3E}">
        <p14:creationId xmlns:p14="http://schemas.microsoft.com/office/powerpoint/2010/main" val="36952851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4.3 Äldre med läkemedel som bör undvikas </a:t>
            </a:r>
          </a:p>
        </p:txBody>
      </p:sp>
      <p:sp>
        <p:nvSpPr>
          <p:cNvPr id="3" name="Platshållare för text 2"/>
          <p:cNvSpPr>
            <a:spLocks noGrp="1"/>
          </p:cNvSpPr>
          <p:nvPr>
            <p:ph type="body" idx="1"/>
          </p:nvPr>
        </p:nvSpPr>
        <p:spPr/>
        <p:txBody>
          <a:bodyPr/>
          <a:lstStyle/>
          <a:p>
            <a:r>
              <a:rPr lang="sv-SE" dirty="0"/>
              <a:t>Personer 75+ år med hemtjänst med olämpliga läkemedel, andel (%) </a:t>
            </a:r>
          </a:p>
        </p:txBody>
      </p:sp>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69</a:t>
            </a:fld>
            <a:endParaRPr lang="sv-SE" dirty="0"/>
          </a:p>
        </p:txBody>
      </p:sp>
    </p:spTree>
    <p:extLst>
      <p:ext uri="{BB962C8B-B14F-4D97-AF65-F5344CB8AC3E}">
        <p14:creationId xmlns:p14="http://schemas.microsoft.com/office/powerpoint/2010/main" val="749212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Nyckeltalen</a:t>
            </a:r>
            <a:endParaRPr lang="sv-SE" dirty="0"/>
          </a:p>
        </p:txBody>
      </p:sp>
      <p:sp>
        <p:nvSpPr>
          <p:cNvPr id="3" name="Platshållare för innehåll 2"/>
          <p:cNvSpPr>
            <a:spLocks noGrp="1"/>
          </p:cNvSpPr>
          <p:nvPr>
            <p:ph idx="1"/>
          </p:nvPr>
        </p:nvSpPr>
        <p:spPr/>
        <p:txBody>
          <a:bodyPr>
            <a:normAutofit/>
          </a:bodyPr>
          <a:lstStyle/>
          <a:p>
            <a:r>
              <a:rPr lang="sv-SE" dirty="0" smtClean="0"/>
              <a:t>Utgår ifrån </a:t>
            </a:r>
            <a:r>
              <a:rPr lang="sv-SE" u="sng" dirty="0" smtClean="0"/>
              <a:t>nationellt kvalitetssäkrade nyckeltal </a:t>
            </a:r>
            <a:r>
              <a:rPr lang="sv-SE" dirty="0" smtClean="0"/>
              <a:t>som redan samlas in till </a:t>
            </a:r>
            <a:r>
              <a:rPr lang="sv-SE" dirty="0" err="1" smtClean="0"/>
              <a:t>Kolada</a:t>
            </a:r>
            <a:r>
              <a:rPr lang="sv-SE" dirty="0" smtClean="0"/>
              <a:t> och Socialstyrelsen, vilket inte bidrar till mer administration. </a:t>
            </a:r>
          </a:p>
          <a:p>
            <a:r>
              <a:rPr lang="sv-SE" dirty="0" smtClean="0"/>
              <a:t>Nyckeltalen kan </a:t>
            </a:r>
            <a:r>
              <a:rPr lang="sv-SE" u="sng" dirty="0" smtClean="0"/>
              <a:t>jämföras </a:t>
            </a:r>
            <a:r>
              <a:rPr lang="sv-SE" dirty="0" smtClean="0"/>
              <a:t>både nationellt, regionalt och </a:t>
            </a:r>
            <a:r>
              <a:rPr lang="sv-SE" dirty="0"/>
              <a:t>lokalt. Kan därmed med lätthet analyseras regionalt och lokalt.</a:t>
            </a:r>
          </a:p>
          <a:p>
            <a:r>
              <a:rPr lang="sv-SE" dirty="0" smtClean="0"/>
              <a:t>Eftersom detta är ett område som utvecklas snabbt kommer nyckeltalen att behöva anpassas över tid till </a:t>
            </a:r>
            <a:r>
              <a:rPr lang="sv-SE" u="sng" dirty="0" smtClean="0"/>
              <a:t>bästa tillgängliga nyckeltal. </a:t>
            </a: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1832036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Sammanfattning 4.3</a:t>
            </a:r>
            <a:endParaRPr lang="sv-SE" dirty="0"/>
          </a:p>
        </p:txBody>
      </p:sp>
      <p:sp>
        <p:nvSpPr>
          <p:cNvPr id="3" name="Platshållare för innehåll 2"/>
          <p:cNvSpPr>
            <a:spLocks noGrp="1"/>
          </p:cNvSpPr>
          <p:nvPr>
            <p:ph idx="1"/>
          </p:nvPr>
        </p:nvSpPr>
        <p:spPr>
          <a:xfrm>
            <a:off x="410548" y="2069432"/>
            <a:ext cx="6429640" cy="4107530"/>
          </a:xfrm>
        </p:spPr>
        <p:txBody>
          <a:bodyPr>
            <a:normAutofit fontScale="25000" lnSpcReduction="20000"/>
          </a:bodyPr>
          <a:lstStyle/>
          <a:p>
            <a:endParaRPr lang="sv-SE" sz="8000" dirty="0" smtClean="0"/>
          </a:p>
          <a:p>
            <a:r>
              <a:rPr lang="sv-SE" sz="8000" dirty="0" smtClean="0"/>
              <a:t>Utvecklingsnyckeltal</a:t>
            </a:r>
            <a:r>
              <a:rPr lang="sv-SE" sz="8000" dirty="0"/>
              <a:t>.</a:t>
            </a:r>
          </a:p>
          <a:p>
            <a:r>
              <a:rPr lang="sv-SE" sz="8000" dirty="0"/>
              <a:t>Önskat värde: Låg %</a:t>
            </a:r>
          </a:p>
          <a:p>
            <a:r>
              <a:rPr lang="sv-SE" sz="8000" dirty="0"/>
              <a:t>Värden varje år</a:t>
            </a:r>
          </a:p>
          <a:p>
            <a:r>
              <a:rPr lang="sv-SE" sz="8000" dirty="0"/>
              <a:t>År 2023 har både män och kvinnor en lägra andel än i riket. Stor spridning i länet mellan kommunerna. </a:t>
            </a:r>
          </a:p>
          <a:p>
            <a:pPr marL="0" indent="0">
              <a:buNone/>
            </a:pPr>
            <a:endParaRPr lang="sv-SE" sz="8000" dirty="0"/>
          </a:p>
          <a:p>
            <a:pPr marL="0" indent="0">
              <a:buNone/>
            </a:pPr>
            <a:r>
              <a:rPr lang="sv-SE" sz="4800" i="1" dirty="0"/>
              <a:t>ID i Kolada: U21426</a:t>
            </a:r>
          </a:p>
          <a:p>
            <a:pPr marL="0" indent="0">
              <a:buNone/>
            </a:pPr>
            <a:r>
              <a:rPr lang="sv-SE" sz="4800" i="1" dirty="0"/>
              <a:t>"Personer 75+ år med hemtjänst med olämpliga läkemedel, andel (%)Detta är ett utvecklingsnyckeltal, se frågor och svar på kolada.se för mer information. Andel personer 75 år och äldre i hemtjänsten som behandlats med minst ett av fyra olämpliga läkemedel vid mättillfället. Källa: Läkemedelsregistret och registret över socialtjänstinsatser till äldre och personer med funktionsnedsättning, Socialstyrelsen."</a:t>
            </a:r>
          </a:p>
          <a:p>
            <a:pPr marL="0" indent="0">
              <a:buNone/>
            </a:pPr>
            <a:endParaRPr lang="sv-SE" sz="4800" i="1" dirty="0"/>
          </a:p>
          <a:p>
            <a:pPr marL="0" indent="0">
              <a:buNone/>
            </a:pPr>
            <a:endParaRPr lang="sv-SE" sz="4800" i="1" dirty="0"/>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Bildobjekt 6"/>
          <p:cNvPicPr>
            <a:picLocks noChangeAspect="1"/>
          </p:cNvPicPr>
          <p:nvPr/>
        </p:nvPicPr>
        <p:blipFill>
          <a:blip r:embed="rId2"/>
          <a:stretch>
            <a:fillRect/>
          </a:stretch>
        </p:blipFill>
        <p:spPr>
          <a:xfrm>
            <a:off x="6840188" y="1508382"/>
            <a:ext cx="5042477" cy="2700705"/>
          </a:xfrm>
          <a:prstGeom prst="rect">
            <a:avLst/>
          </a:prstGeom>
        </p:spPr>
      </p:pic>
    </p:spTree>
    <p:extLst>
      <p:ext uri="{BB962C8B-B14F-4D97-AF65-F5344CB8AC3E}">
        <p14:creationId xmlns:p14="http://schemas.microsoft.com/office/powerpoint/2010/main" val="4192332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B3E76E2-66A0-B032-2796-DC94662E012F}"/>
              </a:ext>
            </a:extLst>
          </p:cNvPr>
          <p:cNvSpPr>
            <a:spLocks noGrp="1"/>
          </p:cNvSpPr>
          <p:nvPr>
            <p:ph idx="1"/>
          </p:nvPr>
        </p:nvSpPr>
        <p:spPr/>
        <p:txBody>
          <a:bodyPr/>
          <a:lstStyle/>
          <a:p>
            <a:endParaRPr lang="sv-SE"/>
          </a:p>
        </p:txBody>
      </p:sp>
      <p:sp>
        <p:nvSpPr>
          <p:cNvPr id="4" name="Platshållare för sidfot 3">
            <a:extLst>
              <a:ext uri="{FF2B5EF4-FFF2-40B4-BE49-F238E27FC236}">
                <a16:creationId xmlns:a16="http://schemas.microsoft.com/office/drawing/2014/main" id="{B34735CB-9A27-A6EE-BAD8-632C86BEB251}"/>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F49A84BC-87F7-BB3D-A830-E95119FF8FF3}"/>
              </a:ext>
            </a:extLst>
          </p:cNvPr>
          <p:cNvSpPr>
            <a:spLocks noGrp="1"/>
          </p:cNvSpPr>
          <p:nvPr>
            <p:ph type="sldNum" sz="quarter" idx="12"/>
          </p:nvPr>
        </p:nvSpPr>
        <p:spPr/>
        <p:txBody>
          <a:bodyPr/>
          <a:lstStyle/>
          <a:p>
            <a:fld id="{130DDE8C-17E0-4539-9C15-C1E9D231907F}" type="slidenum">
              <a:rPr lang="sv-SE" smtClean="0"/>
              <a:pPr/>
              <a:t>71</a:t>
            </a:fld>
            <a:endParaRPr lang="sv-SE" dirty="0"/>
          </a:p>
        </p:txBody>
      </p:sp>
      <p:sp>
        <p:nvSpPr>
          <p:cNvPr id="6" name="Rubrik 5">
            <a:extLst>
              <a:ext uri="{FF2B5EF4-FFF2-40B4-BE49-F238E27FC236}">
                <a16:creationId xmlns:a16="http://schemas.microsoft.com/office/drawing/2014/main" id="{F62EDBC7-D999-D90B-544F-488D985615ED}"/>
              </a:ext>
            </a:extLst>
          </p:cNvPr>
          <p:cNvSpPr>
            <a:spLocks noGrp="1"/>
          </p:cNvSpPr>
          <p:nvPr>
            <p:ph type="title"/>
          </p:nvPr>
        </p:nvSpPr>
        <p:spPr/>
        <p:txBody>
          <a:bodyPr/>
          <a:lstStyle/>
          <a:p>
            <a:r>
              <a:rPr lang="sv-SE" dirty="0"/>
              <a:t>Personer 75+ år med hemtjänst med olämpliga läkemedel, andel (%)</a:t>
            </a:r>
          </a:p>
        </p:txBody>
      </p:sp>
      <p:pic>
        <p:nvPicPr>
          <p:cNvPr id="8" name="Bildobjekt 7">
            <a:extLst>
              <a:ext uri="{FF2B5EF4-FFF2-40B4-BE49-F238E27FC236}">
                <a16:creationId xmlns:a16="http://schemas.microsoft.com/office/drawing/2014/main" id="{AB418320-AA3F-0A1D-EDBE-5A65642FECA6}"/>
              </a:ext>
            </a:extLst>
          </p:cNvPr>
          <p:cNvPicPr>
            <a:picLocks noChangeAspect="1"/>
          </p:cNvPicPr>
          <p:nvPr/>
        </p:nvPicPr>
        <p:blipFill>
          <a:blip r:embed="rId2"/>
          <a:stretch>
            <a:fillRect/>
          </a:stretch>
        </p:blipFill>
        <p:spPr>
          <a:xfrm>
            <a:off x="0" y="2514600"/>
            <a:ext cx="12153900" cy="4343400"/>
          </a:xfrm>
          <a:prstGeom prst="rect">
            <a:avLst/>
          </a:prstGeom>
        </p:spPr>
      </p:pic>
    </p:spTree>
    <p:extLst>
      <p:ext uri="{BB962C8B-B14F-4D97-AF65-F5344CB8AC3E}">
        <p14:creationId xmlns:p14="http://schemas.microsoft.com/office/powerpoint/2010/main" val="10144424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EE06089-4485-98B8-7909-419DBEB399E7}"/>
              </a:ext>
            </a:extLst>
          </p:cNvPr>
          <p:cNvSpPr>
            <a:spLocks noGrp="1"/>
          </p:cNvSpPr>
          <p:nvPr>
            <p:ph idx="1"/>
          </p:nvPr>
        </p:nvSpPr>
        <p:spPr/>
        <p:txBody>
          <a:bodyPr/>
          <a:lstStyle/>
          <a:p>
            <a:endParaRPr lang="sv-SE"/>
          </a:p>
        </p:txBody>
      </p:sp>
      <p:sp>
        <p:nvSpPr>
          <p:cNvPr id="4" name="Platshållare för sidfot 3">
            <a:extLst>
              <a:ext uri="{FF2B5EF4-FFF2-40B4-BE49-F238E27FC236}">
                <a16:creationId xmlns:a16="http://schemas.microsoft.com/office/drawing/2014/main" id="{D4127A6E-FA5B-AE48-28E4-CDAD1F031744}"/>
              </a:ext>
            </a:extLst>
          </p:cNvPr>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a:extLst>
              <a:ext uri="{FF2B5EF4-FFF2-40B4-BE49-F238E27FC236}">
                <a16:creationId xmlns:a16="http://schemas.microsoft.com/office/drawing/2014/main" id="{24A0302E-5679-9BC0-D50E-704287E07493}"/>
              </a:ext>
            </a:extLst>
          </p:cNvPr>
          <p:cNvSpPr>
            <a:spLocks noGrp="1"/>
          </p:cNvSpPr>
          <p:nvPr>
            <p:ph type="sldNum" sz="quarter" idx="12"/>
          </p:nvPr>
        </p:nvSpPr>
        <p:spPr/>
        <p:txBody>
          <a:bodyPr/>
          <a:lstStyle/>
          <a:p>
            <a:fld id="{130DDE8C-17E0-4539-9C15-C1E9D231907F}" type="slidenum">
              <a:rPr lang="sv-SE" smtClean="0"/>
              <a:pPr/>
              <a:t>72</a:t>
            </a:fld>
            <a:endParaRPr lang="sv-SE" dirty="0"/>
          </a:p>
        </p:txBody>
      </p:sp>
      <p:sp>
        <p:nvSpPr>
          <p:cNvPr id="6" name="Rubrik 5">
            <a:extLst>
              <a:ext uri="{FF2B5EF4-FFF2-40B4-BE49-F238E27FC236}">
                <a16:creationId xmlns:a16="http://schemas.microsoft.com/office/drawing/2014/main" id="{E91FDE09-7A5A-8CB8-2AB4-E3768D5E0900}"/>
              </a:ext>
            </a:extLst>
          </p:cNvPr>
          <p:cNvSpPr>
            <a:spLocks noGrp="1"/>
          </p:cNvSpPr>
          <p:nvPr>
            <p:ph type="title"/>
          </p:nvPr>
        </p:nvSpPr>
        <p:spPr/>
        <p:txBody>
          <a:bodyPr/>
          <a:lstStyle/>
          <a:p>
            <a:endParaRPr lang="sv-SE"/>
          </a:p>
        </p:txBody>
      </p:sp>
      <p:pic>
        <p:nvPicPr>
          <p:cNvPr id="10" name="Bildobjekt 9">
            <a:extLst>
              <a:ext uri="{FF2B5EF4-FFF2-40B4-BE49-F238E27FC236}">
                <a16:creationId xmlns:a16="http://schemas.microsoft.com/office/drawing/2014/main" id="{292FC812-5FFA-C626-B47C-EC55A2036FCF}"/>
              </a:ext>
            </a:extLst>
          </p:cNvPr>
          <p:cNvPicPr>
            <a:picLocks noChangeAspect="1"/>
          </p:cNvPicPr>
          <p:nvPr/>
        </p:nvPicPr>
        <p:blipFill rotWithShape="1">
          <a:blip r:embed="rId2"/>
          <a:srcRect b="57368"/>
          <a:stretch/>
        </p:blipFill>
        <p:spPr>
          <a:xfrm>
            <a:off x="1787060" y="1063804"/>
            <a:ext cx="10404940" cy="2923674"/>
          </a:xfrm>
          <a:prstGeom prst="rect">
            <a:avLst/>
          </a:prstGeom>
        </p:spPr>
      </p:pic>
      <p:pic>
        <p:nvPicPr>
          <p:cNvPr id="11" name="Bildobjekt 10">
            <a:extLst>
              <a:ext uri="{FF2B5EF4-FFF2-40B4-BE49-F238E27FC236}">
                <a16:creationId xmlns:a16="http://schemas.microsoft.com/office/drawing/2014/main" id="{703E4C17-233F-7E13-43F7-E49C005FC266}"/>
              </a:ext>
            </a:extLst>
          </p:cNvPr>
          <p:cNvPicPr>
            <a:picLocks noChangeAspect="1"/>
          </p:cNvPicPr>
          <p:nvPr/>
        </p:nvPicPr>
        <p:blipFill rotWithShape="1">
          <a:blip r:embed="rId2"/>
          <a:srcRect t="57895"/>
          <a:stretch/>
        </p:blipFill>
        <p:spPr>
          <a:xfrm>
            <a:off x="1787060" y="3970421"/>
            <a:ext cx="10404940" cy="2887579"/>
          </a:xfrm>
          <a:prstGeom prst="rect">
            <a:avLst/>
          </a:prstGeom>
        </p:spPr>
      </p:pic>
      <p:sp>
        <p:nvSpPr>
          <p:cNvPr id="12" name="Ellips 11">
            <a:extLst>
              <a:ext uri="{FF2B5EF4-FFF2-40B4-BE49-F238E27FC236}">
                <a16:creationId xmlns:a16="http://schemas.microsoft.com/office/drawing/2014/main" id="{381DD6CA-FC85-EEE7-5831-A16A27E77669}"/>
              </a:ext>
            </a:extLst>
          </p:cNvPr>
          <p:cNvSpPr/>
          <p:nvPr/>
        </p:nvSpPr>
        <p:spPr>
          <a:xfrm>
            <a:off x="6492105" y="1003094"/>
            <a:ext cx="839972" cy="566059"/>
          </a:xfrm>
          <a:prstGeom prst="ellipse">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15D162C1-EC10-A35F-087C-0361432C610F}"/>
              </a:ext>
            </a:extLst>
          </p:cNvPr>
          <p:cNvSpPr/>
          <p:nvPr/>
        </p:nvSpPr>
        <p:spPr>
          <a:xfrm>
            <a:off x="6373847" y="3906468"/>
            <a:ext cx="839972" cy="566059"/>
          </a:xfrm>
          <a:prstGeom prst="ellipse">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386262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4.4 Besök på akutmottagning </a:t>
            </a:r>
            <a:r>
              <a:rPr lang="sv-SE" b="0" dirty="0"/>
              <a:t>&gt; 80 år</a:t>
            </a:r>
            <a:r>
              <a:rPr lang="sv-SE" dirty="0"/>
              <a:t> </a:t>
            </a:r>
          </a:p>
        </p:txBody>
      </p:sp>
      <p:sp>
        <p:nvSpPr>
          <p:cNvPr id="3" name="Platshållare för text 2"/>
          <p:cNvSpPr>
            <a:spLocks noGrp="1"/>
          </p:cNvSpPr>
          <p:nvPr>
            <p:ph type="body" idx="1"/>
          </p:nvPr>
        </p:nvSpPr>
        <p:spPr/>
        <p:txBody>
          <a:bodyPr/>
          <a:lstStyle/>
          <a:p>
            <a:r>
              <a:rPr lang="sv-SE" dirty="0"/>
              <a:t>Besök på akutmottagning - 80 år och äldre, antal/1000 </a:t>
            </a:r>
            <a:r>
              <a:rPr lang="sv-SE" dirty="0" err="1"/>
              <a:t>inv</a:t>
            </a:r>
            <a:r>
              <a:rPr lang="sv-SE" dirty="0"/>
              <a:t> </a:t>
            </a:r>
          </a:p>
        </p:txBody>
      </p:sp>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73</a:t>
            </a:fld>
            <a:endParaRPr lang="sv-SE" dirty="0"/>
          </a:p>
        </p:txBody>
      </p:sp>
    </p:spTree>
    <p:extLst>
      <p:ext uri="{BB962C8B-B14F-4D97-AF65-F5344CB8AC3E}">
        <p14:creationId xmlns:p14="http://schemas.microsoft.com/office/powerpoint/2010/main" val="33399564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Sammanfattning 4.4 </a:t>
            </a:r>
            <a:endParaRPr lang="sv-SE" dirty="0"/>
          </a:p>
        </p:txBody>
      </p:sp>
      <p:sp>
        <p:nvSpPr>
          <p:cNvPr id="3" name="Platshållare för innehåll 2"/>
          <p:cNvSpPr>
            <a:spLocks noGrp="1"/>
          </p:cNvSpPr>
          <p:nvPr>
            <p:ph idx="1"/>
          </p:nvPr>
        </p:nvSpPr>
        <p:spPr>
          <a:xfrm>
            <a:off x="410548" y="2021305"/>
            <a:ext cx="6892778" cy="4155657"/>
          </a:xfrm>
        </p:spPr>
        <p:txBody>
          <a:bodyPr>
            <a:normAutofit fontScale="25000" lnSpcReduction="20000"/>
          </a:bodyPr>
          <a:lstStyle/>
          <a:p>
            <a:endParaRPr lang="sv-SE" sz="8000" dirty="0" smtClean="0"/>
          </a:p>
          <a:p>
            <a:r>
              <a:rPr lang="sv-SE" sz="8000" dirty="0" smtClean="0"/>
              <a:t>Faktanyckeltal</a:t>
            </a:r>
            <a:r>
              <a:rPr lang="sv-SE" sz="8000" dirty="0"/>
              <a:t>.</a:t>
            </a:r>
          </a:p>
          <a:p>
            <a:r>
              <a:rPr lang="sv-SE" sz="8000" dirty="0"/>
              <a:t>Värden varje år </a:t>
            </a:r>
          </a:p>
          <a:p>
            <a:r>
              <a:rPr lang="sv-SE" sz="8000" dirty="0"/>
              <a:t>I jämförelse med socioekonomi och liknande </a:t>
            </a:r>
            <a:r>
              <a:rPr lang="sv-SE" sz="8000" dirty="0" err="1"/>
              <a:t>hälso-</a:t>
            </a:r>
            <a:r>
              <a:rPr lang="sv-SE" sz="8000" dirty="0"/>
              <a:t> och sjukvård så har vi färre besök än de flesta andra. </a:t>
            </a:r>
          </a:p>
          <a:p>
            <a:endParaRPr lang="sv-SE" sz="8000" dirty="0"/>
          </a:p>
          <a:p>
            <a:pPr marL="0" indent="0">
              <a:buNone/>
            </a:pPr>
            <a:endParaRPr lang="sv-SE" sz="8000" dirty="0"/>
          </a:p>
          <a:p>
            <a:pPr marL="0" indent="0">
              <a:buNone/>
            </a:pPr>
            <a:r>
              <a:rPr lang="sv-SE" sz="4800" i="1" dirty="0"/>
              <a:t>ID i </a:t>
            </a:r>
            <a:r>
              <a:rPr lang="sv-SE" sz="4800" i="1" dirty="0" err="1"/>
              <a:t>Kolada</a:t>
            </a:r>
            <a:r>
              <a:rPr lang="sv-SE" sz="4800" i="1" dirty="0"/>
              <a:t>: U79029</a:t>
            </a:r>
          </a:p>
          <a:p>
            <a:pPr marL="0" indent="0">
              <a:buNone/>
            </a:pPr>
            <a:r>
              <a:rPr lang="sv-SE" sz="4800" i="1" dirty="0"/>
              <a:t>Antal besök av personer 80 år eller äldre vid sjukhusbundna akutmottagningar per 1 000 invånare. Källa: Socialstyrelsen via Vården i Siffror</a:t>
            </a:r>
          </a:p>
          <a:p>
            <a:pPr marL="0" indent="0">
              <a:buNone/>
            </a:pPr>
            <a:endParaRPr lang="sv-SE" sz="4800" i="1" dirty="0"/>
          </a:p>
          <a:p>
            <a:pPr marL="0" indent="0">
              <a:buNone/>
            </a:pPr>
            <a:endParaRPr lang="sv-SE" sz="4800" i="1" dirty="0"/>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Bildobjekt 6"/>
          <p:cNvPicPr>
            <a:picLocks noChangeAspect="1"/>
          </p:cNvPicPr>
          <p:nvPr/>
        </p:nvPicPr>
        <p:blipFill>
          <a:blip r:embed="rId2"/>
          <a:stretch>
            <a:fillRect/>
          </a:stretch>
        </p:blipFill>
        <p:spPr>
          <a:xfrm>
            <a:off x="7546428" y="1648213"/>
            <a:ext cx="4404756" cy="2322727"/>
          </a:xfrm>
          <a:prstGeom prst="rect">
            <a:avLst/>
          </a:prstGeom>
        </p:spPr>
      </p:pic>
    </p:spTree>
    <p:extLst>
      <p:ext uri="{BB962C8B-B14F-4D97-AF65-F5344CB8AC3E}">
        <p14:creationId xmlns:p14="http://schemas.microsoft.com/office/powerpoint/2010/main" val="39153265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Besök på akutmottagning – 80 år och äldre, antal/1000 </a:t>
            </a:r>
            <a:r>
              <a:rPr lang="sv-SE" dirty="0" err="1"/>
              <a:t>inv</a:t>
            </a:r>
            <a:endParaRPr lang="sv-SE" dirty="0"/>
          </a:p>
        </p:txBody>
      </p:sp>
      <p:sp>
        <p:nvSpPr>
          <p:cNvPr id="5" name="Platshållare för sidfot 4"/>
          <p:cNvSpPr>
            <a:spLocks noGrp="1"/>
          </p:cNvSpPr>
          <p:nvPr>
            <p:ph type="ftr" sz="quarter" idx="11"/>
          </p:nvPr>
        </p:nvSpPr>
        <p:spPr/>
        <p:txBody>
          <a:bodyPr/>
          <a:lstStyle/>
          <a:p>
            <a:r>
              <a:rPr lang="sv-SE"/>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75</a:t>
            </a:fld>
            <a:endParaRPr lang="sv-SE" dirty="0"/>
          </a:p>
        </p:txBody>
      </p:sp>
      <p:pic>
        <p:nvPicPr>
          <p:cNvPr id="8" name="Bildobjekt 7"/>
          <p:cNvPicPr>
            <a:picLocks noChangeAspect="1"/>
          </p:cNvPicPr>
          <p:nvPr/>
        </p:nvPicPr>
        <p:blipFill>
          <a:blip r:embed="rId2"/>
          <a:stretch>
            <a:fillRect/>
          </a:stretch>
        </p:blipFill>
        <p:spPr>
          <a:xfrm flipH="1">
            <a:off x="3579845" y="5474899"/>
            <a:ext cx="168380" cy="186105"/>
          </a:xfrm>
          <a:prstGeom prst="rect">
            <a:avLst/>
          </a:prstGeom>
        </p:spPr>
      </p:pic>
      <p:pic>
        <p:nvPicPr>
          <p:cNvPr id="9" name="Bildobjekt 8"/>
          <p:cNvPicPr>
            <a:picLocks noChangeAspect="1"/>
          </p:cNvPicPr>
          <p:nvPr/>
        </p:nvPicPr>
        <p:blipFill>
          <a:blip r:embed="rId3"/>
          <a:stretch>
            <a:fillRect/>
          </a:stretch>
        </p:blipFill>
        <p:spPr>
          <a:xfrm>
            <a:off x="5155757" y="5447618"/>
            <a:ext cx="238992" cy="213386"/>
          </a:xfrm>
          <a:prstGeom prst="rect">
            <a:avLst/>
          </a:prstGeom>
        </p:spPr>
      </p:pic>
      <p:sp>
        <p:nvSpPr>
          <p:cNvPr id="10" name="Platshållare för innehåll 9">
            <a:extLst>
              <a:ext uri="{FF2B5EF4-FFF2-40B4-BE49-F238E27FC236}">
                <a16:creationId xmlns:a16="http://schemas.microsoft.com/office/drawing/2014/main" id="{71A6B780-8551-EF7B-C9CD-C5CCE19BF2DF}"/>
              </a:ext>
            </a:extLst>
          </p:cNvPr>
          <p:cNvSpPr>
            <a:spLocks noGrp="1"/>
          </p:cNvSpPr>
          <p:nvPr>
            <p:ph idx="1"/>
          </p:nvPr>
        </p:nvSpPr>
        <p:spPr/>
        <p:txBody>
          <a:bodyPr/>
          <a:lstStyle/>
          <a:p>
            <a:endParaRPr lang="sv-SE"/>
          </a:p>
        </p:txBody>
      </p:sp>
      <p:pic>
        <p:nvPicPr>
          <p:cNvPr id="12" name="Bildobjekt 11">
            <a:extLst>
              <a:ext uri="{FF2B5EF4-FFF2-40B4-BE49-F238E27FC236}">
                <a16:creationId xmlns:a16="http://schemas.microsoft.com/office/drawing/2014/main" id="{EA782A45-7D52-EF07-D11B-56ADCAEFA3DA}"/>
              </a:ext>
            </a:extLst>
          </p:cNvPr>
          <p:cNvPicPr>
            <a:picLocks noChangeAspect="1"/>
          </p:cNvPicPr>
          <p:nvPr/>
        </p:nvPicPr>
        <p:blipFill>
          <a:blip r:embed="rId4"/>
          <a:stretch>
            <a:fillRect/>
          </a:stretch>
        </p:blipFill>
        <p:spPr>
          <a:xfrm>
            <a:off x="0" y="2883684"/>
            <a:ext cx="12192000" cy="3974315"/>
          </a:xfrm>
          <a:prstGeom prst="rect">
            <a:avLst/>
          </a:prstGeom>
        </p:spPr>
      </p:pic>
    </p:spTree>
    <p:extLst>
      <p:ext uri="{BB962C8B-B14F-4D97-AF65-F5344CB8AC3E}">
        <p14:creationId xmlns:p14="http://schemas.microsoft.com/office/powerpoint/2010/main" val="25155191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0138D8A1-80BD-7F81-6724-EFB301A877C7}"/>
              </a:ext>
            </a:extLst>
          </p:cNvPr>
          <p:cNvPicPr>
            <a:picLocks noChangeAspect="1"/>
          </p:cNvPicPr>
          <p:nvPr/>
        </p:nvPicPr>
        <p:blipFill>
          <a:blip r:embed="rId3"/>
          <a:stretch>
            <a:fillRect/>
          </a:stretch>
        </p:blipFill>
        <p:spPr>
          <a:xfrm>
            <a:off x="1270151" y="0"/>
            <a:ext cx="9651698" cy="6858000"/>
          </a:xfrm>
          <a:prstGeom prst="rect">
            <a:avLst/>
          </a:prstGeom>
        </p:spPr>
      </p:pic>
      <p:sp>
        <p:nvSpPr>
          <p:cNvPr id="2" name="Rubrik 1"/>
          <p:cNvSpPr>
            <a:spLocks noGrp="1"/>
          </p:cNvSpPr>
          <p:nvPr>
            <p:ph type="title"/>
          </p:nvPr>
        </p:nvSpPr>
        <p:spPr>
          <a:xfrm>
            <a:off x="410547" y="9526"/>
            <a:ext cx="10611239" cy="1216024"/>
          </a:xfrm>
        </p:spPr>
        <p:txBody>
          <a:bodyPr>
            <a:normAutofit/>
          </a:bodyPr>
          <a:lstStyle/>
          <a:p>
            <a:pPr algn="ctr"/>
            <a:r>
              <a:rPr lang="sv-SE" sz="4000" dirty="0"/>
              <a:t>Socioekonomi – Kvinnor och män</a:t>
            </a:r>
          </a:p>
        </p:txBody>
      </p:sp>
      <p:sp>
        <p:nvSpPr>
          <p:cNvPr id="4" name="Platshållare för sidfot 3"/>
          <p:cNvSpPr>
            <a:spLocks noGrp="1"/>
          </p:cNvSpPr>
          <p:nvPr>
            <p:ph type="ftr" sz="quarter" idx="11"/>
          </p:nvPr>
        </p:nvSpPr>
        <p:spPr/>
        <p:txBody>
          <a:bodyPr/>
          <a:lstStyle/>
          <a:p>
            <a:r>
              <a:rPr lang="sv-SE"/>
              <a:t>Uppföljning av God och nära vård</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76</a:t>
            </a:fld>
            <a:endParaRPr lang="sv-SE" dirty="0"/>
          </a:p>
        </p:txBody>
      </p:sp>
      <p:sp>
        <p:nvSpPr>
          <p:cNvPr id="8" name="Ellips 7"/>
          <p:cNvSpPr/>
          <p:nvPr/>
        </p:nvSpPr>
        <p:spPr>
          <a:xfrm>
            <a:off x="5018844" y="-14835"/>
            <a:ext cx="963387" cy="464459"/>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4850403" y="3558720"/>
            <a:ext cx="963387" cy="464459"/>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624374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EA696913-9383-C2C5-B03C-846FDBE19E08}"/>
              </a:ext>
            </a:extLst>
          </p:cNvPr>
          <p:cNvPicPr>
            <a:picLocks noChangeAspect="1"/>
          </p:cNvPicPr>
          <p:nvPr/>
        </p:nvPicPr>
        <p:blipFill>
          <a:blip r:embed="rId3"/>
          <a:stretch>
            <a:fillRect/>
          </a:stretch>
        </p:blipFill>
        <p:spPr>
          <a:xfrm>
            <a:off x="1339911" y="0"/>
            <a:ext cx="9512178" cy="6858000"/>
          </a:xfrm>
          <a:prstGeom prst="rect">
            <a:avLst/>
          </a:prstGeom>
        </p:spPr>
      </p:pic>
      <p:sp>
        <p:nvSpPr>
          <p:cNvPr id="2" name="Rubrik 1"/>
          <p:cNvSpPr>
            <a:spLocks noGrp="1"/>
          </p:cNvSpPr>
          <p:nvPr>
            <p:ph type="title"/>
          </p:nvPr>
        </p:nvSpPr>
        <p:spPr>
          <a:xfrm>
            <a:off x="410547" y="-79374"/>
            <a:ext cx="10611239" cy="1216024"/>
          </a:xfrm>
        </p:spPr>
        <p:txBody>
          <a:bodyPr>
            <a:normAutofit/>
          </a:bodyPr>
          <a:lstStyle/>
          <a:p>
            <a:pPr algn="ctr"/>
            <a:r>
              <a:rPr lang="sv-SE" sz="4000" dirty="0"/>
              <a:t>Liknande </a:t>
            </a:r>
            <a:r>
              <a:rPr lang="sv-SE" sz="4000" dirty="0" err="1"/>
              <a:t>HoS</a:t>
            </a:r>
            <a:r>
              <a:rPr lang="sv-SE" sz="4000" dirty="0"/>
              <a:t> – Kvinnor och män</a:t>
            </a:r>
          </a:p>
        </p:txBody>
      </p:sp>
      <p:sp>
        <p:nvSpPr>
          <p:cNvPr id="4" name="Platshållare för sidfot 3"/>
          <p:cNvSpPr>
            <a:spLocks noGrp="1"/>
          </p:cNvSpPr>
          <p:nvPr>
            <p:ph type="ftr" sz="quarter" idx="11"/>
          </p:nvPr>
        </p:nvSpPr>
        <p:spPr/>
        <p:txBody>
          <a:bodyPr/>
          <a:lstStyle/>
          <a:p>
            <a:r>
              <a:rPr lang="sv-SE"/>
              <a:t>Uppföljning av God och nära vård</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77</a:t>
            </a:fld>
            <a:endParaRPr lang="sv-SE" dirty="0"/>
          </a:p>
        </p:txBody>
      </p:sp>
      <p:sp>
        <p:nvSpPr>
          <p:cNvPr id="8" name="Ellips 7"/>
          <p:cNvSpPr/>
          <p:nvPr/>
        </p:nvSpPr>
        <p:spPr>
          <a:xfrm>
            <a:off x="5132613" y="0"/>
            <a:ext cx="963387" cy="464459"/>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4953338" y="3665668"/>
            <a:ext cx="963387" cy="464459"/>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085942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Platshållare för innehåll 2"/>
          <p:cNvSpPr txBox="1">
            <a:spLocks/>
          </p:cNvSpPr>
          <p:nvPr/>
        </p:nvSpPr>
        <p:spPr>
          <a:xfrm>
            <a:off x="410547" y="2459798"/>
            <a:ext cx="5208056" cy="1850268"/>
          </a:xfrm>
          <a:prstGeom prst="rect">
            <a:avLst/>
          </a:prstGeom>
          <a:solidFill>
            <a:schemeClr val="accent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800" b="0" i="1" u="none" strike="noStrike" kern="1200" cap="none" spc="0" normalizeH="0" baseline="0" noProof="0" dirty="0" smtClean="0">
                <a:ln>
                  <a:noFill/>
                </a:ln>
                <a:solidFill>
                  <a:prstClr val="black"/>
                </a:solidFill>
                <a:effectLst/>
                <a:uLnTx/>
                <a:uFillTx/>
                <a:latin typeface="Arial"/>
                <a:ea typeface="+mn-ea"/>
                <a:cs typeface="+mn-cs"/>
              </a:rPr>
              <a:t>Ett </a:t>
            </a:r>
            <a:r>
              <a:rPr kumimoji="0" lang="sv-SE" sz="2800" b="0" i="1" u="none" strike="noStrike" kern="1200" cap="none" spc="0" normalizeH="0" baseline="0" noProof="0" dirty="0">
                <a:ln>
                  <a:noFill/>
                </a:ln>
                <a:solidFill>
                  <a:prstClr val="black"/>
                </a:solidFill>
                <a:effectLst/>
                <a:uLnTx/>
                <a:uFillTx/>
                <a:latin typeface="Arial"/>
                <a:ea typeface="+mn-ea"/>
                <a:cs typeface="+mn-cs"/>
              </a:rPr>
              <a:t>mer hälsofrämjande och förebyggande arbete i Dalarna utifrån var varje enskild individ befinner sig i livet. </a:t>
            </a:r>
            <a:endParaRPr kumimoji="0" lang="sv-SE" sz="2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8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603" y="672029"/>
            <a:ext cx="6119141" cy="5425807"/>
          </a:xfrm>
          <a:prstGeom prst="rect">
            <a:avLst/>
          </a:prstGeom>
        </p:spPr>
      </p:pic>
      <p:sp>
        <p:nvSpPr>
          <p:cNvPr id="3" name="Rektangel 2"/>
          <p:cNvSpPr/>
          <p:nvPr/>
        </p:nvSpPr>
        <p:spPr>
          <a:xfrm>
            <a:off x="410547" y="1150415"/>
            <a:ext cx="4879862"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800" b="1" i="0" u="none" strike="noStrike" kern="1200" cap="none" spc="0" normalizeH="0" baseline="0" noProof="0" dirty="0" smtClean="0">
                <a:ln>
                  <a:noFill/>
                </a:ln>
                <a:solidFill>
                  <a:prstClr val="black"/>
                </a:solidFill>
                <a:effectLst/>
                <a:uLnTx/>
                <a:uFillTx/>
                <a:latin typeface="Arial"/>
                <a:ea typeface="+mn-ea"/>
                <a:cs typeface="+mn-cs"/>
              </a:rPr>
              <a:t>5. </a:t>
            </a:r>
            <a:r>
              <a:rPr kumimoji="0" lang="sv-SE" sz="4800" b="1" i="0" u="none" strike="noStrike" kern="1200" cap="none" spc="0" normalizeH="0" baseline="0" noProof="0" dirty="0">
                <a:ln>
                  <a:noFill/>
                </a:ln>
                <a:solidFill>
                  <a:prstClr val="black"/>
                </a:solidFill>
                <a:effectLst/>
                <a:uLnTx/>
                <a:uFillTx/>
                <a:latin typeface="Arial"/>
                <a:ea typeface="+mn-ea"/>
                <a:cs typeface="+mn-cs"/>
              </a:rPr>
              <a:t>Nära </a:t>
            </a:r>
            <a:r>
              <a:rPr kumimoji="0" lang="sv-SE" sz="4800" b="1" i="0" u="none" strike="noStrike" kern="1200" cap="none" spc="0" normalizeH="0" baseline="0" noProof="0" dirty="0" smtClean="0">
                <a:ln>
                  <a:noFill/>
                </a:ln>
                <a:solidFill>
                  <a:prstClr val="black"/>
                </a:solidFill>
                <a:effectLst/>
                <a:uLnTx/>
                <a:uFillTx/>
                <a:latin typeface="Arial"/>
                <a:ea typeface="+mn-ea"/>
                <a:cs typeface="+mn-cs"/>
              </a:rPr>
              <a:t>till hälsa</a:t>
            </a:r>
            <a:endParaRPr kumimoji="0" lang="sv-SE" sz="48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220892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5.1 Självskattad hälsa </a:t>
            </a:r>
            <a:r>
              <a:rPr lang="sv-SE" dirty="0" smtClean="0"/>
              <a:t/>
            </a:r>
            <a:br>
              <a:rPr lang="sv-SE" dirty="0" smtClean="0"/>
            </a:br>
            <a:r>
              <a:rPr lang="sv-SE" b="0" dirty="0" smtClean="0"/>
              <a:t>i </a:t>
            </a:r>
            <a:r>
              <a:rPr lang="sv-SE" b="0" dirty="0"/>
              <a:t>befolkningen</a:t>
            </a:r>
            <a:r>
              <a:rPr lang="sv-SE" dirty="0"/>
              <a:t> </a:t>
            </a:r>
          </a:p>
        </p:txBody>
      </p:sp>
      <p:sp>
        <p:nvSpPr>
          <p:cNvPr id="3" name="Platshållare för text 2"/>
          <p:cNvSpPr>
            <a:spLocks noGrp="1"/>
          </p:cNvSpPr>
          <p:nvPr>
            <p:ph type="body" idx="1"/>
          </p:nvPr>
        </p:nvSpPr>
        <p:spPr/>
        <p:txBody>
          <a:bodyPr/>
          <a:lstStyle/>
          <a:p>
            <a:r>
              <a:rPr lang="sv-SE" dirty="0"/>
              <a:t>Invånare med bra självskattat </a:t>
            </a:r>
            <a:br>
              <a:rPr lang="sv-SE" dirty="0"/>
            </a:br>
            <a:r>
              <a:rPr lang="sv-SE" dirty="0"/>
              <a:t>hälsotillstånd, andel (%) </a:t>
            </a:r>
          </a:p>
        </p:txBody>
      </p:sp>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79</a:t>
            </a:fld>
            <a:endParaRPr lang="sv-SE" dirty="0"/>
          </a:p>
        </p:txBody>
      </p:sp>
    </p:spTree>
    <p:extLst>
      <p:ext uri="{BB962C8B-B14F-4D97-AF65-F5344CB8AC3E}">
        <p14:creationId xmlns:p14="http://schemas.microsoft.com/office/powerpoint/2010/main" val="2333730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5263" y="733794"/>
            <a:ext cx="8359379" cy="1210581"/>
          </a:xfrm>
        </p:spPr>
        <p:txBody>
          <a:bodyPr>
            <a:normAutofit/>
          </a:bodyPr>
          <a:lstStyle/>
          <a:p>
            <a:r>
              <a:rPr lang="sv-SE" dirty="0" smtClean="0"/>
              <a:t>Bilaga 1. Nyckeltal </a:t>
            </a:r>
            <a:endParaRPr lang="sv-SE" dirty="0"/>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Bildobjekt 7"/>
          <p:cNvPicPr>
            <a:picLocks noChangeAspect="1"/>
          </p:cNvPicPr>
          <p:nvPr/>
        </p:nvPicPr>
        <p:blipFill>
          <a:blip r:embed="rId3"/>
          <a:stretch>
            <a:fillRect/>
          </a:stretch>
        </p:blipFill>
        <p:spPr>
          <a:xfrm>
            <a:off x="9184853" y="1717405"/>
            <a:ext cx="2440199" cy="3137399"/>
          </a:xfrm>
          <a:prstGeom prst="rect">
            <a:avLst/>
          </a:prstGeom>
        </p:spPr>
      </p:pic>
      <p:pic>
        <p:nvPicPr>
          <p:cNvPr id="9" name="Bildobjekt 8"/>
          <p:cNvPicPr>
            <a:picLocks noChangeAspect="1"/>
          </p:cNvPicPr>
          <p:nvPr/>
        </p:nvPicPr>
        <p:blipFill rotWithShape="1">
          <a:blip r:embed="rId4"/>
          <a:srcRect t="52408"/>
          <a:stretch/>
        </p:blipFill>
        <p:spPr>
          <a:xfrm>
            <a:off x="4494953" y="1692640"/>
            <a:ext cx="4689900" cy="3137399"/>
          </a:xfrm>
          <a:prstGeom prst="rect">
            <a:avLst/>
          </a:prstGeom>
        </p:spPr>
      </p:pic>
      <p:sp>
        <p:nvSpPr>
          <p:cNvPr id="10" name="Rektangel 9"/>
          <p:cNvSpPr/>
          <p:nvPr/>
        </p:nvSpPr>
        <p:spPr>
          <a:xfrm>
            <a:off x="410547" y="5537151"/>
            <a:ext cx="965311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Futura PT Book"/>
                <a:ea typeface="+mn-ea"/>
                <a:cs typeface="+mn-cs"/>
              </a:rPr>
              <a:t>Nyckeltalen är baserade på SKR infografik från år 2021 med fyra tillägg från Socialstyrelsen rapport från 2020 </a:t>
            </a:r>
            <a:r>
              <a:rPr kumimoji="0" lang="sv-SE" sz="1600" b="0" i="1" u="none" strike="noStrike" kern="1200" cap="none" spc="0" normalizeH="0" baseline="0" noProof="0" dirty="0">
                <a:ln>
                  <a:noFill/>
                </a:ln>
                <a:solidFill>
                  <a:srgbClr val="000000"/>
                </a:solidFill>
                <a:effectLst/>
                <a:uLnTx/>
                <a:uFillTx/>
                <a:latin typeface="Futura PT Book"/>
                <a:ea typeface="+mn-ea"/>
                <a:cs typeface="+mn-cs"/>
              </a:rPr>
              <a:t>Uppföljning av omställningen till en mer nära vård - Ett förslag på indikatorer.</a:t>
            </a:r>
            <a:endParaRPr kumimoji="0" lang="sv-SE"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14" name="Bildobjekt 13"/>
          <p:cNvPicPr>
            <a:picLocks noChangeAspect="1"/>
          </p:cNvPicPr>
          <p:nvPr/>
        </p:nvPicPr>
        <p:blipFill>
          <a:blip r:embed="rId5"/>
          <a:stretch>
            <a:fillRect/>
          </a:stretch>
        </p:blipFill>
        <p:spPr>
          <a:xfrm>
            <a:off x="313487" y="1742172"/>
            <a:ext cx="4246541" cy="3087867"/>
          </a:xfrm>
          <a:prstGeom prst="rect">
            <a:avLst/>
          </a:prstGeom>
        </p:spPr>
      </p:pic>
    </p:spTree>
    <p:extLst>
      <p:ext uri="{BB962C8B-B14F-4D97-AF65-F5344CB8AC3E}">
        <p14:creationId xmlns:p14="http://schemas.microsoft.com/office/powerpoint/2010/main" val="12013505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6" y="830180"/>
            <a:ext cx="10416781" cy="1130968"/>
          </a:xfrm>
        </p:spPr>
        <p:txBody>
          <a:bodyPr/>
          <a:lstStyle/>
          <a:p>
            <a:r>
              <a:rPr lang="sv-SE" dirty="0" smtClean="0"/>
              <a:t>Sammanfattning 5.1</a:t>
            </a:r>
            <a:endParaRPr lang="sv-SE" dirty="0"/>
          </a:p>
        </p:txBody>
      </p:sp>
      <p:sp>
        <p:nvSpPr>
          <p:cNvPr id="3" name="Platshållare för innehåll 2"/>
          <p:cNvSpPr>
            <a:spLocks noGrp="1"/>
          </p:cNvSpPr>
          <p:nvPr>
            <p:ph idx="1"/>
          </p:nvPr>
        </p:nvSpPr>
        <p:spPr>
          <a:xfrm>
            <a:off x="283878" y="1696453"/>
            <a:ext cx="6904653" cy="4659897"/>
          </a:xfrm>
        </p:spPr>
        <p:txBody>
          <a:bodyPr>
            <a:normAutofit fontScale="25000" lnSpcReduction="20000"/>
          </a:bodyPr>
          <a:lstStyle/>
          <a:p>
            <a:r>
              <a:rPr lang="sv-SE" sz="8000" dirty="0"/>
              <a:t>Utvecklingsnyckeltal</a:t>
            </a:r>
          </a:p>
          <a:p>
            <a:r>
              <a:rPr lang="sv-SE" sz="8000" dirty="0"/>
              <a:t>Önskat värde: Hög %</a:t>
            </a:r>
          </a:p>
          <a:p>
            <a:r>
              <a:rPr lang="sv-SE" sz="8000" dirty="0"/>
              <a:t>Undersökning vartannat år</a:t>
            </a:r>
          </a:p>
          <a:p>
            <a:pPr marL="0" indent="0">
              <a:buNone/>
            </a:pPr>
            <a:r>
              <a:rPr lang="sv-SE" sz="4800" i="1" dirty="0"/>
              <a:t>ID i Kolada: U01405</a:t>
            </a:r>
          </a:p>
          <a:p>
            <a:pPr marL="0" indent="0">
              <a:buNone/>
            </a:pPr>
            <a:r>
              <a:rPr lang="sv-SE" sz="4800" i="1" dirty="0"/>
              <a:t>Antal som svarat "Bra" eller "Mycket bra" på frågan "Hur bedömer du ditt allmänna hälsotillstånd?" dividerat med antal som besvarat frågan. Två olika undersökningar med jämförbara resultat är inkluderade i statistiken. Uppsala, Sörmland, Västmanland, Värmland och Örebro (den </a:t>
            </a:r>
            <a:r>
              <a:rPr lang="sv-SE" sz="4800" i="1" dirty="0" err="1"/>
              <a:t>sk</a:t>
            </a:r>
            <a:r>
              <a:rPr lang="sv-SE" sz="4800" i="1" dirty="0"/>
              <a:t>. CDUST-regionen) har Liv &amp; Hälsa (LV) som datakälla med mätning på år T och urval av invånare 18-84 år. Resten av landet som har källa folkhälsomyndigheten (HLV), och med urval på invånare 16-84 år, och är ett medelvärde på år T-3 till T. För kommuner används tilläggsurval vilka förekommer oregelbundet, därför viktas andelarna efter antal svar per år. Källa: Folkhälsomyndigheten, Hälsa på lika villkor (HLV) samt Liv &amp; Hälsa (LH)</a:t>
            </a:r>
          </a:p>
          <a:p>
            <a:pPr marL="0" indent="0">
              <a:buNone/>
            </a:pPr>
            <a:endParaRPr lang="sv-SE" sz="4800" i="1" dirty="0"/>
          </a:p>
          <a:p>
            <a:pPr marL="0" indent="0">
              <a:buNone/>
            </a:pPr>
            <a:endParaRPr lang="sv-SE" sz="4800" i="1" dirty="0"/>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Bildobjekt 6"/>
          <p:cNvPicPr>
            <a:picLocks noChangeAspect="1"/>
          </p:cNvPicPr>
          <p:nvPr/>
        </p:nvPicPr>
        <p:blipFill>
          <a:blip r:embed="rId3"/>
          <a:stretch>
            <a:fillRect/>
          </a:stretch>
        </p:blipFill>
        <p:spPr>
          <a:xfrm>
            <a:off x="7075177" y="1194803"/>
            <a:ext cx="4554718" cy="2407808"/>
          </a:xfrm>
          <a:prstGeom prst="rect">
            <a:avLst/>
          </a:prstGeom>
        </p:spPr>
      </p:pic>
    </p:spTree>
    <p:extLst>
      <p:ext uri="{BB962C8B-B14F-4D97-AF65-F5344CB8AC3E}">
        <p14:creationId xmlns:p14="http://schemas.microsoft.com/office/powerpoint/2010/main" val="3998460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Invånare med bra självskattat hälsotillstånd, andel (%)</a:t>
            </a:r>
          </a:p>
        </p:txBody>
      </p:sp>
      <p:sp>
        <p:nvSpPr>
          <p:cNvPr id="5" name="Platshållare för sidfot 4"/>
          <p:cNvSpPr>
            <a:spLocks noGrp="1"/>
          </p:cNvSpPr>
          <p:nvPr>
            <p:ph type="ftr" sz="quarter" idx="11"/>
          </p:nvPr>
        </p:nvSpPr>
        <p:spPr/>
        <p:txBody>
          <a:bodyPr/>
          <a:lstStyle/>
          <a:p>
            <a:r>
              <a:rPr lang="sv-SE"/>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81</a:t>
            </a:fld>
            <a:endParaRPr lang="sv-SE" dirty="0"/>
          </a:p>
        </p:txBody>
      </p:sp>
      <p:sp>
        <p:nvSpPr>
          <p:cNvPr id="8" name="Platshållare för innehåll 7">
            <a:extLst>
              <a:ext uri="{FF2B5EF4-FFF2-40B4-BE49-F238E27FC236}">
                <a16:creationId xmlns:a16="http://schemas.microsoft.com/office/drawing/2014/main" id="{19EC470E-186F-75CA-ADF3-6F2389ED77B6}"/>
              </a:ext>
            </a:extLst>
          </p:cNvPr>
          <p:cNvSpPr>
            <a:spLocks noGrp="1"/>
          </p:cNvSpPr>
          <p:nvPr>
            <p:ph idx="1"/>
          </p:nvPr>
        </p:nvSpPr>
        <p:spPr/>
        <p:txBody>
          <a:bodyPr/>
          <a:lstStyle/>
          <a:p>
            <a:endParaRPr lang="sv-SE"/>
          </a:p>
        </p:txBody>
      </p:sp>
      <p:pic>
        <p:nvPicPr>
          <p:cNvPr id="10" name="Bildobjekt 9">
            <a:extLst>
              <a:ext uri="{FF2B5EF4-FFF2-40B4-BE49-F238E27FC236}">
                <a16:creationId xmlns:a16="http://schemas.microsoft.com/office/drawing/2014/main" id="{09A23E77-6656-4A73-FF3C-6F9094357B4A}"/>
              </a:ext>
            </a:extLst>
          </p:cNvPr>
          <p:cNvPicPr>
            <a:picLocks noChangeAspect="1"/>
          </p:cNvPicPr>
          <p:nvPr/>
        </p:nvPicPr>
        <p:blipFill>
          <a:blip r:embed="rId3"/>
          <a:stretch>
            <a:fillRect/>
          </a:stretch>
        </p:blipFill>
        <p:spPr>
          <a:xfrm>
            <a:off x="61912" y="2414562"/>
            <a:ext cx="12068175" cy="4371975"/>
          </a:xfrm>
          <a:prstGeom prst="rect">
            <a:avLst/>
          </a:prstGeom>
        </p:spPr>
      </p:pic>
    </p:spTree>
    <p:extLst>
      <p:ext uri="{BB962C8B-B14F-4D97-AF65-F5344CB8AC3E}">
        <p14:creationId xmlns:p14="http://schemas.microsoft.com/office/powerpoint/2010/main" val="30934559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42392DDB-B21C-043F-BE52-C0E801DB0F8E}"/>
              </a:ext>
            </a:extLst>
          </p:cNvPr>
          <p:cNvPicPr>
            <a:picLocks noChangeAspect="1"/>
          </p:cNvPicPr>
          <p:nvPr/>
        </p:nvPicPr>
        <p:blipFill>
          <a:blip r:embed="rId3"/>
          <a:stretch>
            <a:fillRect/>
          </a:stretch>
        </p:blipFill>
        <p:spPr>
          <a:xfrm>
            <a:off x="860417" y="0"/>
            <a:ext cx="10471166" cy="6858000"/>
          </a:xfrm>
          <a:prstGeom prst="rect">
            <a:avLst/>
          </a:prstGeom>
        </p:spPr>
      </p:pic>
      <p:sp>
        <p:nvSpPr>
          <p:cNvPr id="2" name="Rubrik 1"/>
          <p:cNvSpPr>
            <a:spLocks noGrp="1"/>
          </p:cNvSpPr>
          <p:nvPr>
            <p:ph type="title"/>
          </p:nvPr>
        </p:nvSpPr>
        <p:spPr>
          <a:xfrm>
            <a:off x="512147" y="60326"/>
            <a:ext cx="10611239" cy="1216024"/>
          </a:xfrm>
        </p:spPr>
        <p:txBody>
          <a:bodyPr>
            <a:normAutofit/>
          </a:bodyPr>
          <a:lstStyle/>
          <a:p>
            <a:pPr algn="ctr"/>
            <a:r>
              <a:rPr lang="sv-SE" sz="4000" dirty="0"/>
              <a:t>Självskattad hälsa – Kvinnor och män</a:t>
            </a:r>
          </a:p>
        </p:txBody>
      </p:sp>
      <p:sp>
        <p:nvSpPr>
          <p:cNvPr id="4" name="Platshållare för sidfot 3"/>
          <p:cNvSpPr>
            <a:spLocks noGrp="1"/>
          </p:cNvSpPr>
          <p:nvPr>
            <p:ph type="ftr" sz="quarter" idx="11"/>
          </p:nvPr>
        </p:nvSpPr>
        <p:spPr/>
        <p:txBody>
          <a:bodyPr/>
          <a:lstStyle/>
          <a:p>
            <a:r>
              <a:rPr lang="sv-SE"/>
              <a:t>Uppföljning av God och nära vård</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82</a:t>
            </a:fld>
            <a:endParaRPr lang="sv-SE" dirty="0"/>
          </a:p>
        </p:txBody>
      </p:sp>
      <p:sp>
        <p:nvSpPr>
          <p:cNvPr id="8" name="Ellips 7"/>
          <p:cNvSpPr/>
          <p:nvPr/>
        </p:nvSpPr>
        <p:spPr>
          <a:xfrm>
            <a:off x="4669929" y="0"/>
            <a:ext cx="963387" cy="464459"/>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4357107" y="3834945"/>
            <a:ext cx="963387" cy="464459"/>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0573157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5.2 Fallskador bland äldre </a:t>
            </a:r>
          </a:p>
        </p:txBody>
      </p:sp>
      <p:sp>
        <p:nvSpPr>
          <p:cNvPr id="3" name="Platshållare för text 2"/>
          <p:cNvSpPr>
            <a:spLocks noGrp="1"/>
          </p:cNvSpPr>
          <p:nvPr>
            <p:ph type="body" idx="1"/>
          </p:nvPr>
        </p:nvSpPr>
        <p:spPr/>
        <p:txBody>
          <a:bodyPr/>
          <a:lstStyle/>
          <a:p>
            <a:r>
              <a:rPr lang="sv-SE" dirty="0"/>
              <a:t>Fallskador bland personer </a:t>
            </a:r>
            <a:br>
              <a:rPr lang="sv-SE" dirty="0"/>
            </a:br>
            <a:r>
              <a:rPr lang="sv-SE" dirty="0"/>
              <a:t>65+, 3-årsm, antal/100 000 </a:t>
            </a:r>
            <a:r>
              <a:rPr lang="sv-SE" dirty="0" err="1"/>
              <a:t>inv</a:t>
            </a:r>
            <a:r>
              <a:rPr lang="sv-SE" dirty="0"/>
              <a:t> </a:t>
            </a:r>
          </a:p>
        </p:txBody>
      </p:sp>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83</a:t>
            </a:fld>
            <a:endParaRPr lang="sv-SE" dirty="0"/>
          </a:p>
        </p:txBody>
      </p:sp>
    </p:spTree>
    <p:extLst>
      <p:ext uri="{BB962C8B-B14F-4D97-AF65-F5344CB8AC3E}">
        <p14:creationId xmlns:p14="http://schemas.microsoft.com/office/powerpoint/2010/main" val="27446309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07988" y="844015"/>
            <a:ext cx="10416781" cy="1209600"/>
          </a:xfrm>
        </p:spPr>
        <p:txBody>
          <a:bodyPr/>
          <a:lstStyle/>
          <a:p>
            <a:r>
              <a:rPr lang="sv-SE" dirty="0" smtClean="0"/>
              <a:t>Sammanfattning 5.2</a:t>
            </a:r>
            <a:endParaRPr lang="sv-SE" dirty="0"/>
          </a:p>
        </p:txBody>
      </p:sp>
      <p:sp>
        <p:nvSpPr>
          <p:cNvPr id="3" name="Platshållare för innehåll 2"/>
          <p:cNvSpPr>
            <a:spLocks noGrp="1"/>
          </p:cNvSpPr>
          <p:nvPr>
            <p:ph idx="1"/>
          </p:nvPr>
        </p:nvSpPr>
        <p:spPr>
          <a:xfrm>
            <a:off x="410547" y="1825625"/>
            <a:ext cx="6204009" cy="4351337"/>
          </a:xfrm>
        </p:spPr>
        <p:txBody>
          <a:bodyPr>
            <a:normAutofit fontScale="25000" lnSpcReduction="20000"/>
          </a:bodyPr>
          <a:lstStyle/>
          <a:p>
            <a:r>
              <a:rPr lang="sv-SE" sz="8000" dirty="0"/>
              <a:t>Utvecklingsnyckeltal</a:t>
            </a:r>
          </a:p>
          <a:p>
            <a:r>
              <a:rPr lang="sv-SE" sz="8000" dirty="0"/>
              <a:t>Önskat värde: Lågt värde</a:t>
            </a:r>
          </a:p>
          <a:p>
            <a:r>
              <a:rPr lang="sv-SE" sz="8000" dirty="0"/>
              <a:t>Värden för varje år</a:t>
            </a:r>
          </a:p>
          <a:p>
            <a:r>
              <a:rPr lang="sv-SE" sz="8000" dirty="0"/>
              <a:t>Stora skillnader i länet mellan högsta och lägsta värdet för både män och kvinnor. Vad kan vi lära av varandra? </a:t>
            </a:r>
          </a:p>
          <a:p>
            <a:pPr marL="0" indent="0">
              <a:buNone/>
            </a:pPr>
            <a:r>
              <a:rPr lang="sv-SE" sz="4800" i="1" dirty="0"/>
              <a:t>ID i Kolada: U20462</a:t>
            </a:r>
          </a:p>
          <a:p>
            <a:pPr marL="0" indent="0">
              <a:buNone/>
            </a:pPr>
            <a:r>
              <a:rPr lang="sv-SE" sz="4800" i="1" dirty="0"/>
              <a:t>Genomsnittligt antal slutenvårdstillfällen till följd av fallolyckor bland individer 65 år och äldre under perioden år T till år T-2. Beräknat per 100 000 invånare 65 år och äldre. Uppgift om underliggande skadeorsak från Patientregistret. Yttre skadeorsak utgörs av fallolycka, orsakskod W00-W19 enligt ICD-10. </a:t>
            </a:r>
          </a:p>
          <a:p>
            <a:pPr marL="0" indent="0">
              <a:buNone/>
            </a:pPr>
            <a:r>
              <a:rPr lang="sv-SE" sz="4800" i="1" dirty="0"/>
              <a:t>Källa: Patientregistret, Socialstyrelsen.</a:t>
            </a:r>
          </a:p>
          <a:p>
            <a:pPr marL="0" indent="0">
              <a:buNone/>
            </a:pPr>
            <a:endParaRPr lang="sv-SE" sz="4800" i="1" dirty="0"/>
          </a:p>
          <a:p>
            <a:pPr marL="0" indent="0">
              <a:buNone/>
            </a:pPr>
            <a:endParaRPr lang="sv-SE" sz="4800" i="1" dirty="0"/>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Bildobjekt 6"/>
          <p:cNvPicPr>
            <a:picLocks noChangeAspect="1"/>
          </p:cNvPicPr>
          <p:nvPr/>
        </p:nvPicPr>
        <p:blipFill>
          <a:blip r:embed="rId3"/>
          <a:stretch>
            <a:fillRect/>
          </a:stretch>
        </p:blipFill>
        <p:spPr>
          <a:xfrm>
            <a:off x="7231117" y="1647822"/>
            <a:ext cx="3963692" cy="2088456"/>
          </a:xfrm>
          <a:prstGeom prst="rect">
            <a:avLst/>
          </a:prstGeom>
        </p:spPr>
      </p:pic>
    </p:spTree>
    <p:extLst>
      <p:ext uri="{BB962C8B-B14F-4D97-AF65-F5344CB8AC3E}">
        <p14:creationId xmlns:p14="http://schemas.microsoft.com/office/powerpoint/2010/main" val="231735247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284209BB-7017-0CA8-E259-DF8F4957D8E6}"/>
              </a:ext>
            </a:extLst>
          </p:cNvPr>
          <p:cNvPicPr>
            <a:picLocks noChangeAspect="1"/>
          </p:cNvPicPr>
          <p:nvPr/>
        </p:nvPicPr>
        <p:blipFill>
          <a:blip r:embed="rId3"/>
          <a:stretch>
            <a:fillRect/>
          </a:stretch>
        </p:blipFill>
        <p:spPr>
          <a:xfrm>
            <a:off x="1039390" y="0"/>
            <a:ext cx="10113219" cy="6858000"/>
          </a:xfrm>
          <a:prstGeom prst="rect">
            <a:avLst/>
          </a:prstGeom>
        </p:spPr>
      </p:pic>
      <p:sp>
        <p:nvSpPr>
          <p:cNvPr id="2" name="Rubrik 1"/>
          <p:cNvSpPr>
            <a:spLocks noGrp="1"/>
          </p:cNvSpPr>
          <p:nvPr>
            <p:ph type="title"/>
          </p:nvPr>
        </p:nvSpPr>
        <p:spPr>
          <a:xfrm>
            <a:off x="410547" y="-28574"/>
            <a:ext cx="10611239" cy="1216024"/>
          </a:xfrm>
        </p:spPr>
        <p:txBody>
          <a:bodyPr>
            <a:normAutofit/>
          </a:bodyPr>
          <a:lstStyle/>
          <a:p>
            <a:pPr algn="ctr"/>
            <a:r>
              <a:rPr lang="sv-SE" sz="4000" dirty="0"/>
              <a:t>Fallskador – Kvinnor och män</a:t>
            </a:r>
          </a:p>
        </p:txBody>
      </p:sp>
      <p:sp>
        <p:nvSpPr>
          <p:cNvPr id="4" name="Platshållare för sidfot 3"/>
          <p:cNvSpPr>
            <a:spLocks noGrp="1"/>
          </p:cNvSpPr>
          <p:nvPr>
            <p:ph type="ftr" sz="quarter" idx="11"/>
          </p:nvPr>
        </p:nvSpPr>
        <p:spPr/>
        <p:txBody>
          <a:bodyPr/>
          <a:lstStyle/>
          <a:p>
            <a:r>
              <a:rPr lang="sv-SE"/>
              <a:t>Uppföljning av God och nära vård</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85</a:t>
            </a:fld>
            <a:endParaRPr lang="sv-SE" dirty="0"/>
          </a:p>
        </p:txBody>
      </p:sp>
      <p:sp>
        <p:nvSpPr>
          <p:cNvPr id="8" name="Ellips 7"/>
          <p:cNvSpPr/>
          <p:nvPr/>
        </p:nvSpPr>
        <p:spPr>
          <a:xfrm>
            <a:off x="5753460" y="-28574"/>
            <a:ext cx="963387" cy="464459"/>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5614305" y="3665387"/>
            <a:ext cx="963387" cy="464459"/>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3821040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5.3 Övervikt och fetma </a:t>
            </a:r>
            <a:r>
              <a:rPr lang="sv-SE" dirty="0" smtClean="0"/>
              <a:t/>
            </a:r>
            <a:br>
              <a:rPr lang="sv-SE" dirty="0" smtClean="0"/>
            </a:br>
            <a:r>
              <a:rPr lang="sv-SE" b="0" dirty="0" smtClean="0"/>
              <a:t>i </a:t>
            </a:r>
            <a:r>
              <a:rPr lang="sv-SE" b="0" dirty="0"/>
              <a:t>befolkningen</a:t>
            </a:r>
            <a:r>
              <a:rPr lang="sv-SE" dirty="0"/>
              <a:t> </a:t>
            </a:r>
          </a:p>
        </p:txBody>
      </p:sp>
      <p:sp>
        <p:nvSpPr>
          <p:cNvPr id="3" name="Platshållare för text 2"/>
          <p:cNvSpPr>
            <a:spLocks noGrp="1"/>
          </p:cNvSpPr>
          <p:nvPr>
            <p:ph type="body" idx="1"/>
          </p:nvPr>
        </p:nvSpPr>
        <p:spPr/>
        <p:txBody>
          <a:bodyPr/>
          <a:lstStyle/>
          <a:p>
            <a:r>
              <a:rPr lang="sv-SE" dirty="0"/>
              <a:t> Invånare med fetma, andel (%) </a:t>
            </a:r>
          </a:p>
        </p:txBody>
      </p:sp>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86</a:t>
            </a:fld>
            <a:endParaRPr lang="sv-SE" dirty="0"/>
          </a:p>
        </p:txBody>
      </p:sp>
    </p:spTree>
    <p:extLst>
      <p:ext uri="{BB962C8B-B14F-4D97-AF65-F5344CB8AC3E}">
        <p14:creationId xmlns:p14="http://schemas.microsoft.com/office/powerpoint/2010/main" val="4042685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07988" y="896060"/>
            <a:ext cx="10416781" cy="1209600"/>
          </a:xfrm>
        </p:spPr>
        <p:txBody>
          <a:bodyPr/>
          <a:lstStyle/>
          <a:p>
            <a:r>
              <a:rPr lang="sv-SE" dirty="0" smtClean="0"/>
              <a:t>Sammanfattning 5.3</a:t>
            </a:r>
            <a:endParaRPr lang="sv-SE" dirty="0"/>
          </a:p>
        </p:txBody>
      </p:sp>
      <p:sp>
        <p:nvSpPr>
          <p:cNvPr id="3" name="Platshållare för innehåll 2"/>
          <p:cNvSpPr>
            <a:spLocks noGrp="1"/>
          </p:cNvSpPr>
          <p:nvPr>
            <p:ph idx="1"/>
          </p:nvPr>
        </p:nvSpPr>
        <p:spPr>
          <a:xfrm>
            <a:off x="410547" y="1825625"/>
            <a:ext cx="6376861" cy="4351337"/>
          </a:xfrm>
        </p:spPr>
        <p:txBody>
          <a:bodyPr>
            <a:normAutofit fontScale="25000" lnSpcReduction="20000"/>
          </a:bodyPr>
          <a:lstStyle/>
          <a:p>
            <a:r>
              <a:rPr lang="sv-SE" sz="8000" dirty="0"/>
              <a:t>Utvecklingsnyckeltal</a:t>
            </a:r>
          </a:p>
          <a:p>
            <a:r>
              <a:rPr lang="sv-SE" sz="8000" dirty="0"/>
              <a:t>Önskat värde: Låg %</a:t>
            </a:r>
          </a:p>
          <a:p>
            <a:r>
              <a:rPr lang="sv-SE" sz="8000" dirty="0"/>
              <a:t>Värden vartannat år</a:t>
            </a:r>
          </a:p>
          <a:p>
            <a:r>
              <a:rPr lang="sv-SE" sz="8000" dirty="0"/>
              <a:t>Stora skillnader i länet. </a:t>
            </a:r>
          </a:p>
          <a:p>
            <a:pPr marL="0" indent="0">
              <a:buNone/>
            </a:pPr>
            <a:r>
              <a:rPr lang="sv-SE" sz="4800" i="1" dirty="0"/>
              <a:t>ID i Kolada: U01411</a:t>
            </a:r>
          </a:p>
          <a:p>
            <a:pPr marL="0" indent="0">
              <a:buNone/>
            </a:pPr>
            <a:r>
              <a:rPr lang="sv-SE" sz="4800" i="1" dirty="0"/>
              <a:t>Två olika undersökningar med jämförbara resultat är inkluderade i statistiken. Uppsala, Sörmland, Västmanland, Värmland och Örebro (den </a:t>
            </a:r>
            <a:r>
              <a:rPr lang="sv-SE" sz="4800" i="1" dirty="0" err="1"/>
              <a:t>sk</a:t>
            </a:r>
            <a:r>
              <a:rPr lang="sv-SE" sz="4800" i="1" dirty="0"/>
              <a:t>. CDUST-regionen) har Liv &amp; Hälsa (LV) som datakälla, med urval av invånare 18-84 år vilket avser år T. Resten av landet som har källa folkhälsomyndigheten (HLV), och med urval på invånare 16-84 år, avser år T-3 till T. BMI beräknas enligt: vikt (i kg) dividerat med längd (m2) i kvadrat. Extremvärden exkluderas i beräkningen så att en person måste vara mellan 101 och 249 cm samt väga mellan 30 och 200 kg för att ingå. Antal som beräknats ha ett BMI 30 eller högre enligt ovan dividerat med antal som besvarat frågan. För kommuner används tilläggsurval vilka förekommer oregelbundet, därför viktas andelarna efter antal svar per år. Källa: Folkhälsomyndigheten, Hälsa på lika villkor (HLV) samt Liv &amp; Hälsa (LH)</a:t>
            </a:r>
          </a:p>
          <a:p>
            <a:pPr marL="0" indent="0">
              <a:buNone/>
            </a:pPr>
            <a:endParaRPr lang="sv-SE" sz="4800" i="1" dirty="0"/>
          </a:p>
          <a:p>
            <a:pPr marL="0" indent="0">
              <a:buNone/>
            </a:pPr>
            <a:endParaRPr lang="sv-SE" sz="4800" i="1" dirty="0"/>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Bildobjekt 6"/>
          <p:cNvPicPr>
            <a:picLocks noChangeAspect="1"/>
          </p:cNvPicPr>
          <p:nvPr/>
        </p:nvPicPr>
        <p:blipFill>
          <a:blip r:embed="rId3"/>
          <a:stretch>
            <a:fillRect/>
          </a:stretch>
        </p:blipFill>
        <p:spPr>
          <a:xfrm>
            <a:off x="6924193" y="1406267"/>
            <a:ext cx="4222978" cy="2240823"/>
          </a:xfrm>
          <a:prstGeom prst="rect">
            <a:avLst/>
          </a:prstGeom>
        </p:spPr>
      </p:pic>
    </p:spTree>
    <p:extLst>
      <p:ext uri="{BB962C8B-B14F-4D97-AF65-F5344CB8AC3E}">
        <p14:creationId xmlns:p14="http://schemas.microsoft.com/office/powerpoint/2010/main" val="127697723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1E50566-69EA-D0DC-675A-9C0B35A2B634}"/>
              </a:ext>
            </a:extLst>
          </p:cNvPr>
          <p:cNvPicPr>
            <a:picLocks noChangeAspect="1"/>
          </p:cNvPicPr>
          <p:nvPr/>
        </p:nvPicPr>
        <p:blipFill>
          <a:blip r:embed="rId3"/>
          <a:stretch>
            <a:fillRect/>
          </a:stretch>
        </p:blipFill>
        <p:spPr>
          <a:xfrm>
            <a:off x="926324" y="0"/>
            <a:ext cx="10339351" cy="6858000"/>
          </a:xfrm>
          <a:prstGeom prst="rect">
            <a:avLst/>
          </a:prstGeom>
        </p:spPr>
      </p:pic>
      <p:sp>
        <p:nvSpPr>
          <p:cNvPr id="2" name="Rubrik 1"/>
          <p:cNvSpPr>
            <a:spLocks noGrp="1"/>
          </p:cNvSpPr>
          <p:nvPr>
            <p:ph type="title"/>
          </p:nvPr>
        </p:nvSpPr>
        <p:spPr>
          <a:xfrm>
            <a:off x="410547" y="22226"/>
            <a:ext cx="10611239" cy="1216024"/>
          </a:xfrm>
        </p:spPr>
        <p:txBody>
          <a:bodyPr>
            <a:normAutofit/>
          </a:bodyPr>
          <a:lstStyle/>
          <a:p>
            <a:pPr algn="ctr"/>
            <a:r>
              <a:rPr lang="sv-SE" sz="4000" dirty="0"/>
              <a:t>Övervikt och fetma – Kvinnor och män </a:t>
            </a:r>
          </a:p>
        </p:txBody>
      </p:sp>
      <p:sp>
        <p:nvSpPr>
          <p:cNvPr id="4" name="Platshållare för sidfot 3"/>
          <p:cNvSpPr>
            <a:spLocks noGrp="1"/>
          </p:cNvSpPr>
          <p:nvPr>
            <p:ph type="ftr" sz="quarter" idx="11"/>
          </p:nvPr>
        </p:nvSpPr>
        <p:spPr/>
        <p:txBody>
          <a:bodyPr/>
          <a:lstStyle/>
          <a:p>
            <a:r>
              <a:rPr lang="sv-SE"/>
              <a:t>Uppföljning av God och nära vård</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88</a:t>
            </a:fld>
            <a:endParaRPr lang="sv-SE" dirty="0"/>
          </a:p>
        </p:txBody>
      </p:sp>
      <p:sp>
        <p:nvSpPr>
          <p:cNvPr id="8" name="Ellips 7"/>
          <p:cNvSpPr/>
          <p:nvPr/>
        </p:nvSpPr>
        <p:spPr>
          <a:xfrm>
            <a:off x="2981715" y="0"/>
            <a:ext cx="963387" cy="464459"/>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2813273" y="3938456"/>
            <a:ext cx="963387" cy="464459"/>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977213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7" y="1709738"/>
            <a:ext cx="6690897" cy="2852737"/>
          </a:xfrm>
        </p:spPr>
        <p:txBody>
          <a:bodyPr>
            <a:normAutofit/>
          </a:bodyPr>
          <a:lstStyle/>
          <a:p>
            <a:r>
              <a:rPr lang="sv-SE" dirty="0"/>
              <a:t>5.4 Samtalsbehandling barn </a:t>
            </a:r>
            <a:r>
              <a:rPr lang="sv-SE" b="0" dirty="0"/>
              <a:t>med depression och ångest </a:t>
            </a:r>
            <a:endParaRPr lang="sv-SE" dirty="0"/>
          </a:p>
        </p:txBody>
      </p:sp>
      <p:sp>
        <p:nvSpPr>
          <p:cNvPr id="3" name="Platshållare för text 2"/>
          <p:cNvSpPr>
            <a:spLocks noGrp="1"/>
          </p:cNvSpPr>
          <p:nvPr>
            <p:ph type="body" idx="1"/>
          </p:nvPr>
        </p:nvSpPr>
        <p:spPr/>
        <p:txBody>
          <a:bodyPr>
            <a:normAutofit lnSpcReduction="10000"/>
          </a:bodyPr>
          <a:lstStyle/>
          <a:p>
            <a:r>
              <a:rPr lang="sv-SE" dirty="0" smtClean="0"/>
              <a:t>Under utveckling nationellt</a:t>
            </a:r>
          </a:p>
          <a:p>
            <a:r>
              <a:rPr lang="sv-SE" dirty="0" smtClean="0"/>
              <a:t>Andel </a:t>
            </a:r>
            <a:r>
              <a:rPr lang="sv-SE" dirty="0"/>
              <a:t>patienter under 18 år med diagnos de pression eller ångest- syndrom som fått samtalsbehandling </a:t>
            </a:r>
          </a:p>
        </p:txBody>
      </p:sp>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89</a:t>
            </a:fld>
            <a:endParaRPr lang="sv-SE" dirty="0"/>
          </a:p>
        </p:txBody>
      </p:sp>
      <p:pic>
        <p:nvPicPr>
          <p:cNvPr id="8" name="Bildobjekt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7635" y="1873595"/>
            <a:ext cx="5155096" cy="2899742"/>
          </a:xfrm>
          <a:prstGeom prst="rect">
            <a:avLst/>
          </a:prstGeom>
        </p:spPr>
      </p:pic>
    </p:spTree>
    <p:extLst>
      <p:ext uri="{BB962C8B-B14F-4D97-AF65-F5344CB8AC3E}">
        <p14:creationId xmlns:p14="http://schemas.microsoft.com/office/powerpoint/2010/main" val="1652725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Förklaring infografik</a:t>
            </a:r>
            <a:endParaRPr lang="sv-SE" dirty="0"/>
          </a:p>
        </p:txBody>
      </p:sp>
      <p:pic>
        <p:nvPicPr>
          <p:cNvPr id="7" name="Platshållare för innehåll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7988" y="2428136"/>
            <a:ext cx="976952" cy="976952"/>
          </a:xfrm>
        </p:spPr>
      </p:pic>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9</a:t>
            </a:fld>
            <a:endParaRPr lang="sv-SE" dirty="0"/>
          </a:p>
        </p:txBody>
      </p:sp>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869" y="2284625"/>
            <a:ext cx="976953" cy="976953"/>
          </a:xfrm>
          <a:prstGeom prst="rect">
            <a:avLst/>
          </a:prstGeom>
        </p:spPr>
      </p:pic>
      <p:sp>
        <p:nvSpPr>
          <p:cNvPr id="15" name="textruta 14"/>
          <p:cNvSpPr txBox="1"/>
          <p:nvPr/>
        </p:nvSpPr>
        <p:spPr>
          <a:xfrm>
            <a:off x="1566856" y="2620575"/>
            <a:ext cx="3051958" cy="461665"/>
          </a:xfrm>
          <a:prstGeom prst="rect">
            <a:avLst/>
          </a:prstGeom>
          <a:noFill/>
        </p:spPr>
        <p:txBody>
          <a:bodyPr wrap="square" rtlCol="0">
            <a:spAutoFit/>
          </a:bodyPr>
          <a:lstStyle/>
          <a:p>
            <a:r>
              <a:rPr lang="sv-SE" sz="2400" i="1" dirty="0" smtClean="0"/>
              <a:t>Informationsnyckeltal</a:t>
            </a:r>
            <a:endParaRPr lang="sv-SE" sz="2400" i="1" dirty="0"/>
          </a:p>
        </p:txBody>
      </p:sp>
      <p:sp>
        <p:nvSpPr>
          <p:cNvPr id="16" name="textruta 15"/>
          <p:cNvSpPr txBox="1"/>
          <p:nvPr/>
        </p:nvSpPr>
        <p:spPr>
          <a:xfrm>
            <a:off x="6340737" y="2497974"/>
            <a:ext cx="3288616" cy="461665"/>
          </a:xfrm>
          <a:prstGeom prst="rect">
            <a:avLst/>
          </a:prstGeom>
          <a:noFill/>
        </p:spPr>
        <p:txBody>
          <a:bodyPr wrap="square" rtlCol="0">
            <a:spAutoFit/>
          </a:bodyPr>
          <a:lstStyle/>
          <a:p>
            <a:r>
              <a:rPr lang="sv-SE" sz="2400" i="1" dirty="0" smtClean="0"/>
              <a:t>Utvecklingsnyckeltal</a:t>
            </a:r>
            <a:endParaRPr lang="sv-SE" sz="2400" i="1" dirty="0"/>
          </a:p>
        </p:txBody>
      </p:sp>
      <p:grpSp>
        <p:nvGrpSpPr>
          <p:cNvPr id="21" name="Grupp 20"/>
          <p:cNvGrpSpPr/>
          <p:nvPr/>
        </p:nvGrpSpPr>
        <p:grpSpPr>
          <a:xfrm>
            <a:off x="6096000" y="3255911"/>
            <a:ext cx="4183872" cy="2765303"/>
            <a:chOff x="6815587" y="744710"/>
            <a:chExt cx="4183872" cy="2765303"/>
          </a:xfrm>
        </p:grpSpPr>
        <p:pic>
          <p:nvPicPr>
            <p:cNvPr id="9" name="Bildobjekt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5587" y="772414"/>
              <a:ext cx="720000" cy="720000"/>
            </a:xfrm>
            <a:prstGeom prst="rect">
              <a:avLst/>
            </a:prstGeom>
          </p:spPr>
        </p:pic>
        <p:pic>
          <p:nvPicPr>
            <p:cNvPr id="10" name="Bildobjekt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5587" y="1741770"/>
              <a:ext cx="720000" cy="690377"/>
            </a:xfrm>
            <a:prstGeom prst="rect">
              <a:avLst/>
            </a:prstGeom>
          </p:spPr>
        </p:pic>
        <p:pic>
          <p:nvPicPr>
            <p:cNvPr id="11" name="Bildobjekt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8478" y="2734515"/>
              <a:ext cx="720000" cy="720000"/>
            </a:xfrm>
            <a:prstGeom prst="rect">
              <a:avLst/>
            </a:prstGeom>
          </p:spPr>
        </p:pic>
        <p:sp>
          <p:nvSpPr>
            <p:cNvPr id="17" name="textruta 16"/>
            <p:cNvSpPr txBox="1"/>
            <p:nvPr/>
          </p:nvSpPr>
          <p:spPr>
            <a:xfrm>
              <a:off x="7638460" y="744710"/>
              <a:ext cx="3288616" cy="830997"/>
            </a:xfrm>
            <a:prstGeom prst="rect">
              <a:avLst/>
            </a:prstGeom>
            <a:noFill/>
          </p:spPr>
          <p:txBody>
            <a:bodyPr wrap="square" rtlCol="0">
              <a:spAutoFit/>
            </a:bodyPr>
            <a:lstStyle/>
            <a:p>
              <a:r>
                <a:rPr lang="sv-SE" sz="2400" i="1" dirty="0" smtClean="0"/>
                <a:t>Bättre i jämförelse med andra</a:t>
              </a:r>
              <a:endParaRPr lang="sv-SE" sz="2400" i="1" dirty="0"/>
            </a:p>
          </p:txBody>
        </p:sp>
        <p:sp>
          <p:nvSpPr>
            <p:cNvPr id="18" name="textruta 17"/>
            <p:cNvSpPr txBox="1"/>
            <p:nvPr/>
          </p:nvSpPr>
          <p:spPr>
            <a:xfrm>
              <a:off x="7710843" y="1671459"/>
              <a:ext cx="3288616" cy="830997"/>
            </a:xfrm>
            <a:prstGeom prst="rect">
              <a:avLst/>
            </a:prstGeom>
            <a:noFill/>
          </p:spPr>
          <p:txBody>
            <a:bodyPr wrap="square" rtlCol="0">
              <a:spAutoFit/>
            </a:bodyPr>
            <a:lstStyle/>
            <a:p>
              <a:r>
                <a:rPr lang="sv-SE" sz="2400" i="1" dirty="0" smtClean="0"/>
                <a:t>Mitten i jämförelse med andra</a:t>
              </a:r>
              <a:endParaRPr lang="sv-SE" sz="2400" i="1" dirty="0"/>
            </a:p>
          </p:txBody>
        </p:sp>
        <p:sp>
          <p:nvSpPr>
            <p:cNvPr id="19" name="textruta 18"/>
            <p:cNvSpPr txBox="1"/>
            <p:nvPr/>
          </p:nvSpPr>
          <p:spPr>
            <a:xfrm>
              <a:off x="7710843" y="2679016"/>
              <a:ext cx="3288616" cy="830997"/>
            </a:xfrm>
            <a:prstGeom prst="rect">
              <a:avLst/>
            </a:prstGeom>
            <a:noFill/>
          </p:spPr>
          <p:txBody>
            <a:bodyPr wrap="square" rtlCol="0">
              <a:spAutoFit/>
            </a:bodyPr>
            <a:lstStyle/>
            <a:p>
              <a:r>
                <a:rPr lang="sv-SE" sz="2400" i="1" dirty="0" smtClean="0"/>
                <a:t>Sämre i jämförelse med andra</a:t>
              </a:r>
              <a:endParaRPr lang="sv-SE" sz="2400" i="1" dirty="0"/>
            </a:p>
          </p:txBody>
        </p:sp>
      </p:grpSp>
      <p:grpSp>
        <p:nvGrpSpPr>
          <p:cNvPr id="24" name="Grupp 23"/>
          <p:cNvGrpSpPr/>
          <p:nvPr/>
        </p:nvGrpSpPr>
        <p:grpSpPr>
          <a:xfrm>
            <a:off x="295260" y="3329583"/>
            <a:ext cx="5424987" cy="2881634"/>
            <a:chOff x="295260" y="3329583"/>
            <a:chExt cx="5424987" cy="2881634"/>
          </a:xfrm>
        </p:grpSpPr>
        <p:pic>
          <p:nvPicPr>
            <p:cNvPr id="12" name="Bildobjekt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547" y="5217510"/>
              <a:ext cx="993707" cy="993707"/>
            </a:xfrm>
            <a:prstGeom prst="rect">
              <a:avLst/>
            </a:prstGeom>
          </p:spPr>
        </p:pic>
        <p:pic>
          <p:nvPicPr>
            <p:cNvPr id="13" name="Bildobjekt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5260" y="4250268"/>
              <a:ext cx="1022875" cy="1022875"/>
            </a:xfrm>
            <a:prstGeom prst="rect">
              <a:avLst/>
            </a:prstGeom>
          </p:spPr>
        </p:pic>
        <p:pic>
          <p:nvPicPr>
            <p:cNvPr id="14" name="Bildobjekt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295260" y="3329583"/>
              <a:ext cx="1022875" cy="1022875"/>
            </a:xfrm>
            <a:prstGeom prst="rect">
              <a:avLst/>
            </a:prstGeom>
          </p:spPr>
        </p:pic>
        <p:sp>
          <p:nvSpPr>
            <p:cNvPr id="20" name="textruta 19"/>
            <p:cNvSpPr txBox="1"/>
            <p:nvPr/>
          </p:nvSpPr>
          <p:spPr>
            <a:xfrm>
              <a:off x="1591452" y="5211108"/>
              <a:ext cx="4128795" cy="830997"/>
            </a:xfrm>
            <a:prstGeom prst="rect">
              <a:avLst/>
            </a:prstGeom>
            <a:noFill/>
          </p:spPr>
          <p:txBody>
            <a:bodyPr wrap="square" rtlCol="0">
              <a:spAutoFit/>
            </a:bodyPr>
            <a:lstStyle/>
            <a:p>
              <a:r>
                <a:rPr lang="sv-SE" sz="2400" i="1" dirty="0" smtClean="0"/>
                <a:t>Lika som föregående mätning</a:t>
              </a:r>
              <a:endParaRPr lang="sv-SE" sz="2400" i="1" dirty="0"/>
            </a:p>
          </p:txBody>
        </p:sp>
        <p:sp>
          <p:nvSpPr>
            <p:cNvPr id="22" name="textruta 21"/>
            <p:cNvSpPr txBox="1"/>
            <p:nvPr/>
          </p:nvSpPr>
          <p:spPr>
            <a:xfrm>
              <a:off x="1576619" y="4375187"/>
              <a:ext cx="4128795" cy="830997"/>
            </a:xfrm>
            <a:prstGeom prst="rect">
              <a:avLst/>
            </a:prstGeom>
            <a:noFill/>
          </p:spPr>
          <p:txBody>
            <a:bodyPr wrap="square" rtlCol="0">
              <a:spAutoFit/>
            </a:bodyPr>
            <a:lstStyle/>
            <a:p>
              <a:r>
                <a:rPr lang="sv-SE" sz="2400" i="1" dirty="0" smtClean="0"/>
                <a:t>Sämre än föregående mätning</a:t>
              </a:r>
              <a:endParaRPr lang="sv-SE" sz="2400" i="1" dirty="0"/>
            </a:p>
          </p:txBody>
        </p:sp>
        <p:sp>
          <p:nvSpPr>
            <p:cNvPr id="23" name="textruta 22"/>
            <p:cNvSpPr txBox="1"/>
            <p:nvPr/>
          </p:nvSpPr>
          <p:spPr>
            <a:xfrm>
              <a:off x="1591452" y="3529501"/>
              <a:ext cx="4128795" cy="830997"/>
            </a:xfrm>
            <a:prstGeom prst="rect">
              <a:avLst/>
            </a:prstGeom>
            <a:noFill/>
          </p:spPr>
          <p:txBody>
            <a:bodyPr wrap="square" rtlCol="0">
              <a:spAutoFit/>
            </a:bodyPr>
            <a:lstStyle/>
            <a:p>
              <a:r>
                <a:rPr lang="sv-SE" sz="2400" i="1" dirty="0" smtClean="0"/>
                <a:t>Bättre än föregående mätning</a:t>
              </a:r>
              <a:endParaRPr lang="sv-SE" sz="2400" i="1" dirty="0"/>
            </a:p>
          </p:txBody>
        </p:sp>
      </p:grpSp>
    </p:spTree>
    <p:extLst>
      <p:ext uri="{BB962C8B-B14F-4D97-AF65-F5344CB8AC3E}">
        <p14:creationId xmlns:p14="http://schemas.microsoft.com/office/powerpoint/2010/main" val="313742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Mer material finns på regiondalarna.se/plus</a:t>
            </a:r>
            <a:endParaRPr lang="sv-SE" dirty="0"/>
          </a:p>
        </p:txBody>
      </p:sp>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90</a:t>
            </a:fld>
            <a:endParaRPr lang="sv-SE" dirty="0"/>
          </a:p>
        </p:txBody>
      </p:sp>
      <p:sp>
        <p:nvSpPr>
          <p:cNvPr id="11" name="Rektangel 10"/>
          <p:cNvSpPr/>
          <p:nvPr/>
        </p:nvSpPr>
        <p:spPr>
          <a:xfrm>
            <a:off x="1037558" y="5478698"/>
            <a:ext cx="3134191" cy="369332"/>
          </a:xfrm>
          <a:prstGeom prst="rect">
            <a:avLst/>
          </a:prstGeom>
        </p:spPr>
        <p:txBody>
          <a:bodyPr wrap="none">
            <a:spAutoFit/>
          </a:bodyPr>
          <a:lstStyle/>
          <a:p>
            <a:r>
              <a:rPr lang="en-US" b="1" u="sng" dirty="0" err="1">
                <a:solidFill>
                  <a:srgbClr val="0074A2"/>
                </a:solidFill>
                <a:latin typeface="Arial" panose="020B0604020202020204" pitchFamily="34" charset="0"/>
                <a:hlinkClick r:id="rId2"/>
              </a:rPr>
              <a:t>Infografik</a:t>
            </a:r>
            <a:r>
              <a:rPr lang="en-US" b="1" u="sng" dirty="0">
                <a:solidFill>
                  <a:srgbClr val="0074A2"/>
                </a:solidFill>
                <a:latin typeface="Arial" panose="020B0604020202020204" pitchFamily="34" charset="0"/>
                <a:hlinkClick r:id="rId2"/>
              </a:rPr>
              <a:t> - Region Dalarna</a:t>
            </a:r>
            <a:endParaRPr lang="sv-SE" dirty="0"/>
          </a:p>
        </p:txBody>
      </p:sp>
      <p:sp>
        <p:nvSpPr>
          <p:cNvPr id="12" name="AutoShape 8" descr="data:image/png;base64,%20iVBORw0KGgoAAAANSUhEUgAAAfAAAAEWCAYAAACZscV5AAAAAXNSR0IArs4c6QAAAARnQU1BAACxjwv8YQUAAAAJcEhZcwAADsMAAA7DAcdvqGQAAP+lSURBVHhe7J0FoFzXcff/u4+ZWXpPzCxLZqbYsQNO4sRpOGnT9mubNv3KkGIaapKvSYN2HNtJzMy2LIuZmfWYmWl3v/mdfVd+kp9koSXZO09Hu3vh3HPnzJn/zBxShCIUoQhFKEIRilCEIhShCEUoQhGKUIQiFKEIRShCEYpQhCIUoQhFKEIRilCEIhShCEUoQhGKUIQiFKEIRShCEYpQhCIUoQhFKEIRilCEIhShCEUoQhGKUIQiFKEIRShCEYpQhCIUoQhd8FQ+alRCVcH8xKGfZ0y+oc8IRShCEYpQhCJ0FmmVAXaRP2OaQv7xsX4lDSqYFvIHVhUf3rVu6JIzogiARyhCEYpQhCJ0lqkmb1bSQEzw7rjoqL9O90dPCYWk7lCgszMY+Nvi8u3/O3TZGZF/6PNcUb6lj1u60lIcB84hpVm62dKnLc2xFGMpwdJkS5mWTkTFlrhvriV4cq7LOhLx3EmWCoe+nyrFW5ptaYz7deo03JiLtXSujDtk4lJLo92vdyavDo/lyyhLZyMUlWpphqU89ytCEYpQhM4CDcYHr42OivpRtPxTGgKDagoOKsrnS46T/4OlxbPGDl12RhQ19HkqBDACyLdYarXUYmkkQrn+taUfWAIQllrqtnQuCPD+iqVvWfqMpSssHbDEc//NEuXca2kkQoF/19K/WuK6Nkt/bqnO0j2WbrS03NKJCJ5gNNxl6VpLAEKfpXpLJ0sA8I8sYWxssjRo6VRonKVHLOVYepUDp0h/YGmBJWTiq5aoqxpLZjeeNQKEMeiuswQAw5/jyY9HEy39lyX4stnSgCVk62eWMFZWWaKMgPsdlm61dJmlCZYClhosnYgut/Q9S72W4Pu7QVmW4ANlnWKp01KzJXi/0NLdluZbQoaQQwiZ+qil6y1h/FRZosxJlj5pifY401K5pXPVziIUoQiNQKaAov60aGbRHyXnFv5FZmHu1zPyp0WH9PtJUVFzu0NB5w2RYkxNmSc+NhQK7ft+e90Gd/O7TADe/1gC6D7FgeOQB6JrLN1p6Vx6tSg1wGCRpW9YarJ0nyXKV2npDy0dj1D6vAugR5lRrKWWUK5PWlpr6UQUbekDlgCXoKV2SwDKFku898kSnmaFpV9ZSubAKdI8Szx3sft16vSwpYcsfcHSDkuAAu92NgnQxjhCfjDuAOd3IgANEHvQEoYahAwus0Q+nhGKsbbEEjwg9Vtaaelrlk5EyAjX/6f7de4pwxJGLeXDwACkqXNAHcNmpyXvHWjgRIUwfJ61hHxxHMCHj+gE5H24sQVPzrStYRR4USv4ilHIsdOhAksnE83BCH6nKEiKJU8G3ongM0Y1hnGEInTOiEFpVSWz/7ymeNZTFaNnvV5ZPOvNquLZmypKZnVVl8wO2bmQ+yye1VtZPPsVS/9VPWYOjt4Z0+l44DRoABNr/wlLACdeBA0ehZw+dAzP9WOWADKUT7UlQsSEQwlZ43HgTUHjLU21hGdFHoRZUdp4R7mWaIwoAoB5liXupyFzH++A54giXmHpF5Z6LDUOfaIU8f43WppmCYWI18c56LOWeB/ufcESgwvw5ngHwP8xS3g1JZYoOwqBMnZYQvni6f3cEl7RNy192xL38RuPDoVMGblnuiXeBwXMvRA8gX8A+Oct7bGEMYGC9wjvi/uLLFF2j28oNMLR8B6+cz98437qB8Kg8IgywTuu5124n7Lg7fPO8GyrJe6h3jgOz6hzysh7cA5jgRAQgEG9ASzkA+DzPvCqyxLviPKH5x7wcI78MO48r5O8UN6UDXDmHeEreXEMQ2i3pVcskScJkHrTEnUDkQ8REN7xbyytt4RhhVFGnXIdz8Cz5f2RKeSN6zHaqP83LGFk0BVBfXCO8lBeyuLJHL89Wed6oh/IBeUGrJBRroMf8A1wIroDce29lpCLv7LEMzyZpAvoakvIEOBN+4FHlIe6/fVQgv+0r6csYWjBy7+wdJulqyx939Jw+fGI8tOmMFAp+wctwddjiXdDPg5ZgmfXWEIWaBPHEjykbpGBkQje8q7HO+8R9XGDJa4dTvAaPmLs0A5oAxi6EDoB/hOJOPZ9qXsIWYH/8Jk6oKynQrz/71lCZnj/kfgaofcphfSJqObMug/F+vz3Jfj9U2P8/nHRPv8Yv89nsumL8YQtxudTIBQqDQX8/zq6cuvP/ru1tmzo1BkRSu9UCcVJQ0OpELJFwf8/SwDJRywR/gOEUA4oCxQxjZ+G95eWCHHTqLke75bz37GEgkKBESYEdPEIn7eEJ4xiJixKYyTcjWJDWZFQ/ihFrG2UTrYlykijB/BRPih6Gv8PLaEQCLsCJhDKksaN0gLUyY8y8EyUP94w3jWK8h8s3W6JMgHOhDEBsL+zBAAQhkZJoNRQkoTteQ48IbxPHtyPgcL9gMm/W8Lr5d0pP4bGa5Y8RYHyILxPHrw3/F5tCYVCGPn3LfFuvBeGCECCgudZhJgBYowNiDwIR8NL3o96oK7IizJQZ7wz4M/zMTb+1hIASr1hOFBflIeywAfOEabebgnwusTSTy0hW/Dt7y3xHOqCd/mcJZQu3TDwmnuoe7pAKDP89mSF48gCoO/xBRmAeA/uxcumnfA8ujzwVikrkQjqAsMO4wQ+3G+JPG+yhKzy3hgkfAe8D1oi3z+yxLtRbowcyvSnlsiLZ0B0M3Af78H4CdoEcsYnhhy8BkSI8CCLyAcEEGFM/NYS/IF/gBeghKxSH//XEgYvYMy55ZYwLjFOMYyQT+r5N5YoN20F3hFGJwpBuxypCwYAh68Y1NQjMoBRdCwhN9QBkRjPAMO4wzA9lig/PBxuKA6nD1mivfHeJyLK5ukEj6g3DCDKw7NpHxhU+y1BlJHkGevDyeMF4I3coiPI450MiWMJGaFNwG/SYUsRipCjPyhISIj2h74c4/dd2hMKWaMLp4Cl4ZZinM+vwVBoTXR/4Gff66qnDZ8VooGcCdEYsFABECwKQth4Kh+2hOdAQVFSABkeAsodxfW6JZQHIAAYAMQoIRQLygIwpmx4rOSHoiJk+t+WABVG8NGICa/SoLdZgmj8eF4AFF455wBQQAOlCoj8ztJwTwLFzntwH6BLKJVnoiw5h6JGGQPyGC28F+dQsJAXHvSABYX9L5a+ZInQPcr9zyyhxAlvch8eIsYN4V2U/OOWKPuxSpewJcCPsgUUUeS8C/mixEkocIAJbwni3Z62BO8xFuChR3gs8BbeATYANbzCEwRcAUiAhuMoS4CW6wFawryAJXz0ygPoYCwAmhBKep8lvDvKybv9iSXeCwWNDACSz1nC0OI53Iv88IyXLKF0v2gJTxS+UO8oYI/PHqHsUe7HEtdhQHGPJxd4xIAvYauXLSF/HMNo84xYyghgA/7wmesAB55BGeEDMvCoJSIc8IA6hNcodYwnDCBkFJ4go0QzkEO8cY+QHyI28BL+eNEf3hN5pd6QWbxKQIljGC943tTtH1sCjDA8qXPalufdY0hRVkB/JCJv7oHfvA/vwvtSV8g4YXzkAOMFIxOCj3zn3TiODGFUYazCGwCcNvsJS9QxhijvTz6e8YQc8R3DiGuQe4wfCBnn+bQbeApI0mYAfviDUQOfIWQGmSb6AKhThxg5PJOyYVyhYyAiNwAvCaMKOYf+0RLtBjmhbETg0EWUh3LSbjGsPXmhXVMPGOvIboQidBSF/D7/O4V1okza/D5V59fv8Ma0nBU6UwCHUIAIOd4yIT0EnUaOIkdZoahQpChVgIPwIZ4wXiHgQgOkMeGF0zeIkhnOD6xrrid/FCgKCPAA1CGeh6KE6G9/0RL3kwBmPEkaMY1zlyXKMNwKxzvgGhQo4Ts8LvL7yVDi/VB2KHgaMuWnr9jzRuh/BLhQqgA8wOj1XaJ88WAAQ8CRQWp8QpQHPqF0yQ/PDwNjeJ2giFGqeGWUBT7gUeD1oTzxeuAFhg/vBmEgUEbKgFc+HPgwIuAn9UTiWp4BX6lDPDf6VL3+VN6Z96fMP7ZEXeKRELKlPNQX54cbHniX/2QJcKZOkQHGI/BsCJDmOHz3vCPygPe8C89AiWMcAFo8hzxGktXhzx1O1C/gTD8xdYZxRH0gK4An+QJ8XpkgvsNrygNvMOTgO8/lOZxHvigPxh7XYfDRxYIRhQwAGkQLai1xHcYO/Ofa4cQxQAgwQa4xoMiLsRiAGAYkoImMUBceQBPNAMDIl/oAaIjCfNkS5cWwQAY5PhK/4AUGB9EWQBb5gU/wFxmnPSKTlAUDAiIfygUvPCAGUJF3AJboBDLMvZwH9IgKYWwAeLw7RjBtgITBgqHkdX1wP/diBFEe+AegYqABuuSDToBop8gF9UQ5yBtjEIORskC8C0S7RFkSIUPOyRtjAEPBU6LwCcOR8zwPOaReeA8S3zHiMCbhC3IZoQgdRaYoHV7RUOLN0ybhcXsp2udTX9A880DoeFGq06aRGvk7EcqHhLCTIA8wvf4qvgPYnAcQAV0aLEoCzwQlSqNDsXqjiFHyAM+xA3DIE6IRoxCwuvEG/9kSBAh4iph8vHLxbpzj+Sg7lBuKDi8AYPUID4D34RMlgsLAqEDJA1Aob8CdcpD/saFADALAFyWE4udZKDgqyzNqCC/jZeD9UwYAhvvgCxGM/7AEiKO0KTflgSgLoIOiecASfEOJEU4lBA8P6e/knVCMw8kD72PrmGeT4I3HJ54B3wHvZyx5oW2u4RMe8O4Qyg4PjigE4AE/uM4jlCqARuQFMIJ3GBieYiVUDh/w3DAaKCdlIFGPgBVKGmAh+gA/4dFwvnjkvaNH3A8gMDYD7x2vcLklAI864L3o7sGAAOgoqyc7fAd4eZevW+J+vGfe79jneESZPFmHuIY+ZQwioiIYmfCa+z2C50SckHW8SAwd6h+DDI+Y37QFuop4b6IF8JzuG4Aeg5C6Rq4wpvA+kVMGXOKFQscLFXOMuiZfAJmywC+MaY7BC0CK+vaiKrwTbQNA533xoDEEiE4B3LRL6hbjEr5hrHMt8o/HzLuTN/wnYaTCa2/Ev5c/YwCQf36TJ91EtA/aAAYERDkxnqgnDE+upb4oN2UjT+6BKBNGLe+H0QoAI2/cS0SDeqOcRPQwksiPciCv8JR8iCpidCCvEPlEKEJvIwQxEAq1d4UCz/WGAm/0BQJLeoOB13vse38w2NgfCrb7fD50/lklGvCpEg2FBgmQAIo0BBopfWk0NBohjRgFASjQqPBc8AhROAAwx1FwgCRgxHEAkAbFJw0c5Y0CZQASXjWNmj45QAHFh0EAoNPXySdhSr6jQLGaYRZKhrKhjAFTwJwGS/lQPhDPppHTcFEOlBMFDEhRDrxCwv40cBQg70yD9wilAFjxXJQb11FOys+7AUYoYCx68kQJ4S1xjvsoE2DCO+D5UA54hhIFPCiPdy+8BjhJKBjkhnvJAw8WIMEgIgwND+AnYIrSglBivAMeNUoYXlBWRnjzPLwyT3ER1sWggX94xfCS8lA2+A/Awi/AgmcMn6ZHXVE/KFeAinwoA0qV+od4LnmRL4RXz3PgD9Eb3glZAHA4x0BErqdOIPJBrjAC4Qu8wAPm2XxH2f7SEoDNO3lGCgqZZ6DEyQ8ljyEE0AOKHk8pK+XgGcgy70J9IY/UOWVDxgi1U+8AH2XEuER+8KKRCeqUvKlHCFAjbAvoAGi0Gb6TL94kPMbQpRyE46lrwJ1+e0CRPLkGmcWAokzkCT94R6bEUSauOR7hnSIDgCnPAaypD2QHEKNNUDZkEh3BuyEr/CZv2g7vDP/gJfwFaAlNY4Qgw5SZ52CQYRRSn8gK91Be6hqiPtElyBT8BLjpQkBO4RvlQ1a5l4GF1C/neSaflBUe8nzkhPJAlA8ZJE+iL8gg5eJ6eE3+1DHPp6xEhngvdBsROLx06sVrB1w/XMYjFCH9ZUphTMgfvDWg0HyFQr8MKOZvfdFmdA+EXhj069koBTb4fP7JPvkyg37foz9oq0OXnDWicZwqeVY4DR0liWJDASL8CDmNEwVH4joaH42YcwAIDYjvABsNkP5OPBIUKo3P85Y5RjiNBgYAQjwLMEMRo8xoYDRenkXD4zt54qXwDBQIioNrOY4SokyAidfQUYSALr+5HzDgudxHvpSTT97Rs+Z5p2MJoOPd+ETJoBzIC6KclI/noKxQRpQNwuCBZygM3ovjeCPevZA3OvvYeykPZQV8Pa+EcygzvgPoKGmAHOLduYe6ou4JRXKOssIb+OaVg3ckX+6Bd9ShVyY8WZQp9QKfOOfx0yPyID/KQrkhng248UzyJz/Ky3EAh3LwTAi+UD7yRubgqSdHEHJAHrwfxPvAR8oFkR91Rd1BnKcOkUHyogzkRR7UGzJC/nznGq8OkD/ygP98UkbuA/Q4D98pP/wmD2SI+qJ98O7UAbwhPwi+cN4rF0R+3Md1PAfji7wBZI5RJo577w7xPhiSlA+eem0Ng8Hj4UjEfcio93y+U3YPzCiv5xGTDwBOmaln6orycAxe8p02CT/pI4f3ADy/qTvOk78HtJQPvnvP84j2Qd3xTMqFwcDzkFOeTZm5j7w8gj+Ug+R9J3/v3XkPr46pK+qCc5Tba+cQeXMeXpMH5eba4WXgOO9JfhGK0BFy65rHDX4vFAx9Otjv/3Bx7RaM+CPUUjI7vTMU/KYB+F1+X/BLhWU7MBTfU4RngVeBsqVR4/UQMo5QhCJ08RBGB0YGgBihCL0vKDwHfNbPLGEAjkg1xbP+tKp4Vn31qFneOI2zRng255uwWBi0Qp8oVjyDTPDGIxShCF08hAIjAuF5thGK0PuCgqFQ0NJxo16DCrQGFQoNRPuGR9AiFKEIRShCEYrQ+SKzVn3N4+anlU2YPnyq6FGEl15fPKVg34QJdAedVYqEuyIUoQhFKEIROgmqHjP7H82NTvQHA7sGo6L2RQV8Hwop0NbXG3owLj7qO6FQqMgf8v04FBVTFgj2jY6JizoQGNA3Qgr6o0Kh//JFRUUFg4HprWWB32WOi70pFAp0FB3ezmDN06IIgEcoQhGKUIQidBJUVTyrNRTSZw05H4pW6K+CwdDnglH++4MhzVQomOj3hR7whaKuDYV8tXbNFxTU/pA/1Ovzqc0n36iQj4GioS8ayH8+qNB8O1ZTVL6Vaa2nRRdCH3iEIhShCEUoQhc8GRAn2f+/MrB+PaBQXMgXVaiAZkbJN97AeJffF/NpA+mvS8E75AtlKSqYERMI/tavaKaodvlCoYm+kG9HIBi8wrznL1h+zPw4bYp44BE6U8IIZCobc2Xfd/TxZ/5zWky077pQeCrUURQKhQa6Qv2Pv/Chf2WGxXueDn3m5ktNic0LhYKxpuneNpht7G9e/5EpnPf8ILfOx5Qf6tZNfr+bRnnsfHzT9VqRGKdNvrtPOFc/Qhcg1RTP7g8GQt+W3/fhoAbvs+r8us8XfNoX8teaJvyUeeKbzEO/yh/SL6wN3GQAvRMwD/h8jdYiyqLlc9MZB3yBldGKetKU59fzy7ayCNJpUQTAI3SmxPxjFo5hacv33UIXH3/5m5+1RvhjgyXmHQ8DJ2u6CnX4B0LXPfLhf/DWZH9PU+nnb/pnBf1/EfSFUszLeNuI2zG9aQm+xx9/z4NW/2+1cNCnX/h9mm0K/SgPK8ovc8j09/Hp+r7/9qPWAojQRUClxbPu6O/sXhabnHiNPxjsCPl8af6gv31U1cCqilG6Idrny+3zd77mC8UlhHzRab2dgYPJyXE3R4f8Uf6e/pc7YmMLYn2B+OLK7dsrSmZe1jcY1TShastpr9B2piF01mVm3WsWATmW2ECATQ+8hTUgDIbjGQ3HHmfEHis7vROx8ALrMo9EnCO903uejiHDQg+s+8zGIqz9TGLNZ5bvZGEIiNXKWFXrTPgMQLKS1InyoPwsjnE8PjBCkiU6j0en8/4eAVos7MICHqxoBcEbvHIWwGABm+EycDLE+tXMK+b+ExGrjx2v7CxGwo5UJ6IzeW9HZlWbnlaMz++ztuuLOZL4zeIfMaz/4d6D5XVZ82A48fzTKQMbdrBy2Uj8YQ2Fd+KbRxSORWuOdz1thwV1TorM+/aHfIrx+3x4mTFvS2EiUkG7RkbOmP9GyByrFJLfscSCOcMXf3knQuew+uPxiDaGrJ+YjBEmF9ExxlUnG8MSx8w7G96WvWWLkXeI7ydLx15L+0ffjMQL8sfIPFmijCeat8zCPCw5/Z6nA6NmzqwePXtV5aiZr/kHAgMTm4u6o0Ohm31Rvjt8oZbXrRbuLCv231xcueuVfl9oQ4xSHo1S/Ni4UFRUSmLcdpOFTwX8gcT+hKh/ifMPXB4f9EXXjJ7ztxpUZYI/+PGq4pk/qS+eRzs8ZToTYGFjAJZ6/DdLrOWMcA8nhAWlxcpHrNGMwmEdbDZwQDGgNLxGjZJnNyQaN8cpF4llL9mIxFPU3j18kjiGovae7d1PglhYglWyvHu8fL3zbM2JELLFIkDJORoB+ZCOvX44sSoTqzSxw5a3vCmDEQBLb+U48iBfwBN+8Z7ee3jl4RqPDyhmNk6Ad94zuYfV4NjAhLJ693KPV0aUFM/Boif/4e8LEcpjtS6IY8PLAFFPNHw+aZgQy4nCO+9a777jEYqIHeUg6oR3pkxsSEE5IS8f0vDvnPfeBeI7dcea1JQd4tjw9+I33hy/Oe6d4ziEMvYMCq6n7N45DE7ypv5Z0Q2DCyMDXsN7r1zkd6J3fkfyR0dh4JA3dcdcaT4xyFj3AOOXbUAhyuaVj1XJKBefXMtGG7QZrywAE8YhRjKyz3Hen08MJ97d44v3Dh7PvON85zru9/jjvTMJog5ov5B3js/ToiX19TwDo55lW5EXDGDqgOPe+3vPp4wQ9c/yyfCCNsA68MNBlPspI7KLjJMX91JOZJm24R3z+Os9i2s4TuIarkVPQZzzyuPdh1xTD5B3/5kS69hTD2xUgxLn/dhl0SuX9xzKx8pwyDTlQC/CP3jjEe8Pv9AjLPULee8GL5DDkXjh1av3TK8OMKQhjxfetRBl8KZODT/+nqPkqJikgD/UbXbZf0dHRz/eOLo218z2P/XL/6VAVGqamaslxrR09gb3B6Nv9Clquj8U+j3jWpIZ872hUKDcF9Sfm1E/3ufz/+1glO+LgVAo1czdO0IKGS747gio1+P1KRGVeTqElc9uSwgay2RSgcTx2QyDZRMhQBFlQmNlTWKAEcXDM5n0zjkaIl4Sy6ay7CJrcfOJ0mNDBwCR5SJZLpOGxTKfCC0hW5QLAs9mD5xja1LW1eYa7xkIHuVB2LmONY5pLIAKSpz1nlGoAC7KlTJyHV4HAMT1LO+IEmX7xpEIoGOHJ5Q/65+zv7dH5Mc7ooy9d4MImXCO9bFZxAag9LYe5d1ZR5uysQkI93qeEHmhyFixjjrwtk/FA+H5lJW8EAbWJ2dhDRou9cP15MH62Sy3yXaNhDkxQlhDGuVA46VOyRPFjnIkHxoq66NzHWtZDw+PUg/esrhsyci9lBces6oe28XynqzVTn15S9MSvWFNagivh/dmRT6WGkT5wAOWjYU/ePfwBiXBIj/whh21kBHeiXNcS34oMdYHp/7ZOIYQJhvBwCu2caUcLAlKWQj5Uy/wlJ3YKDOKifdkOVD4yJr1yPCI9ImXvvl5c8F/aj5XwvAAuv02LgU7o6LjrvjdLX/Jut1/ZYllV3l/jDmeydri8JnyUH/kQDvy+Et9o6DhPXKG7FLH1BPGC+VnKWL4gHFMfbMMMdv50kZYGIk9AJBpeIwMsFwsxgtjFuAjfONaDEfaDfUPkBH2h7fwnDZFOySCwJ4H3o56R1HZ52/+l2DI938Z6BMazoshGtOTFu17/HHaJOWjLWA0wmPaLW0Yo5h3hU9sm8rmPZQR0OI4MsNyqZTLa0vkx3d4SbkBL3gFsdEPxg/l55nUIw4EiXbBIlKsSw8/WbMfvuO9sl41fCAv7qGO+KR8yDsyRkLevF0Rj1D/73RpIKT7YmM0vf+Y5T3i7En9/frH2Ax9z3+7q0OAm/ZI/bMWPQYkIAw/0FvUMevDU17WlKcOaINE+5Zbgn/cwzgL5IO25S2ni/xQ5+galqiGj8gIxg5tjU1+0NOUAz6zVz5yycZK1AF6hXfkGHoS3qMveBa8Qi9SFmQH/oAJ7zmqLZl3WSA0+F8x6v90v2IPWdv+D3v7zwQV6vX7gi8ZKE/w+UIvDQ76FxmC32vMzPH7DN59+qWh+8+aBgfW2u+HrF3kGWBPsbZxhbX0pT6FAtbi8kPyzfP7fd8tLN36HWuAI7Sc4xPCf6oEGKBw2IELBUE4DDBASSDcHiEUCBHChIChHGhIgCUKHXBCqBA4AMlTZAAAL8H93IvA8EwaKPuNszGJJ1SABkLFe7BRAbtQ0QgAY55D3igensU2n1wPANBAaYw0FASa5wLW3INBAvBQVpQdDclby3sk4j6AC3AYDt68M40LMGPgAuUETMh3pSUaAc9hAwtAFR7QaHh3ykPj5DvloxFjPQMsvDu8ZtMIFC+eGHmReCeUK3nS6L3NKQB1GhoKkU+Id4UPKGquoX4AGgAOZUkZMDRQ8JQLb5pGe6yAcR/XIAfUnUeE7AAq6g1lgcJDOfI+5M+zuIZ65r24l+fxDHjEJiPwjnKiaNnQBj5xH8YXeeI5A2geD3kXjD3qjfJyDTIBLyg3fOQa8uc+5NOTR56NHFGf/Ea+AAR4eqbEs8nHq1tkAdChnPAWnmMEoqB5P3gKH3gXZJ9yIcfIBLyGh9QdnifGMcYJMg4PMDyQAUAJvgDovCebsnhyAk8AHvKnTmgXfAckqAuUOW2PMpIPfKSslIP8T4uGPHDAg3qFB/zmE9nnvWi3PIf3YQcw6h0DgvaHnMAL3oV6BPS5njYOL2gflJf64/3ZhIh3wpijHjFkeGfuh2fIF8YUu7hhAFEGeMH7UQZkDDmlbsjH4wX3eFv3ktdpka/YyQJGpGeEsvEOIIlcohd4d+QBA5JNmnh/ZAJe8M7oEsqLIUabhieco71BXI+uw+ACWHlnz7BFVzIqmnxoC+gU5AJ54VqOefoYHtPOqB+eg7xSRtoXbYe6gjfH6oX3DAWDoUF7u4IBX8yyYDCAcfORUJRejPZrhXnbN4d8/oFg0P/lkC/0hwbGU/xR/qcDocDeUDB0Q2sgsMbvC71oAH+tAX5PIKiHAn6f5REaYx79RPn8bb6QngwGQsV1xTMxuE6JaEAXI2FR4l2hmBHwc0HwhmVd8YBR6MPB6UIglBneI54V4DOiV3SW6DOWEC4aN8psOKFg8dRR+u8GEWnBO8erRoGcC0I5ERlCiaNEUWIj0ide/q8vRPmML/6RPfDggK567M6/A1ROh4h8oGRRnhc8Hf7cTf/mk/8vzZtIHMkDL+5OxQMHWE6H8NYxWDBaL2jqekiX+aN1X3yMph3rgZtXrr4+/VNsur57BoPYaItEqc6V7ovQRUIXK4BHKEIXBH3i5W/d7VPoO2ZRmwdotvQRCtG2OoN9oTuf+Mg/eB7be5pKP3/zXwVDvj8ihG7GzNsgfExPWtH7YRR63yOaFwy6vu0ZxoWjRqEbU+LMuPm3xFj9r+/uE0b2IhShd6QIgEcoQmdANz32rbSspGBetN/88GMoGKVgy2B8+Su3f+10Pa2Livbcc212kpIzfP7BEbvmRv32VcK873kq/28l5IxSvi9KcQocY8hEyRcXUL3uVosZOiPEKSIUoQhFKEIRilCEIhShCEUoQhGKUIQidGHRKYfQ/3PTSzkJCs4OyX9U306Ezi1lxyfrtlHM6jg+Ddpfa+/ZGDQdIY/io6OVHM1g3+NT7+CgOgcjfD+bFG18T49m8sTxB3rD917j+2kPBY/QiISuORFF9MzZJZ/RYDDQnxiTunN8Zmbb0OGTolMG8P/e/frHEtLSnuhuYybLe5N8Pr8UYhTOyXRRwcJz35WVm5CqT5YsOO6TKEV/aFCNA+3yn0K1+qOiFAqy3fzx38Hvt2v4s+tOh+Cn3+9XIHBxqVreOSk6Qcn+eOPo8Xk6YAqtpb/TXf/OdPbkJSoqRsHg4AnrDqL+oGBw5PFj1A0UPGH9+tx1PCsUOj05OFmCjwn+WGUbgB/PS4CLfcb3jsFuDdh7Ha923np3ynwsn96qiygzGAJmEIxEpl+HtRO745j3P9P2cSER71oQk+7moB2PBkMB0zMdxr13kmOvVt7pupOjcB28s/z5TE6dvjlOfbp8kON3qK/o6BgNujzOTvmPRxirbW3tHT3dvR+dP2oC626cNB1P7o9L/2fxgx+LT016oredqaNnTm6srtHw8btnk6jMqJgoBQYGXcU5JcazGEFCBY7w3P6eXkXHRCsqlj0ZrPEHzn/DLEhK15emXjlUdJ+r9IGBASeo/A4GAuoLDKi2q0UxJnic7+/vV0xMjAFnwKVjiXub6huVkJighKREJ9THEnl3tJqxZnxISklWrPGE554scX93V7e6O7uUnZdzzDPePVA4HQpaudLjk5QSm2Al9RlgIj9hY4fvlJ0G3j84oPruNvc7Np61NAzUjffhxh+mKIDEeAg/AoOMbHo7r726HKmujiUWiqitqlZGdqZi4+JGrDuPqD/yTU5jrZ6jift6unqsTvuVnpXhFOSxxL0D/QPq6uxUUnKS4hMS3H0eLyCv7MOPnS5xf2JMvMl8hvqCA4qOinZ5w0/47j2nZ6DPPMFOBYyv0XYcuRz+bK7rMEeDd8o0Pg0aX73zUZYnhFFJXg219covKnhb2cmj1/RBW3OLtZEktz5qon1612Gctre0yh/tV3JKytvuv9gIuRqVkm2yH3TvDr89Ofbkv994Vtdl7+z3KT4+3rWTQeM9yW4KX2vy7mORYWMH95DfsYTM2A3u/IiKeBjB19Ym6iDR5O/4ETHKjJz2mM7Jyc8byvst4pktjc1OPyalHj/SQNlryqtMJgrdtfw+Vu+hW09FFx6PnK4e6K+WL/jJy4tmrBg6fFIUNk9PgS7//EenxcTH3R2wBg2zTiWFok0ArLCBWPMc7DtL1URbvfntXCDWjhtoBi2x4r9xWlFWaSPlc7IJwO5qaFbdroNKTEtV06EKqwgTyO5elxKsArG8HVjbJ5VL2vHMIiVmpDmjoq+tU4mZqWEFbMIQExdrBkH4+lAgpE4ThiTLm+N+ym1KYqSynGlKNRCZk81aKFJba5tKDx9WVnaWamtq1NLSovT0DA2acdJrCq+mslo7Nm9Tdk629uzY7RplTm5OGITsPXhfgBhF/NivHnIAMHbieHc+JibWKbzY2Dj33AS7ZsWiN1VXWaOS8WNVfrBUOXm5zkjAOCIfDBzygHf89sCNvBITErXLyrLo+Zd1zc3XW0Okev2Ks/wxOtpM+dF4eR5tmDJcOH9SnL1nnHm60ca3srJyV3aU1uFDh1RWWqaMzAwnx92D/WpuaNSi517W3u07lZKapqycLNc44XlLU7M6DUh3b92hUWNK3PviuVE38C7aeNXS1KSujk5lZGW5Z3MfSsLx1NoL13q/ueeH//JfmjRtinIL8t05PAYY7OrO7o81maQOF73wimoM7KfNnunAEOMhzu4n/77ePu3YuFm7t+3U/MsXDtUPIGn5DdUlCrO5sVGr31yuA7v3msGX6OqKd+M7z6Xcne0dVq88kxjQ6f9Bscbz5FhT1Fb+2uoa1dXWGq8zVVleoRr7HRcXb+WLUb/JPMfKDh5WekaGgWiykz3ySUxM0oo3lujw3v2qqagy+R0Tbu9W3pqKSgPtOqfkA4NB/fRbP9BNd37AvRfvT90g43Em//t37dbDP/+18caMhu5uy2ecMwBih+ri9edeMhBv05RZ092zXV3YuRh4wcs4o+it97uQ/9DFaXFmzNtfb0+Pyk3m4TvOTn19veML+q/HjNZWk+lXn3lB+3fudroktyDP8Qz+tbe1qbGu3tpEk5PZ1PR04y36JdrphSi7rrOtQ71mPCalJDm+x5nxSxngKXWEHnL1zHfTFc/+7nHnbIy29hNt7QHZduDKp9VHjMlDgumbjSvXavGLr+qG2241lQ2GoJesvfFpcv/8I084o3bS9KmurE7erd68Og3LdZK+9TffcADe29Pt3iM7J8e9i9ORVt7S/YeUbXoVI+EtDp76H883I6jDFMkT933/xyy4c9J0ygB+qQF4dHzs3YN9b01hNBYpoBgNWgrIQJi5Eu4ogmuYZsweiI9VZl2r8svrNGZnuYr3VmrU/iqN2V2u0fvM0imtU+GhWuWX1Smhs1dRBgpt2aynYa8IkLvnsLyQAf2wxPHjhXJo4BUbd2jVLx5TjD1/z2srNWgKq2F/qWq271NHfZP6O7vVeKhSLRXV6jWwBoTf/P79Ss3LVtWW3WqrrlfQvPfW8hol52apfMN2tZRVq72uyfLYo7bKOsUkxat01WZ1NrQos6TQCfvZphRTZh6AN9Q36Nknn9aV11ytA/v2a/vmLZo9b65ZcQPqN6tjzZvL9Oi9D2rhtVfosft+Y152gxrN0260TxrlwT37DWR2mcJL1wuPPqXk1BTzkrvUZAC0e9sO5RkgbFqz3rga0rb1G7X4pVedIi8eO0bf/rt/Mcs1xYyEKgdK+8xAyB9VqC1rN1iDbNfmtetdPngteyyvisPlWr9yjZa//qbGTprgeMP5fTt3OUv4tWdfMsXfrjETxrmGeKHREQC3hrtp3UZn0AAUhw8e0oolyzTDQBGl1G3e4DYDwn/52l+r/NBhdRiYoSx2G5gf2rNPq5eu1PJFi7XH+L7w6su1wXjSYYYYfN+8ZoPz4jatWqfXzdBJz8p0gIihdmD3Hu3eskP11XUObA9Zfe/asl2paWn63//6vuZcusDVRV1NrcoOHFK6KVvKgfG6Y9NWNdU2aNuGTZZXq5KTk3XYlE6iedGbVq11dZSemW7nt7hrsszgK7P3ard6JEoAWDea0sYAO7zvoJVju9YtX6Pe7h5tWb/B1RdKut7A9eDefXrx8aedjKSZXJ0pxZgyBcB9pju2bd6qfXv2Ohnft3eP1q1eq9TUVAe+gybvS15dpOWvLTbPq0NV5ZVqN75RX5Rx8Quvqq+vzwFNwagiA4l4Vz9LXl7kjIJ0A5ZVi5fqyQcf1nW33ezeB6OSuqkqL1fl4TLV19Trqd88ouy8PGcUFSDv6zZo3669BvDxWmt1S4QJIws+Eq2Ajzut3Ch62hf1cTEQdZo6BOCd5skueWOx5s6fZ9+7TN6XKtOMS9p/n2nfHRu36B//+OtO/sqMpxOmTNa6FatUW1WlN55/1YynpU5HDPT3uXrBk0dGd23Z5jzkDStXWz285mR91JhirV+x2snkXtMpB3btUZrJ5kaT03079zjeLjJDKX90kemPBqvDMvXZtQBrX2+v4zey3WrODLK4avEyzVk43xl2/dZutluboP3kFebr6d88isfL2zrjEI8dma4zI/fg7n12/35rv23Wvv5b2fm5qrayP3rfgxo9tsTerca153bTWT/6j+9q2tyZJu9mxFPRp0kYfYFgkNXs3n0AHzQQjbLKLAqVaZK2qVgHlKY29ShFPVGJ5lH7DZTrNXn9fs17w4Bm6Q7Nt8/pq3dr8ob9Gr/1sKVDmrJhn6as36dJGw+o6GCNCg7XKrG923nhrTmpCvjNMw9aXqFKjddulcisH9XZk2PU7kuX38yGY9W/3yq9udQatDXAlopadTW3qq2mQQErOyC+88Wlyp8+QesfelZ1ew6pq6lVuRPHqHT1FvmswTUfNmAvr1areZ8J5pGn5Wdr6f88pK7GVtXuPKAdzy9WQnqKeeGtWvfAM3a8RTPuvEHDjZuzRR6A08DiTIlsMmC99MrLXUjzwP79mjlrlgvl9oYGTQj3OmC95UMf1D4DgK0GPHiFKKYVBqQNdQ2m3Lc4xYaAl1qjAlBQRFst3x4T5pefeFaVZn1Xm6dSZ0JbVFys4glj9f1v/Kc9M1lrlq5Q8bgxev3ZF52B8IgJeKM1LBrBhlVrDPg3WSMrdedefvp5BzidHR32nLWusT9630Mu/HTIjAnCYrMWzH9b/V0I5AE4ljLh1mTjN001KSXFvI1ojS42o8qMPgCcxk3jv/GO2wxQq7Vy0VJXPz/+5n+7sGvZgcNKsnclnPiL7/3IPLs9jhdrjO9h42m7Kf1tzpOoraw2xVGh3/z0V+owb+agAdh2qzOML4yCwf5+Zyyh2Babh413XGXXY6Q9+evfOqXw8C9+bWC+ydUXxgSRFAy0AZPPe3/wYzXW1OnyG69xQP28GXI8J8XqacWiJVaOLVr0/EsGTJ06ZO9EvbkQtHm8ieYxHTAlxrNWmoe71AAUmxXAxDjJzmMBuzMjD8ABEhQsHleuAWiS8RE5gvcoc0Ls+60sKP6nTDHjQW4wICCiQNi7uqzCeYZVJst45xvXrDUP7EkD1VQlxCfoSQPmlPQ0B7x4mrSFytJy116Q6VKrM55HiH385EnKsTL09vbohceeVrm1neamJhd5Obz/oIFHq+MBod7Xnn1Bu7Zud6AxzgzXxMSRu6guNBoO4EQQqioqVFhU5KJNGDx4nBiwRJwANmT49k98VNs3bDaDvMlF6DabvtlpxiMRpbzCAmfAv/7ci+oyj/txk026l9YsWeH0Q21Vrd4wb/kjn/mk/u4Pvua6/TAMkDmcjV98939M94zW0w894rrwAP6nHvyd6alNzvh9weoSA2LX1h16zr7X2veuji411ta5kD6RP+rzCbuHqMBk87oxCDD4MJpz8nKccUfboO1imHVZvnjxGBFTZ89wnvuzDz9hHvs0a4/3hp0VM9BfN+fjA3d9yEUkz6RuzwTAw6NXTpPwuDPUpBtDz+quwf/VtYFlujnwqu4K/EJ3+n6j6a1btODVjbrlwUX60M9f1Kxl5t2Vm0drBe41r5XUlxjnkvd7MDZa2TXNmrJun+785cu65YFFuuKZNSo+WKFrYhbpnuhf627dp48HfqmPBe7Th0K/0WytdUZE2E9/iwjtJmVnauqt12jKLVdq3JXzVDx/hooXztb4qy/RtNuv1aTrL9PU267RxOsuVdHMKUotynXHx1w6yx0bPX+6ShbM0swP3eDCLBOuXeiuH3fVPE26wZTVhDHuqYnpphDSks+J9z2cEBTKMdWECcuVvr8xY8ciAOHz9olnwjX/+63vO2+EftLO9k7X4ErNUu0zBVRXXetCjx1mSR4wcECpVxiY3GYC+dBP7nWWJSFDPItWM3ywcrFeaeDT58xy3tr15rF85DOf0r0//IkL5aLFAToUmAfeCGeDAQVeOgpwi3n2KFbCl7wLXjkhsQTzZC5kBUfZAEJChd2d3QYae4e6Ct6ygRk00268mjR9iu74xF3mtR5woO8iDBPHuRD27q07He/x9OqML0RGiopHKdVABE9vyszpzth5+ennnPHUb0YWhlZtdbWdr3VhSxQl91I3eCD95vHhLd5shsMj9z5ggDHRhfXazBvB+MJbQNkd3nvQKTi8Duq0wbxr5KXf6h5Pm4jIjLlzXJhy1ZvLNNGUHcZesx0nBI/yrDBliAKeMmOaGSWJDjhrzcClW2aqvV92vsmI1fnZIoydFANbuoNQ6LxLgQFK4ahRQ2MF6BsfMPntMzmr1e0f/4jj7+6t2wx4O50HyPvt3b5bV950g1a+vsQZM2lmkNeZDG4yb54IHnUaZV77m+YRbjHDyG8Gwp5tu8Lya9dh1FIPg1afg4wHsLyR6woDLCIWXIOBTH0g93yfMmO6i8QwBoR2c7ERZQa82+z9cBpmzpntul5opZyD/8jMpGlT9ZHfu9sBIFEj6mPU2GIHbBgwtAPqoL2jXRVlZbrpztucXqLvfIEZfHQZPX7/b113YI/VcbOT8RbXRjBsib1uXLXODKded6y6otr0XUC5puearC3s37VXk2dMNdksdbKJwQXfqyuqnJF5+IAZV5Yn7YU8AHaOIxvjp0xyofstZnQQLscgozukwZ7TbXXeaPKPHNFOiGhWmUFIuTFMCLXPu3yBa2vni05Zqv5s8YMfi0tLfqLHvGODXd0UfFLz+pepinX4kz6l6P7dKgzcq6yYZlV2FCrqf1IUvSNKg3ExRwasnQpF9w8qFO9TzWfi1T1xv5rL2zRjglSYA1jZeZOmpqhMPRd9jzYEr1HsMcsLBweDrq81NjHeNfJoE0TC6CE3kMin6Phw/+JAD/f5FGUGBB50nHkZ3VaRSZnp6jOLLsq8ItPirvH66OsOhly+KKvWylpVbNrlvPfiBTPcgLmzTcMHsUFYqpQ31spFaIq+mV6ziuu629RrCmPd8lVmFW/RZdddpT3mTRDe/Nwf/77zEvGe0gww7vzUx9Rc32RKKTwYjkZ23Qducn1NV990vQL2vm++9Ko7Pu/yhZo5f44e+PHPdeWN1zkrdfYl81w/0Nc++/u699mHtcw8scUvveb6thZec4XzwgkfIvCf/soXlJmTpX1m1QLYeJQTpk5x4UYMjPGTJx4ZLHOhEKCdGp+o1NhERaGwMFDss8/4wfv3mzLINcAK+IKq72pzgIv3cMfddzlF8eQDvwsrfXuvuZcucGE6wn+zF1yi1UuWOeufkDdKLiEpwYyrw8rMznJ1A4BecuVlzgvsN9m8/oO3OsNns1n/hII/fM/HtdW8xhnzZjtQBlw/8LEP6xnzQq+44VqTS5/WL1/txmZ4/XQOiLp6tOCqS7VpzQansC67/moD9gPau3O36N+fPneW1XefM+oWXHWFC4kS9kzLzHB9gAwKKzDPl5BwalqqixQArIXmJWEMIhOE6M/EGONeN4gtOUMDwfAgMxJ9lIR18cZTU1LUaYZox2Cfdu3caQZJi4te3PqRD2rz6vXKM4MRuSeCQHRn/47duvtLn9GiF142uZvsAJs21GSGS40BAv2u19x6g141r4pxDQuuvsKBO9EEoiiHjEdjJ05wIdVaq2ciSIVmeHEPfbTwANAuM8N16qwZrq8cgEH2J06bfNEMcCOCMTrV5AXlajRo+hejBe83ZA4R9TAQCqihp91F6AC+jxp4t5lBiMwe2LvPjRFINEN3wIA8MzvbeeIYQIyh2bllu6668Vp3H90ZjM3BwKFbgy5PBtUSYp86Z6Zu++id+tKHPqXP/uGXTOZGue6rXANOIhtEAeZeNt9FPvqsfUyz619+6jn37DjT6YB6od0DoMclxLkBaeOnTNbMS+Zow4o1rh3XW3vAGYk2nY/HP9vk5E3TX8gx40oYSzTZjPE4M2iRqc/+8VdcxJExMDMumeuilF/68z8+7mj3kyUMgf7BgWqTjk9eXjTllAaxnTaAt7UPan5ouW4eeF49qfdooPD/KKs9Sr19jepv+wcV9D9nQit1vZStnmfyFeqINuk4DQEO+hST3afWP9ijr/w8TmNLJumP74rV3OINBrqxClRlKaqiV3sKxunp6Z9VcyDHeeMeeZYvjQewZWCEO+QdN4Hku/tpxQtfZzY517nrw0rba3zeyMrwD/vuA8hNsAfMSDBBoe/wXFBBYro+Om7OkUfT0AhzUSzvHanN9h764qLdwCNAGeF4+JcPOMvyr//ln/Xq88/r0P4Dusm8tUxrPFhB3B7Ox+8UESFtQIVc8VbcCExrCAA5gIzXRd69pqSWvvaGs0q/+Kd/6PpeV1sj5p5Lr71K65etcqB3qYE5A6S4j0aKgYPHNjhk6KAULjTwhqjzlLgEF0JDEcMP+A/v4Qm8DVjdM4K7a6DPGYIMlkF5w1Q8VG7w+Ec94bEDHHgyYWAKD3rkWdQbRiHHUW6Ayve/8U2NmzJRd3/+M3rFvHIiKLd+5A7zWjJdBIBxD24QjpWxp6fbhWrx+pFD6oF8yZNycz3P4vnkjQdFZMUNzLF64R2JxCD3HAPIuQ5vlGgM5eLduc8uDZd5KE/qL2wEmnHMyTMg5Do+OlZpcUnG117jO+0zLKTu04iyIlt9ZrTSVYZBwTtgJGG00CaRMa6H94SD8cBoF07u7DjnXPmtfvjD6AIk4JfjkeVD/fI+YXk1XpsRQV/t/t179UHz9unvh9cuD8sPmaBriBHaXoTAjY63sl4MRP3Cd6bmQbwTHGdskKfbQnags6/XeOF3YwDoi/ZkNtwmwlMbw+3lrZkmyAh1hMwhV3bIyT+88vvDg4mfMecBQLzj7o86HfwPf/QX+ta9PyIjuz7oyuBk1c719/cpxuSEspEnAyp5hldfrl6s/PymnokMuLbHgFk7znP5Ha63mDDYM5CO9m7loj3iYHA/soBn73WFoAvjDdiJxJwpvesAHpuW8kS/WSm3BR/Twr5Fqij6uZK7rlR84wElz71MB1uWKKfm68qLPqyB1hh1/mCsAodNmeEunypFmTV+Vav23liuO/6iQIse+FsVZ9cpvvObVvpMQ6ybNbCiX20xW/TGHbdozeANb/PCzzkh5AjKOWykAPiNoyY74YEQYoTLCb8JJ54VfXGjSka7PkPCPngAEGEohBOLFC8BICVki1B6+Z0OcS8h2mTzxFIY2NLb7waT5BbmO8XGACAUG5a3B9YXE/F+ybEJ6g2Y8WJKCaCEUFa8FyOZ++2dGdyCgngncgOZ4LfJCiDxToQSwqtEaYyZON55BgzeKbI6pv5GkjfkkEhAXkGBU2wXIyGRcYwINqXaZgYp7zQScTgML+8eURaUdrcZaenmqWPonEkbutAIAI8yAOszefcIQCV0nW/6g+8Y7nihGEUYq/QH020HAUa0D4wXaoZwOHLMKHRPXmkrXHMs3wB6+tTha2ZO9pAsV5neYtfhkQmQRt+hb0bKjzzChtSFS2cC4KfVwrGqzPaw1Kn06D7FtT+u0jceUtmDT6q3Yr+K8m9UV/Q16hyIUlThgHyJxsDTkXG7xxdjTxvbpVEZ0frh38zV7IVTXL8vdRUwUOpvrJS/KE4Z8zOUOlDtRsAPJ7wJ+rb4HImo4OMpiLcRwm15vY2sMCMqUwToOM+FCMuf6PyxROMiofwZNELIk3B1TXmlS4zYJNTV1tLmRgzzHSuSUCmjPHlPRjgXFhe5cygfGpPzsiwvfvOdewB3jAQaKedGIvIDTAj50njiEmI1bfYM5x1SefT7loy7OMF7ODEpCfDuMgu8xYwhQrgJcfGqOFTuBrXRL46Sgm/wEO8a3sFDeISXgudGf5rrTzaAjTdQ5hoar8d/yJt+xHHyoX+bMDxykpWb4/p56SJhugt5cx/3423z3RsVjbfhfttxvAr3HPvO58VC8N2T+ZHSuw3ekDPqzFh1faBWB+8l8PbIydVQijeZQb8RdUhOTrRj4fUHCInTtUCXCoMrkS1C4Tu3bHMGZKJdS3sglM319KEj11zHgEDudxGrIZl08m5GQY05BG46mvEWogvEawvwG0JnEWVBromaMJjQ6TK7jmfwnUS3SmVpmYuqkAfPI5+TMbYvFjrlN3lrFPqgxoQOaKL2KzpYrp7BbHXU5io1L0tp8SmqHRyt+KitSmivVd/ybIWaY0/LXDAZkj+rV33T4lTe/Rl1N5t3EXWfZdVGB42C8VmKvfTv1D9uina096kiWKhoXxhM8ZKYGlazc78LszHvG6ICXcjLPt2ccAMYgJn5jegEBNi7hjCOO26ARL959Y59SivIdQqVvnBP8eJdvQXYdr89r6upRQMmqIxUp52jbigH32NM+MrWbXN987GJ4YUxTkQpMfEan5btvmNRlu474MATi5UR5YQTSw8edKN0AXIG8jCq2BtMRv54c4y8ZAAHfT6l+w+6cjK1Kdl4s2PjVjcYilAh0y7qLQ/6P2k49GvCl2OJfI+U3T6GW9Z8J13MxHzkQMjeyf66OrscT+EXHtiqN5e6bgj6vQFZPLODe/a5fn4GzRzcY3Vk3sMrTz3v+FpxuFRdpuQI92GAEQ3Bg2FkOOE/wru7t263uj1oPAxq745d2rZuk1OA8BHDaMfmLRoweWUkdFy8mdBmVNAnyLRAFmphKtohk438wkInt0teft2F3TEwGT07aDLMWIR3krfzTdHWjph732eGyEhydz7JyfxFLtfHozB4+53MI3P0WSOrzKNH7uqqGbAYjv4x84GpW8g9g1o3r1nvRoNjmO7fudf0VNDkeYe7l/OM7Gcw5atPP+9+0520dskKp88wjjeY3mKgJqPK6WpjjAVTJukuwYDA+8dwQqfRTphSSVRxu7U/jleVlrsxOZSRGRNbTd6h8sNlrp1RTmZTEPpPsbwvFLkCQ0x/v7vTyLr6/MpUvSaGNiteAXXHBZVyxaeVN+t6BZJS7EyC1LdI8VvqFdiQoVC3geBwAA8YOLLr4IAxcdBS0AAVnTL8Gjvss+MtXQnaPnG2ci77Ox0ur9PBjc9p9sReWdOWr+gOJU3+mhqjc7S+NaRW88qxHCEsstpdB9XR0OyEihXWBiy1VtSo0451N7U5Ia3atld97eZdlVarbu9hB6j1B0rdHPGkrHRVbt6lOAOwpsOVbh540ewpai6tUmd9k5sPjqJsLqtRd2OrG/hGAyd/Bsb1dnSpZsd+sfBNjCno5kOVLv8mu79iww53PiU/+4h1eTw6AuD2bgykY7oD01MYqDRn4SUm4KucNw6NnTTezQHGW3NTf+xYhQlx2ENLcCM6GaREmIoR4wD5nh07VTJhvBuYQoOYOG2KKsoq3BQOjAHmhl+sIdkzoSMAbiLFQB2m3RG2o9+fCAgjWWfMn+Om4WHsTJ87W8tffUNNjY1umt2j9z6kuZcvdIYWII1srFm6XJdee4VTNiiinPxcNy6A/mNG9TJoaO2ylW6wGlYRA9xoC4QWqyur3dQ77h03eaKbmsZzGelLdOXw/gNuPv6+nbvV0tCkKbNnaI0pWso5weoUuZk2d1YEwCM0Ig0HcEB6ySuvu6lUW01uiB45w8WqgzUekD+MQgxb+sFZaZF2YMLlQtrotJbmJvV19zlPPTzzJKgyM2SZsbBzy1Y3o4DI1KY169wAyiaT2bGTJzhg57lMaUQ/zZw3W1vWb3QDcAnL00YYDMtUSohQO9MryZPoInqdwXNczyIvgDaOCw4ZzhZRQ8/LP990JgB+2hqZedd7NUu7fAvM45Xy43YrGLteewal/fUvKafly8rvMot/RY6CTeZ9Rw0pDAPkUE+U/MU9ir2qWQkfr1XC3bWKvdaAcHy3Qr1mU7A2ohH/dxkIH+7OUMvaUZo+p0BZ4y7TurIrDdjtZPw4Red9TCGzDfaaZ1TaQz+lu9URwtjb3qW0/BwHlPvfXKOq7fscSLNCW+3ug/b9kHLGFat0zValFuZooKtH9fsPKyU3ywH2xodfUJ8JaOOBMnc83rycfvOq8Z7x7ntNMBsPlqt62x412vWxBvR46YA2nn97baNikxLDoG3XMRf90KpN7t0Y6R6XnKgeA96THbnOfSjfjtYOE8poN5CCfmdGITPNiQEkWLCMxGSEM14b/d+EkLBymVpE6ImBNXhihKgINTGwgz5rPEe8OlYLizZmEoJqb211Huj7nVAKDJLKK8h1CiErN9st6oFHgGFFXxy/ibIwiIrpYQy0YT4p01IYyc3CKYQKmc9NXeSPLgyvBmaGFmF45qrS140CbG5scsqqcPRot7IbHg1hY/q/AfO1y1bY9a0uOsLAQ6bm9JisAvpMJWPsA6OvMcCoY0b6Em2KAGKEToaQE4zKqrJKJaelud8DfQOuy4ipfXuYa9/S6toBoIkzgBGJt1tTVeVkHi86JT3FyTwLHuHFs4AUK/ahrwi3E/FDpqvLq1xIfMLkSeo2bxk919Pd5aJd46dOdh47CxbNNKAnOkjoPN8MAKKPrc3NmnnJXBeS5/lEs5iOic5LSU91ZXSL85iDQpmdAfseaAen/AbeKHTWQg+apTaq77Du6HxEU1N2qiEuV72+YsVHVSqxpk4DTxWob415jQOGqoxA7zf1U9CnhDvrFD2hS9HJ/YpKgJGG2d1+DXaZt1MTr94nCxQoj1dXQpQqrJJ77IJgSppG/9HnFbrhFi1/8kHNHPy6rvrgreqY8LQ2l+/Sq2Xb1TXY5wZgeIQibdhX6rxhv1lbLLQCmDKVLDkzVV1N7WaGBN0qbQETotFzZ6h+3yFT1CHlTR2vul3mzZiXHRUTq5jkBAP9FueFjr1ynvPKcyYUq+FAubu/0T6ZclGycKZ7Dl4yYE8UIC7JhMmUvlsUpqrenh+jxIxUddQ3u6lnlAcwp7zHIwax3Tx6ihM8gATlzvQgLFuEnuN4hDwvPHKSgW7hvqUwOIRHFdN/yzlvIBvHGHkOCDDy3AsN0m/+6x/93AHV7AXznMXsBmG9jwieMoitPzDgRuXCV3hF3zYhcxMdxVhdsnAE4Isiop8aj4LBhQA2ysIbmQ0o0zVDXyEGFPWVaIoPT5M6pV+PED1eAsuYYniRqCcoPBK204G4M06tLPR504CYIomSRHnxLKe8zKBgVK4LWz7zou76zCed10HkhWsuVKJkDGJjJHpb7/EHsUXo7BPRS+SRQZvICNO6MN45zm90ALMr6IrBsEduAXP6nvtMHtGddOkx/ZDppkzNQoY5Hx6dH56uigfs1kgweaZfmjqmawlZxrHA+CTM7p5vzyVKhRGKYUwbY10E2k9GdpbTgXj2DJQj0uTalekzxo8w4I7vLMlKVGudpatuus5NE+SZF0I7QEe/69PIAHCWSM0pb9Ctz7ymyQ27FJrWI39qn4KHkzRYnqRAnSmXI+DtV/SsDiXcZYwf260oc8r3lharosaUk4FuUW6zpo6rsAoyMK+KU+sLo7Vn52gN2HUU0iWriJgJ41VjSrWucpVunZWi8p652nRJriqKMxQTeHtlBE3QmPft5m4PEf3UCCLCZ/+5vpVo80oBP0LdWGaExQF1tAnH/PabvBBm5gW6YwaQA91mNMTGmLde4ZZYnXj9ZS4/kwwDZPrOjey7y2+oLFyPkkboAG8EKdx3fnwaDuAQQAAwe33wnpLzzjvhHPrNGb4f+eR59ulNjToiyEN5uOvsN+F0nsFcZ7z29xvBAw/AWXMbJebxaji/GSsBYzkGv7xBMsO/w1uMoyPXG5f538ngEFE3XvePI/vKVcOv8Z7riO+W3/Dv3nnucWMy+GHHDx845Jar5bqTGQF/Pok3igD4+aHhAO5+O/lFT4TrgLrxwuiE2qkbZC0s1+HfeMOMWgeAM7LDxqI7P3Q/z/Bk2o0zsoNHati+ANKefhveltB15O++23HucXJuxyDmrjPY1HuenXDn3HdLLWYAEGHE8aEP3B2/AOi8AXh/fIzmLt6qD/xqkWJ7+6VEK0K0MY8wOH3bADdPCPjkH9WrpK+UK2pctzEzVm+um6aa+mT19YcrKDqqT4U5Xbpq/h4DC/N4GuO0/Tcz1VGWapU8xOihSg+axdY/GFSSPyBmKx+4da723bFA0ZThGKICjyhMEwCWgnTgOUwoIZ6AgCAQ7hMlx73h0w6MgwCzHWCe4BFljPDYv4B53wB+nFmnnmC4PIcMB8DfEzSOe/merBAdC+BWyPDnOSTKG24g9ixrHPbwI8ffDTrfDYznD/fA3TEX4Xl33h9iHwCTHvf9TJ7NXcj8yd1vck19nyeilBEAPz90LIAjL2G5O3kaXlun04J9Ic/APPVnH4/C8h+m4d+PpbDcn06pT5/OG4APGIBf/eRK3frAIrcc6lEcGkYAevLXDynmklZF2bmd+4u1YVeJenrtXGjQjYQeP2GCujrbNSZ3jWZMqHZZdVYla+P3LzXgPUaZmFKjUaPbogYGVXbVFG38wg2K6X371m5Yc/Rhd7e2q7WiVnlTxis1H6sw3J/oeSOAfO3uQ8qdWKKm0mpljy16y+s2wN+/bJ2m3nyV+rvY/KRChTMmOQXv8nGGQfjl0TWUi0/ur9iw0+U9au4057WfLigdBeAGqlGNDedesXnZ2yMDDMBKSrIfZmGz9/XpvcZJE2CTGB13ZB3y80HDARwP3CTODNUa+YLhVfDOPYUUjIrXYEyW+4ztrZU/QB/3aTybW06qzkIKRCdrMC7Xvp4fEKeYEQA/P3Q0gIdMv7YqeqA9fPJU6KTl7VgKqT+h2AF39GCHovqbh46fBfLE6LjlClpby1YghtlK757MnRcAZ7BMXFefbnhkqRa+usG88dihK46hQROImR1K/FK5/NkDirEnPvXGpaptjNGcuTM1feb08KIAMTHq7mFlr8d062VvOh4H+qK095FpatiaI583CO4YijLPt2buOG3+7LUaNIPCNwSkEKHq0jVb1FHXrPSiHAPxDtXtOqSk7DQVzp6i9toGjVk4SzH2fDzsJ7/2H/rwd/5KL/3z/9Nt//pnOrR8o8ZfdYn2r1ivhv1lBuBXuulf9QfKlFlc6JZQTSvMU3NZpXIM+Mmj+XCV688e7OtTUlaG9i9dp9TcLGWOKVJ8arLSR+WfVgjzCIDbd193l7K+8w2FTMm9K2QGQ++V16rruluJ3euh/YvVOdAzdPLcEB7v5bmTNSd7vGL9MfbeI9f/uaSjAdyMpmCvxmz7ouK79puCOfe89wX71JVxhWrH/aW60i7RmO1fVVrDywr6j78f8pmSP9CjlvyPqGLq9xU1eBqK+ywQNR0B8PNDwwHcZ85VbsXPlVXxgMn7UFfQOSa/tbE9l76pwVjTmdWPKb/0+yYQ744h6Q90q2bCN9SSd6dCfvDs3dE5ZwLgpx2fYEOSxPYuJbd02MseP5tQwOf6vH0JVgn2zxeTq67ukG7+wM26/MrL3SYF7BJEH2taWppGj51lbAsvQemPCip9MlMXjt+AQ+bdxrVZOWpbRywHS5y6zEwwCXunFmabR97jBp0Vzpzs1jBnehle+vTbr9Pyn/xWYw20tzz1uoFzrjY8+oLyJo1VvJWRHaBaKmsM2Deoft9hN52sfn+pWqvqdGjVZje1LLUgR3X7Drl+mo6GJhdS7+3odDudMYqYgU5natwRVvV3dMjfGU5RQ5/nLrXLN7S0KtQTMGAZ7HWpe+i793n2Uo9bc/mCIuN79ECbovvbLTUrZqD5qM+znWL6uwxE25wipan6BzsV3dftzsXyTEvuk2vPWhl67Jnm5UdAM0JGfpOF6H5kPixj51rmkW8iXe7ZBuZR/S1HzsUOhuX93JWh10CcgXQXD51RB0MM63+z2ciJ2roBePQEq5QkU8ZWLyF/geZdslDjxo9xc7PDYehwwtKeOGWygr4Ed6svOqT0cS0nBHAUTZSVI7pv4G3lYPF9poZljx+tlJwsZZjXnDtpnAPe9KI81e89rIT0VDfArK+zW+OuuUSTb7rC7VqWN2Wc2/6O73jfTPfCE2UU+7Q7rnf3MbXMH+1Xp4Ez1ycwsry2UQVTJyhzdIED75iEWCXnsDIZRWWBF/PcwvJ5BmQvioK1hG3aQZjfvvcHvT75c5SGiJC2C2vbw5v3VBjASC0HatygFnguynEW/i5Ygh3Wcho6wlVZ3uRYEWbR2U5vfTnylXE9+2slhnzsrJT6DN87eo4uw7Gfp5zOWEYj9N4gE4YhmegzFd5jsoacdffZIWsDZ13mj0IkOzB0nGeuPRCW914rA7qeHtORnn9GZbrI6IwA/KTIFIEv1mp+iDmDPRWaMnWs2PRhJPL7BuUPvRW6O17o/GSIUDUh65yJY5SSl6WssaOUO3mMA/CCGZNUcslMB7yMaEzKTHN98bmTx5m3naTCGRNVMn+6skqKNO6q+Zp22zXKMfDPs/OcGz1vugvDF06fpNFzpmqUpdwJJRp9yfTw83Kz7NqxmnLL1Xb/Ao25bLbSC3NcFOBsEWPz2s2Aeu5QrdrNgHmtol7lZog0m2ZvstTa168WO05Y7FwQ71K7+YDKlm5TfHqi43d3fZt6mzvU09KhQStDb1uXG5Xf3dSuga5ea1wXYSsZgeJipK/dJ3Wawf7LRRKTF6paTLEZqNa0GribCJ+rN2Vc5KF6e+4bZkQbmMdbWfZWS01mUJSZMdFon5XNVj/WdMoaw8o2QhE6E8Iu31UhPbvW5Nvk/LcrwscqTN7q2sKydxZV29vIfBT94nVzFLrMiDB5bu4cknN7PseaLbWbEWsqRtVWPoza94iqOSGdEYATRied0Fq30246WZ9xE4YGm1Vfs0OBAAPOGIgW9r7DFFJ/2zL7GBqMZocHOobmkR2PuJXzhmYjXQZgeF4pn24eYnePPTPoppYxwIztGr0SDHSHQyjuPruWBWAYSU7iWpfcufDT8K7pJx/o7VOfuzd8zuXH89y9fEa5a7xpameDeAbg3GkA+Xxprbrt89Xyej15sNqlZdWN2tfaoeihsp4LYpBfX6uBdH9AB19ep/aqBpUv26Z+O3bgxTVqPVSlA8+vUcP2w6rdsM9NvXsvEArlkonSr5dIY7KlNfsle2U9uVp6yI49Y4ruLA2gfRshPm3dEuNG99SEDYiXt5pStaZTZ8rrW0+bcjOl+us3w9c/aOU5hyJwbslelnnD7O/MPGCSZwTTplhhkLm/tOu39EiYmEHBIiDu+DA94+mcJx982HV18cle1k5PDJ2H+M1ce7ZrRRc4GpYPxNoJ4fnLVh67hpX0WNiHtb65n4jbitffdOX2dMbFRrAFb3f1XtOPBoxvbDPD0dixbFc4+vSTV6QNh6RXTQYxJs8FwXLzDcRQq0X2/LX7TParTOaXS8+tk17aKP1madhDB8Bft7LEvTdUzQnptFUM/bC9pkG6UxLc9+OSedCDBxMV6jZXwQSBK7PjnzUBaFd5TZNeXrZVzy/epMpacxmC3YoPvhS+z64NDkSpfnPeib1we3Z/coJ6MpPthhGus/OuwfFp5wHU8vXb3epnYTD2q25neKlTJLVq6x4XBuYePMrDKza471Xb9qit2twel5X3HJ+BNiu3laqtsk4ddY1uXnftrgM6vGqzG4XujU5nkRaWdS2zZxOudzRCcU+V0AlJlve4tCR9oCRfaeYaxtnvNHv22JQkZVh5mO99Tsj4lVSQqXEfuERNe8sVm5KolMJsxWemWkpxg/mSC7LFHusDnT2KdjMVzlFZ3kVCodWal/2pK6TcVOnTV5v3bYpsn3nBqQnSpELJWHBW6nckAr/y06UrJoWNB2uCGpUhFWZKY/OkAvtu1aLZY8NKzkTjoiUWEmJ97MrDpW63PdbbXm6AyD7Q7Bu9f9dutyY2G2qsfGOJ2wO8wgCUNReWvvqGHv75/W5Bm+2bt7g16dkXYM2S5Q6wWQCEZTpbGpvcvOVFz73k9lx/7dkXVXGw1M1BRlxZPpd9oFmbfoU9g7XvWRqXcrCU6JolK9wynSznuW75SreE8eIXX9Gm1eu04rU33G59rOVdWVo+THdcXITMl+RKdy6wOjFgRKaSzC9DbU8skMab3KXSy3iOXs9Umu629lZv7Y42NtHaGL2ao3OsLZi8I/fpVibGu+GdHw8O3mt0ykML39rMpN/NAy8ordPYnWUK0Lc7nKzC3YfPgLM1VjHz2uTPGAwfDvZosK9WmXlXauLY0Zo8rlBpBsLdNd+TL2DW7tC9A90xOvTCBAX62Nc3fMzRsIrxDwbVMj5f5VdMkf+YGA5WM6uwMVq8u6XdDTILmglZv7/MrXOeXpTvljwFgPGWWspr3eYjjCZvq2lwgF21da8Kpk3Q3kUrlZiZofaaegf+rJHeWlljoHzIrbyWlG2/7XqAHM+e/m+WbO2w69nMpLu5XRWbd9l7hD2Fhn2HFZearFjWuT6JRj18MxPfwIASl7zmBu3F2rNmZ6ep2PgXZ99nGHLMsd8zslKVmxhvxhIA7m47fbLyDY4Zr4EJk3EztKnxgPoCA84AyhgfXjo0fawZD2PyDbQT7HuBW20uY0KRYq1cmZNHu5RSlB3uIz8JYlGGkpRcFSVlKepdGgE7EnlroQeMB/7QoDJrHnMDXrBFAM6ZJWHlMnuMNHWUNMUSn9MsnamuZmxBf8IodWRda21ttDJqn1RC50G3232JKa5sMxLy0qQZVoa5BtYzis0rNw/lyimmXK18habYJphypYwnWxae2ZMyWa25d1p7On+xd28t9AHjfXV5pVqam5Wanuo2bWGFO7zi7JwcJ9vrlq9yXjlLxs6aP9dt5tJjnjNgfN0HbtILjz5lAN2oOZdeomd+95iuvvl6pWdkaPWbS3XFDddotQF6bJy1r6mT9MJjT+nD99ytvTt3qWTCOAP3Rrc5EOvYYxSwWxbgzWpkzJxB9qfOmqnNq9dbPst02XVXuyVtWekQpZWSnuaAn0V0MECy83Ld2J8LlYgaeGuhM8ImuXWNEts2yfwBZ5jSdTTb5AkZLzL5Qs6RfQATmTzJ5n1cQv4air+iYFSiEtu3KaVlmZXD2p7pf56DsYBM87zRZqQi2/wuzpJm2flR9okxUXwaZeHZHVnXmfxPtx/vns4hcvOur4WO192fEKuu1CQDb78bZe5LCYRTknHO2/vbnhBsilH/qkyF2qPVNxCrxpZsrVxt3mtf2NPFSyXc9ebKPJXVlKi7N8EAPlr1m/LU02AePpw1AsNj4gKKSR5QdEq/eXQGIqZE+5LjNUCjGHqkR3jbHfVN4QFnB4fW3C3MU0ZRnluTnIVZWO+cZU2bSqvdoLbmsmoD2p3KHjfK7qlw3rKV0PKK0a6Xlypr/Gi3YAtA1FJR60Dcmy+elp9t7xFw+eKJs0Z6fzf9vmFDgsbBc1sqqu2zza1/fpRhcgYUbnje+M3wb/J+6zf/hXl4lh4ZJqs/96xhubpnuIcPPZ1rOBb+xckjn0Q+XPTjIiSUCq9i7c/R8Hf0Xp1rSJD32iPRCU4dl3guhqd3r1cW79nDM+Xr8GcwOYMoAusyXMjEUrCTZkxxy9Du27lHC66+0oHhgqsuV/9Av71zSJfaMdagnz5npltfe8qs6c5rZx9plt1kY55bPvJBB/of/vQntHvbTuepf/Szn3Yb1Nz5ybtcfiy3yRKbePJ4y/t377HnZujy66/W9HmzlJCU5IwClg7NMuMBfVIybozyiwo00cp47W03O5DGcbjk6svdRkCEzm+4/Va32UfOEHhfrF44xXYyP/SbL8jfEfLOD11wQnk/wbnjEbdw31Fp6LjjqP3n8rVEWd339zid8isOX8hl0CzQcTsP6/ZNT2vM/K3yTQ2vhBZqilLfskz1LTFAYyMTqM+v/t9r1eNNt2nr4Rnq7fXplz9OVUYGGoeGKn3xj1rMEvErK7lFn5zxhDpfNRdjSEAQlPi8TmVeUapJVze4kg90+FR+aIzeTPmIdo27RFEBfJOjiYFppWu3KX10vuuDDpnH7jOtBchmloxSu1nm7E5WOGuyqrbscSPVM4oLtG/xGmWMLnBGQB/94AbSbF7C1DDWQGc0O0A80Nev2IR4N8cbIyTOPOquxjYzCCqVnJvl5o2zxSqePZun+KOilZKb6QZ2sT46159Mgx4+D9zf1aXsb/ylQtHR7ne3GQI9ZlDEWOtJsTrp6B9Ur/EiOdaeRbnte5ddEx8VNdTAfIozJeM91YH/0PfhhNfpyIySnmtvUdetdypkefxyzytq7w93A+D59LV1O288OiE8MLG/q8feM8q873inzAJ9A2aQDSjKzHf4ifETFR/rRv9XrdqplkPVGnXVTKWOHhrkZ48dCA7qmoIZWpAz6cKZBx7o0YRNH1N81wEnl7Ut8CistPB4je1OcWBLEubDA2g1NuGhp9lvRooTZhxe3TRAHAU8yWPBlPWLOjIvVfXEf1Zn+uUat+Ue88JfdZv3MDCNPnePCB+227NMvFWQbvda+RjUw7PoC3TKzhJDEKwKXLj/yz+Vnv/b8L2et+K3JtRc+CGVzviFm8J2Pgj2HDsPHDnCQKWNeeSMxGMovHJg+HpkiTp0MmcM5ji/XV+0PcRrd95xAHnvjt3GO596rV0vuPIyt44355Fnwu+H9h5Q8bgS5ZvBwLPI1+U5VBbv88gxHsWzLU/v2guZ4PHweeD5h3+gnPJ73ahvjD7C08gzkR5r0u4Y8oNc8bujN9wPjozx+iP1Q8N+2oqx9G0AhMzvvGqNOWTZyq58SAUH/8PKwRLWUmO7PW/oPp6BrBMyJyqQZu2KPBkbwm8SZaNdeiznuUPVcxTR9rgG2a+a9A01FX5CF8s88FOOE3ghdHaliTYlOzVrg6ZNX6lQesiYa57wYKwGsTJn9ik6v0fBwwZQbdFuY5Ky0mxVteerJ9qOWQVn50QpNzfGKY81G/q0Y3u3EtWjUT3VytzTbswOMxCmZ01pVu8V2/QPD/Xq8ulBZaYYe62R59ozctPrVBssULMv1/TqWw0copGl5GW7keWJGWnO2yYRAqeBEd4GyGmgWWNGGRAnuUaWM75YiZnha1PycxwYJ2VnqNmAOXvcaLdRSaJ59gxii09LdptPsEY6+bDveNaYIvcMnkvjBeQzSwqVZt4/13OOvuGTlZGRQug8q828129v2q/vWlpb16K5Oen68+Xb7Ng+pcXF6iYDRQa4/dmybU5Q63sYnT5geSUdAWhGrDdaarfW0WatgMTo9VhTgjEggV03Uggdai9r0Ot/9iPV2PMD1mI6Kuq18t8fdKPTsyaOVmxKgg6/ulFbfvGC28qVFtt2uFaZE8JbZfZYq9z5m0VqK6tT5kRC7tYSjS7oEPpAs3lr0s3/Jv37E9J3nw0Prvmrh6QXN5ks75M+eqmBZI1013fCA26unibd/6Z0/QxTPKYoPELRHayVluyQzN4x49Wx2xHiP1II3apVz22Qvvpz6R8fkR5YGg4p3vND6TtWlj++JZzX//ml9Nq2MLBTFp5FWJ32VG/K8B8flraVS7fMCg+I8555IYXQj2wnakw5Fvz4fWzyaKTvwz9HOk8ok32l2R0O7x3v3yOMAcLo7MGfaJ44KzwOz8Oj4Xkf+/1iIHh9bAg9qW2TA3AGal77z9LK3eEpjL9bGZahKydJ40aZrG2WPvejMIg2mO3H6HRC7Z5xCAG+bWZ4Pr46DK45jBUZRsjfSCF0gJu8/+630k9fDRsLPJt2sM7KdfcN0kZrZx/5dngGBgY0xy+ZEG5vcB/jg6gT5cP4JbVgkFi7QBXz7PdNCH1QMZoS2qK5Axt0oO9Orer5utZ0/WE4dX5Vqzr+Tq3zTSEvbFJXik9lSSnqM3Nsft9WXd+5XDMH9+uZ+6v0/O9q9OIjNXrqVxWaGDio67tXaEHnZic8EHPA49L6lHnDQb2xLUktvdm694Uk5+X446erP+ObKoiapBtCLypJ7C721ithhfc0s91nmesDpxF61reddef57GkJexqukZkAI8SMUuc6rGb3xe6NNW966geucfO+nVVv11tu6jfXqrW81h1zysblRQMwT6m5TUQrnEdg1wcNfPlNGJ7QOuXx0ulQr5mhDT19ur0kzwFuZWe38hLj9SezxmtOdqoBbVBJZuFNzUhRpwFzj4Fsmklrt0m1C7lbme7dVaZbnlulq55cdiR99OW12tLYZkAafseRiHu7G1qUMipbBfMmGDBXO288e9pYJedlqssMCrgXlUB/eKG661vV19Kl/HkT1d9p7uEQr/DGK1fs0L5nVrnBbuF6ubCp17Bt/fel+/5IWjBe+sL1TkTcQJvD9eFrECH6p3PNI37eFM3Ns81YMuD0qppPpnl9+xnpM/8TBmOmor3T6zMi+BOXmadiCu2GmdJ/fy48nez2+ZbHx+25li98zzIjd8bosKI6YABOH6W32rBXp69tlf7s/rASG6qO9zVh8JMYnX4sufZrx/l8vxEgWG3AyDiLhRPD0yX/5APhcSAujG4swSv3xn4gcxiRXdZOPLlCxjoMPP/ywbDx+Y1Hpf0ml8dVMMMIT/7Ffwy3t7G5ZqTeas+wvDCUWRMB4vlzxoTbFW2QPnvAGsMVI+K+xQbofyNN/rO30jX/ZMbzrnB7uRjl/x1UxcjEy0YpoFHBAxqdGFJxxoc0s3aexm8u0PhtozRuY54Wxn1U8b5ZCsxvV21JrPrtDvrNB33RSjdjY17Pdn2s9zVlvvS0Up57Sh9qe1XzW7cofaBNgWHWDyPQE/M7lT22T7fOnqP//Pxl+tiVM9XTF6WouAmm/CepN3q2cu1NJoa2OcPCI8LnjPxmo5H2ugbXH84Wnj0GoKyMRr90oK9fu15b7gatdRuQs31oX1ePelo7wtPNrOYZgMb3XgNHQuh1uw86EIYRrOJGKL107Ra3VGufSSj95j1tnU4R8L2jrsnu7XJ7k5M35eB8n+XBc1waMjBOlaJMWqmP1QaWCG56XIw+Pr7AgLxHP9l+2LxXn64tytKvbpirSwxJquz5r1c0aGlVo4F/QOz5/U8LJumrM8YoOTbM91HW8n553RxdUYD3G87/RARoN+wsVVJehmKS49RyoFK9xrP4jGTFmjEx4fZLNf9PPqKiy6errbxOOx9+U017yl23BISR5DcESrT7+QxL2IVNNPbGJumfDHT/yUATjyQ3TXrBPPDRWeFrpht4/u5rBpC3SzWm/J5cIz24LHyOumK6y3cMvB80D5rXfsrOo9Rc3/Q7tExzTvVD87bRObeYYYBn/xcflH78svT02rDC/eGXpK/ZMZTXOFN6DyyRlpqyQpF6lJEUHhyEZ/Q+xKUInSIB4hsPhWc6YAw679rkJmjfrzXH9Ym/Cn/WmaG6am/YcCUChHx3Gpj/g3nNeN+E4Z9eF45glRnYvhN2IpplBtT/8aT0rd8Lh9KRXQzQqUX2fPMHpll7e+z/Sp80I3pPZbgtPmvPYIgNBsDffUT617tNR4aDfBqdLd3/J9KHF4Tb48Uo/6cJ4H4lq1XpqlPQwLalo01b9u/T0i3btHrHDve5v6LM9XsmTugzpW7abRhz8E0H7b4Bn4EtSjw6xn0HuI/y9+yeqNiAcmbXy4cnmdisPtNM8QxeMwMiFGi11GNeYocyAnuVE6q2vE0yhhFhZqaNsZpa06EKbfjt8ypbu007nlusjQ+/4PrH0/Jzte3p17XntRVa98AzOrRiow6t2qTKzbsd2B5Ystau26qDyzeobudBtVXVab8dox+7YsMOVW/fq5pdB7Rn0UpVbt2tA8vWq2zN1rCBYJ529ba92vv6Su1+dblqdu63clS6Mu1dvEY7X1qqfW+s1m57Nn3Hngd/MsSVgHBlZ69uHJ3jwHxdXateshbRbK1rAmFyF0GQtpnrF2+tJsO83XozOuq7e53nTh4Dds1fz52kL00p0fTMFP3gqpkG9tZCTaJPKNN2X2dds9LM+8+eOkZ1m/ars7pJWZOL3Qj71lJrcRgYdh1h847KeqWPyzfDpVu9Bvo8m0F/hNlnf/EDmvShy922ruGox4VNKCTmXU8x5XGdKSwWlMBpu9k8Yuai8nLoNsJ2L5oSu/uq8HeAHu+EN8T7oJ/6j82T+cpNlm6UEsyL2FoWNhCOR5xjyYHHVklfNs+faTSPrJQeXhGeSoYXhELiWWUNYU98T3V42hlzeWn1KCuU6N981Lz2e6QeuzZCERqJkDcMwioDbzxcvHDAmRA4RuuQHe5or8k+oksfNdcTLscbZvvo1fvC7eZz10q/b/KOF40M4kH3W/4nknkMhRc3h0eZ326Ae9jkGjVx6cSwjDMmBJnfWxU2jK8zg7bcjrPICwsrkTfX/7kZtMj8nLFm7H5Z5hSG875Yjdej0e4kiD7wqPjYu4N9fRof2q1if5c2Jd2pZ3Pn66WiApXOmqkl46cqfvIsTfEvVXL3dtWvKzCPLEFHtgU9BeKe5IJu5c6NVUzutWrqLtT0y2e5/vf+znwFYsaaF92nQE+99kWPValvgqLND3f3+liIpVNxyUnKnzJOwcGgkrMzXF80A64YnR6bmKCssUVuMBuD0zqb25San2XfS5xHzEIMiVkZbiAbU6Nyxpe4TVKSszNdnzgeNn3rAHXxvBluBTY8+ezxxa5fnJBbtIEmIXKME65lNTfui0mIdx4q+dDXzjrqDOwaiUbqA2cRnWS7/jLT4KzEdnNxrq4tzFKLaW6OfXhcgYF62EZjEBbgPd1NUDavKztdE81DBryhoJVuYX6mbi/J19jUJNcIj9SWSfeI08iifMqePNoJf3xGiqb/3g3KmxXmc+7MsRpz4xy3Fn0oYCafuZRplndcaqL7nj212Ay7BPW1dFoexSq6crqi4mKPRCEu9D5w2MpqaHddGp7KNdmAHPBEGXz9zrB3AKE4UHTj88NKhikuTMNhAA7H7r5a+uB8S5dId5hiusM+uQaFSQWM1AeO933AlB4h8VvmGOhb/gA/dI8ZCldNDX+HSq2MhNbxNjYcDM9ZT7JrWanKRE//9GkDbzMsPN15wfaBR+hdoZH6wJlGRpfl/HFhoJ1g8vmHt4QHihHOpp/bW8CF0DoDyq43oxa9gFe8cILJlBmchLQ/aDLOXHLknXTX5Sbvloenb47XB05eGMDILwNCAfKZljee9Z/cHp5SiergOsL6tC2iSnjnGB0McCN/iCmX5DPFysODuQe6GPvAT7lleKPQO9oHdG3wWd3mW6aypC+oRaP0Wm2eugNpmp60T9NzUzSm96fqX79Lh5+ZrJ6m0wNwuJtsFt9l/3ONuvL+SWX71mvmhAVuVHfL6h2KShlQsMevGgPw19JqdDg6TdFejRgxT9PNvcY9MhB1362mXZ/zkFlGqJvV0hoOVLi53+OvMo1ndKQv3NjE3G6I6WLkGe7PDrgwPVxk7rjbLtT+3Hm7zvWV0SDQ9vZJfjyLsDzXQFQA5TneoBiPjjcKHYq2fFltDZAhMcKcUgPO3iIu9HeHRdinWLuWc94gNo+4xG/nueeoMycYhQ65wXjcxzvz+wh/woYU5JQwRbD/eHdmAThgZwqilQfQH/7+F/oodPqZUWB22I12hfjNawK+DoCHCK8DwEbZYC+5ZR6Hzp2IjjcKPWj5IY7YeoQHyZNnoLAoD8rKI8SMsnjXUyUYGZQTpYyXPrwsF+oo9Ai9O3SiUehUAzJOM/WatidTyCDkqVWu4RyyNrwtvBMdbxQ6RPth1gf5IRHIL89irCHtCxr+fNQS19MeuN4jzrtr7J6hYju6GEehh1HpNAjr7LBvhqqDSZrV+h+6tuMPFVdzvyoPPqWrer6hy5t+T5ntK9SyI1d9bXHGsNNjBhXR15qolv1TlRAfrZQ8c1+aG+RPNI88I04DVV0KtneqMsanWn+aorhhGAEqeMducIr33cCcOdhuDjJAYucYQZ2UlaZxV8x15901dg5gdd+5FoDmWvsMg5OBoF1DXoyw5jrAmWlTDpBNqt3voWex+A33eXm4Y3xauU4E3m8n8+X7ey31uRTo61VfT48Ge3sV6utzyz/2WwrZce8avnOOT64NDjvnJdl5juuY4z477juywT/gGnAA66Vee25vrz1zsN8ac7/73mf5DL/GgaB5U1wTvnZAA6Yg+gbst+XP+aOut2RW6bvUhE6STIZ91uhp6KQBY1XAAHD47/4ek7lhx0hc4zP2WZWZDBiYDjv3TslnvDYhcnxAuXnHWW2YZxFs4jfP4Df5e9eQvLJ41/PJb8rDjrAjlYV3PCkLI0LvefKZwByRC2TYZAY5d0FOZGjou3cN35Ex79yxbeEdE/kOEQbE8HMDJttefj5+e+1tSKZJw59PewuM0N54D9k15DH8uDvnIg8XlNY5IZ1yMz1qHrhiNCm0QzcHn1TeoHn+xpi+YLySYjrVG5ushjXZang+R/2dZs2YtXRaZMCG4kq4dJ7y/u1P5Y9L1ARGIXRWqK8iSTVbt2pf8oBWJ/aoLiooM7pOm1yY2zMlLzA64oFb8QDv5Cd/ZxJn7tW7QQakA9NmqHfmPHumX29Wb1MPSHEOKWCgNTl9tMalFiiGqMnQ8XeTjvXA/aY98sr+n2J7q80jOfe8R3n2Jk1RS95H7XOCPft/ldi2ccg7ODfks3fsSr9MDaO/bArtrSjLu0nUdcQDPz90tAceUFrDK0ppWoxyHLri3JLP0Lhy8n8qGJ2i5OYVyqh71o5iUZ57Yv/9lvx71Jmx0No3SPLuaJ0z8cDPCMChQcUqL1SpeaEVyvLVu2N9itf+4Ay1bU5T7oYy5R6sUnSPeZ9RUQqd5NJPPgNSHx5YlF9N4/JUNWesei+brvHFEzUh0UC954B6g7N14MAO7UkcUJvp0xjiPO9RegvAQXAzNBIShs68SzQw4PreobioGBOcc8/rQVMgg3ig54mGAzhRB/ge9Cdb4353lJkj44E/2OO8kWBUkj37XIf2rGZD/QbeXe77+aAIgJ8/Gg7gUNDPmh3nzmB8O/mGum5C9tw4e358+PC7Qj5ra93OiH036bwCOBQwv3fAgBwi/EAQgmlmLHOaWt2k/O3lyt5TpbSqJiUwEdZKCjCPRA64Q0H1ZKSooyBdjZMKVTurRC1j8g20ezUYCCvShKg4E7JeBayh49yfTvf6xURHAbgR/equ794+w6DOUZTvW/3eEXqLAAH60TE8PB6+E70dwMONjS4PNroYHBx062Hz6f2O0MiEnMKjgSEj8ERE7UQA/PzQsQDOIF7agVcD1I2rDvvixvNEdM2IhMyiKwaNj+8U1T3vAH4iAqgH4mIMyJuVUVqv5Lo29z2OdSVHqPyBpDi1F2SqKzdNrcXZah6Tp+h++mGODqN4d75fmvZwACd1tLcrIytTne0dphhNUAYHwudMWFLSUiMNaxihaBirEA3YGoDEJwwtXzsEDA7c7ZrhxHnuGw7gXLd/116NnzpR+3fu1YQpk3Rw7z6NHjtGdTU1KrbPCNiMTMhrTXmVpsyeETY6MT4N0AOEauGZVQfHWUCFFBcdEwHw80DDAZw2UFVWocTk8MpzDE7FSGWsT2xsrFufnjqM0NGEvHZ1dqm2qlqFo4qcPh7ubJG4Bg3tHR+4UAHcI8Lng0zJMSFIrW1WQoc1TDfCezj5NJAcp7b8dOdJ+hml7A0vfJ/TcADHA9y+cZN6e/pMAAJuwwa3YYopybyCfBWPHzviSlLvR/Ia066t25WenqbCktEOLLCM4SPU19enlNSUsHcNgNhxQJ6NJ5Ji4h2Am9pSc0OTaiur1Vhfb40yzSmzxMRE1VXXmCLz6+qbb3CNMUJHE3Wwee161dfUae7CS9TeZka8Kf+mugYHAgADkRGO55j8plk9xRiIRAD83afhAA64sF3qoLUHdlgj2pQ/qsBtrzp9ziy3KxztBp0UobeISFNNZZWWvvKGJs2YajpnlOGZVFVe6ZbpRc90d3cpISFRyca/9Mx09fX3nxaAn7L5NHw70ZOlfsU5pZkzWKPsgXoNJMarMaNAPenJ6k9PVK999qYn2e94DdhLxQbiFMVcmUC/CUdwqAG/vxvx8HngeC+ARmdHh8oPlVqj8ys1PV2tTc2uUaVbijSqMAGo8Gn98lXh8K2xha0iO9o71Nfb6wB515btKj9Y6vaEbrBUcbjUWc0p6amK8ZmXaDLoptYZ31ubWnRw/0Fdcf3VWr14mTKzs6wRprrnFIwuioDNCARP9mzd4bb4RPk3NTS6dr1l3UZnBLHzF3w/uGef4hLiDSSK3PQYgCQyD/zdJXjtzQNHh7S2tDrgrjh4yM0sGVUyRgNm8LJW/MDAoJLMO4/omqOJqAQb32zbuNkZOFvWrDcd1Ol2plu1eKnSszJ1eN9BbVix2gA9V3mFhXjg7+5a6CdD9JzQPz4rtF4fD9ynjwfv1UeDv9InB36mj/b/WvmDlYxUMi97UFEBn8F8sRKiJys2ljRFcXHTTHjMenGDhiJC4lEgEFSDCciEqZOVX1SomPhYs5BbFG+GUUJSYqRBDSN4gSc9ZuJ41+VQWVbutnZMSExw1i/7OienpCg2znjY3q72ljaTN+zat4MGIL7TPPlJ06fosIE4+0vvNmDKyM50QB4BmuNTblGB8W2a41WqGUed7Z0q3X9Iufn59jtNWTnZbvtNvJKI/F4YRKj88L79Znh1a9yUSSoZP04VZaWmfwatvcQpjlUTI3X1NsLQx7CZMnOaMnOzlZqR4fhFhInjzui3z6ycLHf8THh4yhrnVELoLGt6dfBVXWkpV/VmLTCMKPxQhrKU+SbqqagvqtY/XvGxE82LybQUe+SFUIjBYK8JTINZfwfsyPs3LHxUCN0aVsXhMmXn5bo+XQSmt7fPDJ44pWWkuYEnEXqLCAUyNx6+9XR1G6DHOuDGayZc3t/fr+iYaPWw9r3xNz4+3nmCeB5eCH3APJLuzk6zrBuVnplp13YpOzfHhcWSLK8kMwbi7L4IjUy9ZjThjaDE4DP1cXjvAS28+gq8j2GDAmOdMRUbGcR2XuioPnBrN2WHDrvuJGSettHc2Oj0d+Ho0WbQhvtvI/R2Quf09/WbfmaMh1z0qdJ0NkZQUkqSuswjB7yRdfaZ7x84vRD6OQNwgxPND63SnYHfKMfXpKA9ie5sVsphUB4PZvR4acwY/dp3vwIJk+wXwB0G77cIAQloYKDMFC0g/v4cNHHsKHQAh4ElXg1607oQHO+aCL1FnqIBDJyUwaMhPnkA4X1yjgQv35oHHt69jf5aFphxK9bZJ7+9VfQifD8+Ob4bf1w9DH23/446530CDExVjAD4u0/DARyivzZcJ+H68tpRZIzNiQmZdfI89J3FvFhnxNMX8BG+kjBe37VR6H+4+P6PxaYkPdHXzjzRkYnQOQrui6Efaa42qK1H4vLReeHt5JLZgs6ePMD4tH1xerL7x9p95a3yOVAaSTBQlt3q7NlkypPFJd5/DbrQAPzW4qmuwk9EHpBH6MwJXgPgfYF+B+An4myE76dO6ICRxJlDTCOLcwDe6RTgSBQ+GuH72aQwgPtN5k88JTIi76dOx5N3jKSBwf6qwUDwU1eXzDi3AP7EvtUfS0pLfaKztX3oyNsp6ItRSu9OzW3+d2UFDrjdYp63YrHJe0aKgVGWNCZfmmVO9+CrOdrU+jkt/vKfqqm2UtklE8xS8ax0Q3hz1xkxHGNe+Kj4FuXEdduh95/wpMQkaG5uydviE8MJK9ltMjL0O0JnRh6QRPno/Dk+uXBZMDIH/GwSXmCCAbibf38cwlPn/DsZtRE6eUJ3YDidiKeci8j72SO88oGBwSaT5I9PzChYMnT4pCgcDzkVMg855PpHjp+Y2pQQaFF0KLzc5qDVdYkB9uwJ0lj7jItzuOwo1BWt1KZG971+/24dWPmGNj35oNb99ufa9fIzKt2wSoFeFtwF0O36d3j22UgEPkKsPz3COS+5FbLoD1BwxPNnOzHljoaFUjteAmwck44hQjT057IzmTOOToNiYqJHNAywHt+7Ic6QayCEc0fit5fio1mZ7syI+6kfPKBjiSlq0dbIo60eT5fXsez8cJEQEsx7shPcSPwmJVqiXoj0jUTI/PF4RVvwiCsIZ8Jb1gmAuHd4PZAP8h9l9eCFkN/LlBBjPD5BijM+Mc33bBNzy09FvsP18VaXKnUWcxGO/yGaYVI1EBti1fZTo1PuUL7tD++ZZly6u6u721m/I6V+Q2f/YIsK+tYoKdSiqqZw/7c5KmpslUbnSodrpYnFVvjDCToUe4VK5y5UUnaekrNzlV4wWhnFY5VeNNp+5yk6PsEqKqQ4X7v8oS4XzhzpuSMl+t7ZFodNM9iaacAMEINEDdpxpqgMmEFw7D111bXuGkL6Aa6ze4efHzQwbe/o0I71m11+bJHZb1bK8GvOdor2R6s4LRvTwm056gb9WNlR7gxac/OarVx9g/1ucERCYqJQOvSVHzxwQDu371Rff58ClldCQoLzGkkMomCUNt/p18K6PjZB61evVU5+jlNgXMtxrt+2eauSk5OdFXnsPezgdrw8L4aEh4cn6Pqr7H3gE/1YrAbo+G6KjOv43TvY5943MSnJDZJjg5dj83M8Yb19+/N46B3v7etVfX29+t1CM/FHzvPsirJylR0+rOaWZjdQzo1/sLJ59x+bMKrcClBDvxkctmzJUhWPKXH5OiVpCUN7+H0XSuLdoqx8ALi9pdu9DnnnOFvYwnf2uR80w5Y2HG31gjJHtuEdPNu6ZYuS08Jz+4/l9aplKzSqeLT7zpSfiooKVZSW6vDBQ8orzNehgwddm2JAKHxqaWrSpvUbmavrBt8lpSQfled7KhlPMJCI5sH38GI7Jid2nMAnv5kX3mN6Bj7HJnCtORemc5CzY/niCJm3a04ks7SnJYsWKzs32/H+RNeSGLxLfXV0tCs13erJqLGxQXt27VZBUeFFpXdoj9Ze20O+4OP/8+3vn9I0slMG8I/88RenxcfF3T3Q1+8sh5H+UHfd0QUq6lullMFKJSVK+RnSqBxpwiipyD4JoSfFWwFSBrU27StqLBqnGEAnIVFxySmKT0lTbKIpwzi7yF4wyhdQbnQDsjDsSSf+w6LbtXaLnv/5QyocV6LFjz5nb+BT9cFS1RwsU37xKMWiEE1gSAgkXtDP//Y/lV1UoOaaOpXu3q+SqRPseHjwgTd9orGqVr/8h28pKTVV0y+dd+R+RjVTIWf7j0ZVkpbjBPPVF17S+rXrNWPWTO3csUNvvPKa5l0y3ymwhqZG/ewHP9JXf+8LevSh35oyOqQVprwXv/K6vXvIgfeESRPd+zAS+6c//LEeffC3birPKONHXAI7x4WfCf/wSmhQ//j1v9GW9Rs0eswY5RfkDw2iC+k7//afWnj5pW5qBIO7TDacsm2sb9C+3Xs0uqTYlflipRgznGKiwlGGxx5+RGWm6AHCXTt36ZUXXnRT0FIMKDCytmzcrHvu+Kh++aOf6iv/56tmQMG78CIlGEqMSj2474BrtExh87wFFoPZv2efHvjFr6yGQpp7yTx7ntnkJuwYR9T3q8+/ZCBeqolTJrvR7xD1Q9tA7jAuoqMxKAJa/oaBtcl7nLUdPPf+vj79wac/r9//sz8SK/WVl5ab4utwC6ZQlguRXAg9Nl6tbW1a9uZSbTTZyzIZwxB99aWXlJuX6xQ3e/T/z7f/Wzu2bnVTKv/2T//S5DpZi15+Ve3NbRo3cbyTc4j6oB7++HNf0ZwF89VjTsg3/uofjH8+vfnaG3rpuRc0e+4cff8/v60iawvf/+Z3XURr6RtL9MRvH3b1yGyPWXNnh/lmvCdPeM/P8NbDFzch5wkxcQ7A4fmBffs0atSoMJCbbgMgc/PyzDEKOqPmh8ajVNOB3/23b2ry1KkqGlU0lJOcnmQBmIqyCierzELwjE/0CrzzdG6q6fvPfPRu3f7hO5Vj8o3OCOsfa392HZFDFwUZ8rgxmp965Am3fsDCKy5z9bpx7Qb9+hf36eOf/qST+YuF4IEZPh3G+ifeBQD//DSztu5+JwYFfdEa8CUpq3+nkv2dxnyrUNM3iXHOIXafBKPa0ku0tuSr6ooyKyrcCo5OptAwCDKiWpQW1WXfDMFPkhCSin0HtfyZV9Xa0KyqA4fV293jQHn3+q12/GU1VNRo9YuLtP61Zao5VG5WZ7Ree+gppZj1vfblNx147Vi5XluXrdXk+bP0zE8e0LpXl2j/5h2q2H9YBWNGq7OlXff+47fNMCjTJTdd7bYIPdvkATiVnZOb65bunDp9mgbsWRvXr9cVV13ppkOxMTTToFqaWzRn/jzNtrRr2w7VVFVp/MSJzoNYuXS5Hr7/IWVkZqqhtlZ7DIyYm+uU2DMvOPDFIr7/p7/Umwb8KLjXXnhZk2dM0xR75u/uf1CLX33dPJnlKjtU6oDlsHktADvKdLcp2e1bt+mBn9+ny66+MrywjIH7xUgAuKc0Jhr/dmzbplGjR7nU1dXlADozK8ttunLowEG98tyL+syXv+D497///UNt37LVrfT23ONPqdR49B1TdN1dnSouKdEzjz3pIiVP/O4Rq8d+bTIFxJS0ndu267f3/jq8AM2atXrcwINFaLJzsnXIDIDmxiaVl5XpoXvvd9NUaqqr9PhvHrX6W+Tq/d/+5p9MkY420HlEK6yuiQY8/cjjutzq4tnHntLaVav10tPP6kMfv+s4g0bPPwHgdBnB3/z8POfd8R7TZ0xXrck+QFNowELkq6WlWetXrdWh/QedzmhrbVVDfb3jFV7ki08/Y9e0mMwu0qKXXjaertOa5Su1ddNm87JTlWvtiXsP7t3v6mPtqjXWduZqt7Ubpv/09/dp146dZgxMcPzes3On1tk1GAAvPPmMXnjqWSUkJajEjFs80IuZPADHQAFEu03GiSoBpm8uesNFidA79IHT9n/4X9916ydcdf11KhhVaA7Bj1R66LDJv08vmy5Zvnipnn3iSaev0AvPPvGUM4AXvfSqHv/dw6quqDLdVG1t4GG9YkbqzR/8gH5z3wPKtTp/6pHH9PqLL9u1r6m2ulrPP/msdu/Y5fj8nX/9T23ZsFE5ZsixnPEbryxydbV720598nOfVp8ZWhcLnQmAn7MOnahQn2riFmp78pfU48tSFHJteOz6vi2x53Br9BitzvhnZSb1KMXf7sB5OEB739Oi2pQT0+w2STlVGuwf1LRL56rDGnVHS6u2GRAzxxdAqTpQqktvu17lew+4PbLbm1tVaIBcPGWCGKRXOH6MNry+VN2d3brzD35P3e0dDrwTU5KdQQBxXdnufeo35dJqipUQ6bkkFETp4UNuyVQUGlapm+JhxP94v+kZ6Q5Mk8x7q6+tU5OVCws6yRoijQMvAu/l3v/9mRrt3Kx5c92KS7/+2b269sZr7Zpf6z//4V813jx19ureu3uvy3+/NZRFBugsZnLzbbcaQDzq5ojOnDNbD/zsPv3s+z/SskVL9ObrbziAYZnMsRPGmeV+8Q94QYEtWbJEl15xuXmuGcbTRqfsxo0b73gO7/kNn+2L/t+3/ls3ffA251mvXLLcKZ8+M7Zmz5ujSVOmuOu2GID8+9//k7Zu3KJ9xuPps2e4ZV+fMDDGsz988LCrl4WXX+aAZZl5go889DuVjBurnxqvLzOj7Qff+p7zzpPs/CbzmIikEInBI8WgS09P144t25ys/OkXv6rbPnKH82Snz5pFMS9sMqbSd19VUenmjk+cPEl15nEZg43n0Y7ngOstt9+m5qZm4/n3NP+yhdpsfPjYpz5hRuRWB9TVldUuGrHUAOgDH7rDeXRTzBBAbjet3eiMdCIeeHvjDaSnzZyuAwbmAFJxSbEOHzhkTkeMM4xXmUH0q5/eqxefec689793nmGnGWSb1210c91Pd4zJhUbIMp41oIihv2HdOv38Jz/TOjN+iDZCAA9AiY6JjY3WRrumoa7Oydp//dO/abXxnmumz5yhjvZO1x2ydeNm/frn9zpPHiBmnvnf//lf6bpbbnKhb/i+fvUarV+5Wm8YcN/5sbv02189oJXLVmjS1Em678c/01MPW/sw3Xb5tVeZd1+mb//rf5iBtcNFA+jeeD/ROZU24Lgi4Xotyfi2tqV8Ti3RkzUQnafaxKu1MfXP9Gbm99UeU2KVHFJhXL1GxVYpM6ZDsYb2sb4B53WPjqlUXkzDUI6nRljLJVPHO5C+5//+kT7+ta/o97/5t7r0A9fpxk99WJ/+6z9WRm62vvKvf63rPnGHFtxyjWLi43TLZz9GpEFTF87R1370H7rM7k9MSVJyeqr+9If/qplXXqKb7vmwPvkXf6Br77rN3XvH7/+eHfuI+roZcHfuCMsYZYUljLJPMUV/4803hZcJDV/hQJ6+VKIkeNxusRe7r3+gX3n5+QYoy5zXwOYbh/YfME/5XudFo/DzCgrcfcVjivW0eYj0S/X29rhlE1l8oKi4SOusgd1rjRnPkn5UQu/0v7NIAeBRNHq05i6YH+5yiI0bKtfFSygzDBlCqLtN8eDdtRiwNhqIV1VWOn6DhXwWFBbok5+5x4Vu//Pv/llrV64x76PWlFWJU/5sDAF444VcftXlpvAa9OX/81W1moGJAbXTvD42pkERzTbDaunri/XYQw87r/tSA2wAeeWy5W6p1x9/74emyBIdmCXapws5mnLFc5oxe5ZeM+/l6ceecPUE2l1+zVWmWP/VGQN0dfA+FzJhDHeYzDWb98z4jToDCrzrsePGaQLesBmGyDUG1FXXX+vSNAMLgPb73/yeyTRrR5gRk5mhGbNmmBdXq+/9x7fUbZ4zIdfw6ljtrt7gOTLO+BKiUaOtfh41Y+nl519052lfJMLAeeYdTpg02QBlsotOJSUmuXOuj36o7Bc78c7r167VPjPaD5qOmDp1mn5y78/1sU983PEUQk9MnTlNH7vnbj39yBOqKq9yxir7DsyYM0v79uw1Z+Owkzf0RNiTjzO+TdWenbtdhK+qvMLaTL6+++/fNEOrykWQ0F0YZ+ikb/3zvzn5ZdljFq6ivkeVlJgh+1u99vzLbkxIbl6+C7svuOIyFxUBed4vdMpvev/2xR8zIX6i0wT/5IhHhOQPDZpy8WnjC6+ran+5rvvqZ5RV0674mgb5TNH35mSobVKxVj/xivOO537wevNCEkGscDanSVQ4NBSmcMqYY8OPQ945Et9RCniOhNRDphCHW9ZeOJgs3Ej0oXu8+88FZcQl6+riae47fVH0t4U9B3sfBg1aOeiHbe/rcr8HaWSUxRLvQVmTzQh5/cVXXYN83gD8U5/7tD77lS+ozeoSrwSDh/5CPgmzYt2+YJ7j3Z+9Rzfceovr6yNk/7/f+4FyzBBYu2KVfvLALx0g4X0wkIXGTdgT/nEt+Xm8vtiI/ujE6DgXyoXPACPv4jxu4zFKiXfHs+jsM0PJ+IxHiKJC6dDnTS7OY3H1xAIOYd44Xpqi4hqWwB3os+/GO67lGXzCRxQXssVzOMYzHEjbsSDyaXJJfsgnhhqghLfKUrF8IgLULXkD8NzPIDsEwn1egATfGWGeZjI/EAwPjIKcrFu5+aRbg3PdA72OF7w774ZCxyvEkAwbkDF2vd8BNuFgKMxf+l99Yb4Yz1gelOvx1BkAyKj0buMfvIXHgVDAeeHUoSuDHeOTc+63/fGMi53gbWZCiovqwU9PFzoZs3N0uTAwuMP0zOBAeBXDsF7odzKKTMM77zv929zrBsU5GUX+TB5N7mk/yDLV6wa52e/wYDjjtV1DGwo/kz7zaCe/ePdcQ1codcBx9CFtxTKxPKzNXmQ6Bx4Yr6rtVT85PrPo3M4DP3UADxPbihYs26yG11aqvqxad3SZlxF4C0itphS0BrUkzqeatCQtvP1aVd10mQLxF3+jOBuUHpeo2TljnHKDV44c64Z+D/FxiJtDNTt03D58IZ8ZI37nxbzx8muuMVx/y43Kys52jdQjTymh/J985DEHVB/91MddOJ68OP+KeSWsKf7Bj37YvO1R7v7hytXLxzt2sRK8ZjUwwACQOIrvQ1/57upkiIa/s8eLY2k4T0a63uU3dMnwPDjEL4+3HnnXe3kN//TOD/e23fNcRuHfFyLRB87gwZ6BcOTjqPK678O5Hn536FjeQO66kY4PHTuKVyMc84hjdtA93v225KZTDV3/XiDe2dvAh/dyFGag++q9K9GG8M+3eDWcZ8OPhRlm/41w3bE0Ul4ejXSOUnlXDT9/MdEFC+AhK1F0R7dGvbpaJU8vUWxbePlVqp6xuSM9/Qjz7d5gbLSqr7tE5R++Rl3F+edk7uHFQgD4rCEAxzJmYNqcS+YdBb5YpG0trQbStZoybaq7zh0fEnaPPMCFjj03nLzrhjcK992OY1FjWR/bWLz8vMZ0MsS1JAwHj8h7946dLhyfnJL8tue8GwSvAXAGqDkAj9C7Rh6A42EPNz6OR558cKUnKcifk2G+D8mWu44LjskyLNd2wo6fUIbd7Scv2xcb8V5uNzKT+ZFoRJ4YHeH/Mefc9XwZOo6nvHfXHjeLIC09/ch9J6LjPfO9QmcC4OdsFHrIClWwaJ3mfPN+5a/YqihGZtOICK2kpqr8xhtVu2Ch6ufNU/3cuWqcPkNNU6cosaVF0b00Wrt8YFBpBypU9MZ6RfX1q2Xm+COCcCpEIx5JCDh2KsJxpoLE/SgA8nB5cfAk82OxkLykdHcvoaWXnnleCy5beOQdIECvsrxCW9ZvdAOd1q5c7d6dQUvHTuUiRAVAspEEg1UgFNjwdzySrzW6xS+/rv1792rchPFuYBWjSCdMnqj7f3qvujo7tXb5Sh06cMgNfGttbnaDstjMnuc7GsrXqwsIwCbM9vKzL+iZR59UfmG+G5xHWQmNMfUt136nWPmOTNEZutcjikrYLPz99OvmeASQYKx4ZY7Qu0OACOFXwuQAuCdHXtvxiO9Olhnh/PhT6unp06Z1G9xANsZxMBJ/6eIlmjZrhpuu9/SjT2jNCtORls/OrTtcG2F/d/rWGZhWX1OrSaaH6H9l8Cdtx3seUastGza5e+j7dYBv5JVpeNm8z3Mhk+eSKO+x7+G6fky30AXBVElGiDtjm+sCQZUbr9avXmt6ItrNyKD9kgfX0LYZvzGG8TF2nO4cZmowo4KpjIznYcAmdcw91POR59s/xivs2r7D6QXIu2b492OPXWwEn6z8F8Y0spDfpxjzuif97ElNeOQ1xbZ3K2jKeMAq6dAdd2jT176mnV/4omoMvBtmzlTT9OlqmjZdjfa9fvYcHfjwh1V6++3qS89QQlODYju75Dfwz9h1WJlb96tt8hgNZBjgDAnYiQiha6yu1bpX3hTz1jNys8J9JUb05dQeLtfuDVuVU5TvlIATnOEgNkwYEL7SnfuUVRAeSHHkHHI2rCxY+twbvp/nhBdMAZCq95eqtrRCKdkZKt2x1w2YYVDT8PuPRx6Akyegt+LNZa6vDsHesW27NYQW19+39I3Frk9ozLhxarHGwajkQ/v3q7GhwZRUmwP4vbt2uznIlPXAnn0qPXjYjTRlANWOrduOjGBfu2K1GwHMVo80NPgJKLMl3orFS5WVm+36fA8dOKA/+NM/NsXHoJ7w4i1MqWLKB/OQMTi2btri6oxjjFrtaG83HrHwSaKmz57lponEJyaY4THGTSthcB3zlVGaDBqj7wtFy8Akpm8x/5MpKITylry+2MpV6Po/zzZFAPz8kAfgZu65ugY4GdAWZ/KAvHd3dbvpStUmn9nZOW4EMzJTVVmhD3/iLgcaTPW66567teDyy/SqgUbJ2DHasHqdPv/VrzjjsL6uzr5/WcveeNPt1/zJz37ayem0GdNp1g6YWCyEjShoNyzUQ74Yyowr2bbRZNquZPDbPvMq0R17d+1SrRkBjDNha1QGmV5M5Oku5B29tW3zFmuzu93g15effdFNgYT35aWlDtAZ4MpYCsbRsK4AM1RqqmvcNQxIQ2dA6BHaNTNZcBwYbIi+Qs+kmY7CIbFWpjXLVro5+FWVVW4BI+aRUx7qqrmpyfWvM7qduf4d9sx1ZkyxBsWS195QbHys6xK82NrqBQPg9HPH17do+v88qlGLNxw5tv+uu7Tm7/9B1ZdfoYGkJHcc+BuCwCPkjhnzA3FxDtgP33a7eg1YMg2A8MqTahuVuWWfWqaOVV+OeaPvUFGs0MRCLqMmjNP42dMcsNAYmfr01P8yh3ZAbfVNKpowRjFxsW6f6LrKalUZ0KbnmCVp14aFwaceMySYDz5q4jgnUJwDgBlMUbn/kFosny4TqJT0VPUziMYNrIg2A2GLmzNOY2iqqnXnyLvC7knJSFfySS6mMRzAGdj0knkLN33gFv38f36i39z7awfKlKuwqMgEfLkbicvgHBZ5GW2KixHkrz73gpumwQhojACmJW3btNmNaKdhTZ42Ra8+/7IDYjxfFsNgf3FGomdlZWrFkmVudDmDSCrLKrTYGs2nv/BZN01p6oxpblQqFjZAy/xYpu+UmhJEQJnC9thDv1NeYYEbAc1UM1bDyi8sdFtMbjPFiTGCB//IA79xSrKzs0M7Nm91jZwugx2mHPDGeVc8fMDdeUoNjbrsmquGOHV2KQLg54c8AMchIPLDYiAMNPvVT39u8rbdGYHIweRpU11UiO4i5s9jMPO7xkCUPcfHmudHuwBQx0+e6AxUFsNhQR4iR8gtoJOWydRLjICD5l1Pd2CDV9lvzkNlRYWbSoYRwQh1QOLJhx93K7UhmxvXrVezySCGZZ85Ck89/JjWmfHL6nDM9GDxpItFfuAVifKiIx785a904wducmsWMO8bUGbk/ozZM90xZlGwRS+GOFNU4R1tlHUiCJWzB39Xd5dd+4QD5HmXLnAj0InecS/Lu7H62uoVK7Xc9BHgv2v7TtfeS8aO1d7de7TUdEV6RobrxkJ/dbR3uPbPdDKigdTZ3j173KycBZddeqTr8GKhCwLAQ9F+xTW1auqPn1DBiq3ud/uYMVr/N3+jw+ZRh0yx+4bCHCdDHji3TJ6syquvUfrBg0o0j3ygs0fdpbXqmVysYGbqCUEcb7uurEp15qm1NjS5uds7Vm1QVn6uNixaodzRhW6eOPO3Adxnf/qgmyrGXHFAcvPiVW4P6F4T0FXPvaYGAyRAn7nfu9du1oQ5M9RqwL1x8QrVlVbqwJZdaq5v1JqXFqt01z51NLequbZB3R0dOrhtt312umce3L5Lh+z32OmTlZp1coucDAdwlAqLHgwM9Lt+cN4Tr4GpNYtefs283hiNmzTBhRIZEU1/eKJ5AxXmRQCMTE8CmFFSNDwax3i7nlXCNq5dr2tuvN6Fswlr79+zV9fab47vt8Z08+0fcMbBhCkTdWjffl1y6UI1Nze7KUsH7Td5M5UDz4WGnGONkxHReCtMxWNeOPOoW4znlKu/r9eF47kepVA0apRT2CwMw5QTRrk2W92hCPDEUdyE39iXmKlcLlqQmqKJBvzngiIAfn7oCIDbHwMvN6xe48KpTCFiOhGyg+eWk5fnZMBFfQykiRBtWLNeNRXVbvDl808+7aJSn/78Z12fK4bimlWrNH/hAhcVwyglZM6CIM889pTrTmIlvFYDKgzD3NwcZZrslYwf60ZaA154/tGxzBmf6Bbk2b19h3mkZQ7YWVwGkGca4GVXXeHKAyBeLDQcwOEpni18AHCZE07bTzdjh8Vc4ANGeP9An7Zv2urWlsCzZsxKnDlEtFnacmd7uzN00A1Mqdy2cZPjjVWtWwCH6F9VebnpnALXHzzfQJ754RgLOFuE2J2hXt+gmXNnh0ekG55kmm7JyMh0aysQIYTXOCGU+2KiMwHwU5askQaxhawA9HFP+uXTKn5uucu1ado0bfyLv1DbuPHym+CfCYUMdGINBKf97Kfq37hRA0GzDqeWqPVrdytIOP04FYYHvts88ANbd7mV1ebfeJW2rVir6ZfN16LfPa2SaRPNa+5wYfGmmgY1mvWXlp2pTjs2+6qFOrR9t/JKRqm+osY82A71d/dp2uXzVLn3oPO+Z16xwK30tPyZV9xvQsCjJow1IN/p7su3VFdepXYTRIA+2cowZuoE9XR0a+/m7bryQ7e4609moZPhg9hoYExZ8cLzgDIgQ7cADcAucHl64Ssvf6/7AGMF4j7qKiYm1q3ixepirEJ19fXXutHlS954U5e6ZQrjnDIl5I5hcyyRD0JIo8f6pXyuHEYcI3Eeorz85h7PUvbu5zeNDy/eU3pOmdgf1zD1De+dpURnzp7lQpr0f3PlubC6eW5kENv5IQwnBrENKKjNZojW19XrI5+4Sz29PVbfR/d9ktw9JnOuffBn55AJb6ol3qQJnpMtBIY2gMy5PEImkyZHtA8+uY9zrKbn+rntGq8NufuNuA9Z5dk81ysLss334ecvJqLc3iA2+LD41dd0510fPcITCB7DP8dv2rf9HVni1K7jncmHNsunI/v0HBXqBGPII66H9169kZ743aMOjPGwr7r2aqd7MKGJwnAd+bms7aC7355FWXj+xUbw0eTz/I1CZ7T4mCcWa8KvX1RMZ5eB91Rt+Mv/q1azUKOO01d+0oTQWAUB4n4D0bz77lXymrX21lHquW6u2r5yp5tHTuMciWiEDsjsfBjUmHcYMivOQM/uo49276btzkMeY4A+ce4MJwwAIrR9xTrVmnc99dK5BrZj3O+GqlrzvqcrNSPdBCqo0p17dcWdN7vwOELqhM01fGvMlJ+vVjsImBN/+6BczIk8Ge8bGg7g54Lwkl98+jkXOp9qxhdjAuiHYoEED4zPJ1GHeDos9kCEwFMe55LgdQTAzw95AN4b6FdjfaOL6tCHfbF5Vxcboac8AAcYCXuPGTf2nLe14UQZ2EeBsTUf+NCdJ60jL1Y6rwAeNEWfuq9MU//3ceVs2K0OQlh/9VeqWbjwjMGbaWhRBtqB1FQXfmdke0xjo/J+9D9K3LZNg0W56vjsreq9fKZ8fcdffxyB8IjvXe0dik1IcOCNRxkXn2Ae9FuLc8CWtsZmFwYL2a2EmVlcAEFiIQ4MAXZFYhCWy9n+6+3qcau4OXTmkD2HkDm/GKgGYcFyLDo21vW5u2spm/vkiiGQH6GxHAvg7FF9tom143lHT0lSXs+DMO6Hy3YeyVn0Via6Md4NigD4+SMPwLv7e50c0p48WYzQuSP47AE4hKOBo/NuE22deneRk/c4nQmAh+Mep0BH9YHbEwG40S+t1KjX1ipkILj7nntUcd0NdqV5n6bwAWGuc/h0CgRgp+7cpcwXXtRAcYkGDUx9hKQMTAOZmUpet05RrR3yDQbVN38yaDN059GEENBn7RR/v3m89rfi2deUnpWhlMw0le3e7zxh1kGHkf09vW4w25uPPa/swly36EyCATCCzPFe8wQq9h1SX3ePGQFxbgWyppp6dbS0KSMnk9d2jQCA3vD6MvPsdymnqEAD5p2zDeI28+B7u7qUZs8nDEX/Op/uufb9SMTgGDrSB25EyO9Qe61a+jrVfBZTY3ebmnraj/xu6u0If1oCvAGzU63Hs0mU4d1W4pE+8PNDXh8408igCP/fHUJ3kTx+ny++n4+2fr5oyFF69/vAmR6Wsq9cU3/6pPLWbXde9+Y/+RO1EDof6uOICgzKHwpoMDoObDs5sjeJ7u3RZfd+VxmtzTow51Lt+MjnFMWe3vayUe3tynzicWU8/4KBe7467rlZvVfNNi/86L52QJsNSBhQxgYmWJLpuVla8cwrKpk2SXOuvVzblq91oyjbm1o0buYUNVbXGVN8bvrZ7OsuV0ttgwuVj5o8TjtXb3D9N93tneaht6hgzCjnmVtxDezzVTi+RN1Me7Pn0ue+6oVFOrRjrybOnupAObe4UDWHKtwyp/ljRzuvvammTvFmlCQkJ6qns1upWekaO22ye85w8jxwqGuwV3+z+lcGLkPXeLU4AoMp25m2QVZlumnUHH2wZME58fwvVIp44OePjnjgxyzkArhAEUA/N3SsB34iGg70ETp9OhMP/Iy0cSg6SqmHqpR6oFwB8y4B8LaxYw1ow2GPoDXCtJodytr5uqJbq96GJDHxCWGEOYYIUxMu37ugSKuuL1H9xHRFB4euM0U6mJGhzsuvUNC88ujaJsXtPBQ+dwwxjaPqYJmyDFzrK6rVZl4207YmzA2PHmduOMfZDpTvrN3dZeAcl5SgxNQU5xUzfYzBUpSd86zhy6hylHubgX5qVpoKxhYbkA+4qWXtDc3m8be5/BjENmbKeLu+y4XOM3OylZqZoQIDerx5+taJDpBP7qgijZk6SY2VtS4i4Cmq41GCGURsMRpOcYr3xYS/x8QpMTbefY83gI9T1LDrTi8lWkKhRihC54toDx5gnA/QwCj3Bkp5ZXk/EF7wcH7DA4hjhLfPR11E6C06fQA3AY4yDzLlcJUSG1vVOXqU2saPVyB2qG/XKOiLVVT5BgU2PaxQ9UETBqv8IQ/OZ9b1+hefMbA6xmu2fNvrKlXT36H/Wl+qn9z7kn5V2a22AQNSr9EA4llZ6p4R7vuOqmtRlAG5ANphRGi6cHyxG53NXt55owvc1K7CsSVuR7G4xAR3zdgZkzVp3kw3InzWFQvcYLbpl85VXnGRXbdAicnJziMmj/Ezp9n5yRo/a6pm2LkiuwcPPsWAmT7wwgljDIwLXYPPKsxzc8xHG4hPWTBHsQnxBvajXV8zQD5lwWxNnDND0xbMddPXUjPTNWn+bLcwwsk2jMHePjXvq3AbWzCSMzgQUF9bp6LjYhXoG1RPc2d4IF2EInSREqDBKHSmPZJYh5+1CPBcaCukcwWo5IuOYHGWmupq90zGYLDLHzNBWIuAaU0u2TnSewXc0UF1NXWqKq90M1F4r4aGBvfOnGNRG8YQvVfe92Kk0+4D7zXASKqoV8HiDUopq1H9/HmquO56DRjY0X89qBhlxLYpt2mtgi0HlFtiAJOWps6oQgfiwaZKvfbvf6rxcxcqPivXcjYhMKGo3LhKax/7pXblSFVTkvW5Gy/Rsto2XZGTKF9cnl3GNBG71EAwurlZyVs2K2jAODimQIOjcsMj0odRrIEqYMkc5HTzgJkzzAIqSWmpTvAY3Tph1jQVjitWjAkp/eJsf5diYMpvEuCKwCamJrudozLzc5VVkOcAGWDPLshVclqK85y5zksIfUZujjLy7Ln04VvBMRrSszMdWDNlLbso3+UP+JIo30g0vA+cfsEl1dvd1I3+9m6VLdmqlKJs9Xf2qKu2WfVbDrmxCZ01zYqKNS88PemIUXU6RLShJCVPE9IK5H+fNdZIH/j5obf6wMPTldavWu0WY2Ee8cEDpk/y8926AKUHDrm1/9kfGmA524Qh3mJ6ZvWyFW6JYLZuPXjgoFvzgA1/GKXNiockFiRiPjIzOC7WbXTRiSQn7/avprpK1VU1bpEmVqZbt3qtm5fd2MDMgJ4w303PRej06Uz6wE8bwPsMwBPM681bvV3JlbWqvPZaVV19jQOKkDn2Kb42LYxZokkppUqM2qnxicuV4ys1/A2qLW6y8lr36RMLC+SLjlN/JqOrzUs0bKhf+bj6dy3SmoIENRn4LFnboBlv1OmK7EFVZI9RSly8E65QQoKiOtqVsny5QmYJD44r1MDEUfKZtXwUmRASAg+DqjHLvteWVTqLmf2GR7Oy2tCF9LURMuIaRqTDWNbgZmQ2xxsqa0y4hyIIQ14tgEaIvPpQmQNpb0lWd45r7F/AvOLBvgE3Z5y+8IH+8EptzBHnXvrnudbdZyn8aRkMw4yRAdwq3uqhtazO7o9S054K87671FZer7otB9VZ3ajc2eMUm5zg6uV0KQLgbwG4F0b1Pj069vfJEnXthSVPN4+TpXOd/9kkD8ADCrpFVZpZS6GlxUC7wS0Kwj7SLDK0ZsUqA5Yyt4JfhhnqtNOzSbRLlvNka122Gt27a6+2b95qgN3iFjJZ+sabrk2XG5Dv3bnbLTjC4jIsNnS2y/JuEPJIQk74RE92dnTotRdecaujDfYPuHetNVBPN0eINRnOheH0fqLzBOADSjQAz1m3Q0nV9aq4/jrVMnWsv18DoVgtiF2qNDUpPTWk/Kjlqoi+XDWxC5Ud2KeGNhbtiNdtM9O0tStb5aF4JSclyt/bpxtKt6ooc1BlUdmqMuCZuqRdFdZwN8cFlDKxRKNScsJztK3RxNTVK2XdWvn6BzVYkq/+2RPlMy94OOHV1h6ucJ5yb2eX+nv7tfr51533i2feYgqBqWPNtY1uABpTvOoM4BHe+vJqN5qcEB1zvJc99aLzkJtqG1z4LDwdLV571m/V7nWbNHryeJdHT1d432GWV22uawwrgZZWle7arw5r+NExsU6Z7li1UQwGZJoZ+473dveq065jlDvPjGNampUDGgnAnYHg9LFPCblpik1JUGJOmlIKs5Vov1NH5bjvUXHRRxkDp0oRAA8DODLBesysuU5IlyUyncIzQ5DVwtgswzPESBCfHMOLRKEPP8dxlvPEw6MOASq8G4+86yDv+d4x9znsN0r0CGDYMVcO5MP9DF+Dx0r+FwOIewA+GAq4FdjSDCxYMZDV/abPmuHWLQAox40fL1ZSKygqcAs3nYmcH4/gLcY5zy4aXWT1nKAZc2ZqwuRJys3N1cIrLlNefp6SU5NV5JYHLnAriF0sxtJw8mTMKzufyBLvPrpktFu6liWPWXue1euSTR8i2xE6fYK/5wHAB5VY3aDcNTuUWN+s2ksXqn7OHDeAbUBxWpC0Vh3BNMX5+pTQukL1GqMNKf+oxrh5qqg4pKd+vVHt5U16+Lld2jPYo7QDOzVu9z4tePpFNbcHVVTRq9VTczTZlOXWsdEamFKsG4pnKzk20QFKGMDrlLzWADwQcCuz9c+acBSAYxk3VFQ78Kwrr1SHfaakparSAJJBZQXjirVl2RrnYR/cutOtg+4UreW3/vVlDuS9ldoIjwOsbl6kec+71212feYIOMuqojwJzQP6GA2NVbVu6VYGvdVbvl2t7c5YYJBcWnaWs2wZQMf0NdZTZ7U2vHiMgz3rt6h4ynglmtLwaEQAR1FbPqmjsxWXmqikvAwlZqUpqSBTGeMKlFqSJ5+VxQrp7jtdigB4GMBj4mLc0pI5OTk6dPCg0tPTnAJjxO7yxUvc8p5e5IQNXJws2X0BaxOs6YziIx+O02j5jkfZ1Nhox8zQrKl1IEWYFgPPA2SubTEjlk/uRb7IP8Y+qY6Y2Dht3bTZbSZB3zBUXVXlNptgWUsKxOYSLI4xZvxYp6CPgP0FSh6A95ujwDr6bAqSk5ejMePGuA16CoqKVDSqyK3rnw94uzUMzg1gwnOWSc22emd3sglTJjuQZpGjydOnuOWK2fCHDYRYChgD70Ln7/HoWADHeEEmx04Yr3ETJzjgZsXGQvsE1C+mqM6FSucNwBNqGs0D32UA3qT6Ky5Xy/z5ijVlFhPoVcwhFvMPKC+lR9Ht69U3aF5K0i3qTZig3fvatfuJtVq6qlSNBw6oOS1ec4qyNHXTFmXvPaSB3mjF94e0vShVW8elK5QYq9uLi3Xl6MsUsD8aNnOq4+pqlbRq5QkBvL6yxi1/CHgzDzw9J9N52Xi7TOVirXSUrkGhMdKE0RpehjXGLUtXD41Wb1ScWdOAaXxSvAF6p/OY8ZznXnu5m1JGKBxPnH7wsEed7EaiZ+TnukFr9Zw3j71k6kSXN1PGkHnmfQPeuaML1FxT58LseHP0k0+cO9Mpao9GBnDzsKzsvGeUgQvYgXERbd8J17ulVo03jMaPio8Nvyca357hCnCSFAHwMIAzsGDXjp1uYR9mJPT192njmvXu+54du1xYccOateZVdys9M8Pdz2pSm9dv0uYNGw1wYxyIAvas6c4AINZ6JyTJNoxVFRWWqpyXDwDv2bHbKUiAnz5XdoDau3OPA32iM5vWrdfalWvccpPsyjR99ky3Kxa7y9EvvG/XXreOdWNdOGLEtWw8w9aZbO+IrF+o9FYfuLVnYz1KjggH9cBCQ4Ak4MJI6AEzZjjPLnl45qzXzfgQ993aJUYNO/clJ6e49nA64IrBTX50h1Fn6BTKwG58GPe0QZ5l8OfKx05kyIlXXgwpfvP9Qgb3YwEcQtbgITuPsVQp54kw0F3o2oa9D+OGHJjbd96T9ycHb1GoCB2fzhuAs/NY9sY9SjUAXzNxht7MKVFdfatqmtu0cn29RqV1a3p+p9S2XYkDpXqq+Vbt6kjVwVfecJ5tsKPNarhfUXMnK/fq21Xpi9ftq5ap0wQjlBSlMfk+XXqFdFf2gMbFZerNygxVt3SosrlL5a096j9cprFb1xtqhcxDNwCffTSAA1Ledp15owvdYDEaGnPBc0cVOKFLz81WinkugCijx1lkpaWhSZMMQAHa1OyM8CItdl2sNdgkA2k8sQmzp7m8EObE1CTlFxcpySzS5tp6J8glUye4ED0DPNKyMpXpBrKlKN7Kg0FAiJzn5lg5CscWu7KRBwPt+M1mIw6Rh+h4IXRGnddu2q8Dz69WT3OHknLStefJ5Tr0+gZ3O554y8EaHV600SlCBrox8C3eDWyzCywx0C3aAJ7P4Qn+4dVEADwM4NR1qXnedTU1bvDj6JISvfrCy66PNMU8cY7THwt4T54yxe13vGb5SgcaGIyEy9nwYfWylW4TB7bJRBboO6Uut27Y5EY4c/9eA292zgIkxpvnA6gD/vt273NKFADZu3uvA3XABQOAtaMXsYe6GY5stdrX16vSQ6VuDAhAt2PLVmcYsFENYecLGUiGAzjvyo5Tv/h/P1GbGSup6en69c9+qacfe8Jtc1loHmFddY1+/L0f6vHfPqLXrE5YBvh3v3pQr7zwktt1b9qsmfrBN7+j4rElznM8aTJxp97XLF+t+/73Z24vbPJYumiJfnffA66vu2j0aO3ZvkP3/uinblMTNlt50srx4C/vdxub4JX/6Ls/sN/3Ka+w0N1DnhciUS6SB+DIyOLXFuk3996vyVOnOkOk9OAh/b9vf19LXn/DjTuge+OV515wW64SpXjg57/Sow/9VulWT0RIIiB+Yjo/AG4KId6AOmvzXmXUNujF7DG6P5SlvRWN2t3Qo03lIX18cqVmFXVpsHWP4oMd+uftV+nVJXuUu3+trrh6ojXKSjVH96rPAHBfa0hbE3PVlFerFROzlXxJkm6aPKjbLvVpamJIK0uT9MMNsTpQ16LdNW3aXtMhvzWWmw5tVb+BYt+8SRqYOPptg9hQbvRbowgBSUAZIGbjEYgBZMnWyFhMJS4x3vV5M1ecud2MSAdkyQPAJZEXI8j5jrVJ33q6ATQblQDceOqE3AmTE26nMTB6HQ8dwCcvvGyu5dms8kZjSWKEu5WNkCwgH0bXt2jEQWyWR19rp3Y98qYGuvvVsO2QBnvNo1u6TZkTitSw9ZDSx+Sr9XCNtj/wqgu345XHJMYpuSDLbcZP/3jl6l069PI61Wzcp9qN+80g2KeKJVsVk2TlyzRlZ+9QkpIbAXBraPCcwTv0/7FVZH5BgQunsgXrlOnTnBc8YdJEp+ioe7y+6QYe7JRUMm6sprJrnJ2fNmuG28e4wO5lC9gMA+ACA9YpM2aEt8M0oGWqEn2qhGcBAq6fMm2aOs0Q2LVtuxZefqkuvfIKTZg82SlKBndhSLBFJvI+cfIkd5zn4T2y4xyb00y2MrAf/IVMwwGc7+xf8MRvH3bRBgyYjWvXOYOHUeDscoVHiIH02ouvuG1nr7ruGrdL2c9++GO3hS2RCbaznTVvtuu79gDqZIhIGBGQZx970vEwJSVV3/33b7rtdtnVjDolGvO7+x90hgN1zTa661asUmAw6ED/m//8b2ppbNaHPn6Xq8cLlYYDOJ8Yqn/2pT/UpnUbdfuH73Ry9IQZJ2zrmZaRodeN3xhE/2Xvx1r1DDRc8tpit5sg3TpzLpnnZPtCNhbPN503AI9p71LW1n1KrapXRWKaViXnqSkUoz7zCtXUqi/MqdbEwoAGW/YoOtCpn1ddL19MjmImTFJj8XQdTC5Uf3+T+gumqKe9XX2xaVp3+YC25qXLPyZJn5sxoIr6XsXHxevRvSlaV50pPH/yD/YPamZTha6s3KfevEz1Xjpdg0U5b5tGhhD6CRkbOaVgjXHfxm3Oawa0d63Z6LwjwpmJBqAAKglFvXX5Guch4bE7JlvefIaV+dBuO85Ed86qy5tpa0QXUDLkg9JnEB3HWNwFwK+rrHH5YEyEacjTtUy8dCyNCOCWR6BvQHWbDoTnfsfHKCk/U43bDivRPPH28jrlzTMwMbDOGFdovJAGe/qdbUCIPS492X0PmdFz8KW1Kn19kxq3H1a93R+flarCBZMVn2YGhv1FPPBwwnvKMYVMnyhKicFLbgBTSopS0lLc1pNuAJOdI8TItfEmE1yPpwL3GLlLOJi8AF2MAe5ja0aMAww/tlwdO368U4oJ8QnO4KQvMteuJVSLpwNAAw5Ea+iHpXyc98qVwnabubkutIxXTygeTx2PdiQZu5BoOIBTVqIG7CPd1NhkIPhRXWLGy749e12Ei81tsnKynKHy6vMv6fe+9Dnd84XPuDphT++PfPLjeuSBh/Thuz9mIPyUZs2Z5ergZIl2HgyE1NTQYPfluq1v161a43bEw3BjBDz94ZQHPXLNDdfrtg99UAcM9OEyRpjbL99AnrD/uAkTnCF/IdJwAEeHPfrQw4q292f3sA985A4lmawteX2xdm7bYbKdq5VvLnO6DGOTrrpG49Ef/vmfqLamTm2tbbrtwx8My2YEwI9LZwLg4WGqp0EAZY8BZ1eRKQwT7smdTRrX02oaD5vAr7GZXcpONLCwn1avYZBLzVZ7XKb2ZE7V6t1V6m6tkMbNMSBLV1RDWbg0JjjB3nht7Ywxb9iv1w9FW2NmJGpjOCPA2D4zB3s0vaNebC4XNM86UJTtFngZTs6C7OxS+Z5Daqyud0uq1hwud+uTl+7c5/qLK/cbYLFAhIFstSX6swHqPQbyrFvOsqdVB0p1ePseJ4Ss7EaIvXzvAe3fvFO15ZVuuVSmpqE4WaXt8M69OrA1fI6R6i0Njaof2pO82p6/Z+0mN3K9bM9BHbZ7WULVafZTJp8Bcp+adpUpMTvNvO8BB9wTP3SF6rceVOakUc4DT87PUs6scQbuWept6VD99kNumllXbYszHNLHF2r+n31UOTPHhhXO5dM064u3Kq2EeffvL8B+J0KpEebmE3J9sJYIEzI1kP5QQuaQU4J2DrngejbB4Zh3vTtmn/zmO32rLl+rBAYJsQczwO76Gk0myb/XAKJwdJHzbAB17nX9ukPP5Lf3yfO8Z3EvffXu+otQmTo+2fvQlz156hStMODYtnmrGTETXf8+U7x+/N8/dAPOrjTvmz3xv/7VP9H1N9/oRo13WDskGsEYgFYDllMzYMJbk1I/VRWVWrdyjQ7t369Vy1Y4A4H53+TXZyCGzmEcxE+//yPtNoODLpcK88bZH/uA6Yx1q9eo/5jFqy5IsvdAln9z7690cN8B7d21Rw/de78ZgpnOOLrsqsu0bNGbuuueT6iyosIZWIcPHFK36bIDdv0br7ymabOmu75zpuJG6NzQaXvgA6ZIBs2DTKpqUMaWfcrt6dSW3BJtzhltrS2kolC9StLNCwlEq6u+TltbUvXb3o+prqxJg9GxUl2p0mv3KlQ4STGNZRpoqFBw3HQprU7qYWGTNv1Jxl49UTpG1xa26JWDPm3pmGyCZcLgj9ZYMxg+u3+tm7bWN32cum9a4AazDSes3EMGpni6Bwxs+8zTZuU0Nh9hrfNRE8c6wG623wzUYJQ5fdctbuoX08hqlFmQq4Nbd7kGmjdmlGpKyw1095il3ef6wjctWaXJ82ap1o4D0OiFoCmZ2rIq5RWPsufUOQuexrBj5QbX581UNrxx1kFvrKpxnnsKo4+d8TMyjeiBm5fC8/DCo638jD4vvmaWYpPiXb/n5LuuVkwSDSikblars/LGp6e4xV5SR+c4cHeD3Uy5YwBkTRqt+IxkZwCklYRHTEMRD3zkqMi5JJ4H0I70XIyuixGET4WGe+BEuRiUxipsGWbQELVYumixa7NjJ07Q2KEBeUvNM7zjYx9xHvaBvXvdwiOf/uJnXcgc8GWswqy5c/QB8woZ6HayBCizkAnT2caOH6urr7/OTaeiLEQCyJ/uMVYtI0oyw56/Z/duB+i3fPA2N2p+59Ydrn3f8/nPuEgLeV6IRLlIgC6e4SR7z5lzZ7uozY233uzGY4THFUnFJcX63B98yfGS/m+umz1/nrZt2uzqg8hE8ZgxbnbEe11ez4TOxAM/ZSk6ajMT8wwytu7XlJ8+oaJdB/Ts5Hn6x3kfUFlyllLqDis3JaBi1amgfos2j75O+0bdpEBTg5SQJu1apZxAu7oHQvKl56inbI8CCy8392+31DZKWen7VD7tOX1i7Rf0X3Pe1A92TdOvyz9oJe5RfCigj1du1+9veUOd2ZnqvPsGdd9yqXwGqsOJ8DWjwcv3HFB0rAFZMOD6ryk7nvG0hfPMkz6oDruG9jRgQDjvhivdGuj7Nm13g9fY4GTnmk1u7fI7vnyPSnfvV5OBMv3jHS3tzjuaccUlqrB86D9H+PH0GdA2fvZUF2qv2l+qlvrGsODbefJPz8lSYlqKGRbb3Wj3fAP7E9Gxm5n8y/rfOnDBW2OnM/rCAe64jBQ3SC1oBkNCjjUcujPsmQEzGqhteNLb3OEWd4lJjndg4BFgPtDdFx7ABkOGwIPdz64pnKlbR8+LbGYSoXeFkO3hm5nQjtpb28PAYmDpvF6TXTw8ugdQZKwORv8ygMJIe6ba0WXAFLOWpibXf55hHmRqeupRcn8yhAfOtDw8fQYiAugd7e3u+Yw3wNBqt99EOhjYxYpsnGd8BFGYluYWy8Ucm9Fh8H63DcKTJcqG8eRtZsL7Ab61NTWuGwgiGtJh/GccEN1CXZ1dqq2uUarpPPrIeXfeD92IQRP2wi/M970QiKjRwHnZDxxBtDTpl09r4m9fUcAA5O8vvVP3T1ooH/NWFVRsqE9pLeWK7WhUKLdQCU1l6kvNVa0/Tck9TdbQ/j97XwFY13Wk/YmZmSXLlpnjxA5Tk6ZJ27TZpu12t93utt12qV3o8r/chTJzmyZNw+wkdkwxM4MstpiZn57g/765uvazYjsmyU7qka/fexfPnTNnvpk5c87phX9aHry9bJwFC5DRuhV1SSswu2k9vpxRia95P4TPhG6Gp3cIa72L8GbYUkzvbcb/7H0ZMZ3tGFgyE51f/AjGKDiUtPFSniI1fAGxwo2jw5pRbcQUgEiAq5mFJFwKN8oSUp+3KYs2lp/nacnQQgK43veWB99rK4jJuhQQCtTDopz+ci1kIgCUcA+Mz66m+ysKoDHnek5YVCQ8up7P033VANQ3rj7MAJ53LiE/K4CT1Oisa4GXq2yqF1MSPvywc0gCJZXdFNgZnqd3n6jcrgH4NQCfapoI4CK1T5Haidqc+92NVFhf9fh3nSuZV3sU6Zh+67i2CyVda22K99Y28bfIyseiqrvD93nuMZ1l5Rk//2okldkXwF3y5a3IrQvt0zU67vLCt558r7lGZ6YrB+CkkZAgy0Sf/YPnkFx8AkfScvBXyx/E3vgM+A3T6yMg+LMRBhHAiQ7wH/FgLCAInkAC5YiX10doenOMBQaBqIZQTw8GQ6IQNtiFyIAxdAVGIWasn4bAEHoDQhHg9cefFW3CbdXH4aEl3fvQ7eh73wpb1ORsJAE7E0mwTh7Th8oxLmxug9Nvrf0tUAul1+oqE5Gu1fHT7kOy/foi4R3/rU2hWDtv/Bm6Ts85H4UyEcD/YecjVHJTkwij5UTvylyE92Vfdw3Ar9GU0JkA/BpNPkk/nQnAr9Hk0RUFcN1hlNZX/lNrkP/4KgR7hrA6fz7+dfG9OBEeK3PUOW8ctJxHGjQ63y0MTOXoApsAwn7rU+dLcQo0/BCGEXyo/ij+4PAGgqEfBq+fja4/e4gGge7h3v/yk4GuineBYbfLSS6AC1QEqEXt1U65poD0zMTQGCSzPn+blOk1AL9ydA3ArwxdA/CppysL4KTRwACEtHVj7nefRvqmvba4yK/nLsdX596O5uDwUyB+0eSHYAL5fY3F+OOjGxHgGcRQViq6/vTD8ObT0/f6TN7yLiVfADeSQUGjRcpNe05WpPZPgqExVcbCZJP7HuLd29E1AL9ydA3ArwxNBPBztfvzaUO/rSS+aTuf6OqlAPhliYf6D49gKD4apZ+6H60LC9DG2y5sLMFfH12HzIEunnAJoV6+VTjB+9M1B/HZI28SvD0YTklA9+/fC29e2m8FeE8kCUV7S6sptu7uLst27aFBpSzbro4uC8u7AnS5tncD6T00nKi2ps6ZUGd8v8sv0bvpfd8VRIxQfaiPVZvGyGuz76w39/ManZmUx6O5JybK9PnwTACtNb+Vfd/T020T5biL72hmwPMBp99GEq+19oBm5ZMz5fJ+MvSMkwlyAeQOI1MWpi/5sbK9cdFonZOH/haCSFMHUgZ7cENHDXpDw1EbHocRZ6C3c8F5kJbunNXfgb85shY31RxHkHcI3qQ4dH/6fgwtng6/kd8eC9B3GJkSYXZt3YGN695ERWkZert7bWyrFsyIitZkIgnXrOMzkIbxaPrSta+tMiWkNaXFpuLC46ak1KBkCA3YpBTOrHnyBK/EMLLfdpIXqGFkyiJRXW14Y63N/qVx2BqXXFpcDI9nCIf3HcDwsBfJaSnXAGUCadKY7Vu2YuOadTZjoCYJkozL4yuizGt2Pw0P8wVzF1gk79oOHziAqooTKDxyzObqH/J6sX/PXuTk5trQPC00c61tnE4ymrR2vOYq6B/os1ES0tlaL0ET3oj/7a3tNqeDhitrFAOPT+1MbBMB3IgVORIbBc/sHPi3dCKwoQ2RQ4O4obEcizrqMUqBqguLxYjf2R4ri8QRoPmDnfhs6Tb8wbHNSO3rhD8Z4E1PRNeffBjeuXnwu4L90VeCfAFcikrzbOfkZqOmqsbmdM/Jy0FfH4UlNtbGp15rVG8lKbR9u/bg+SeexryFC/Di08+ho6Nd4SscIhAEBgTaRB9HDh60mczER9rM1wD8CpAL4EMjXpuWVvMoaKyx6k3DMbWcq8Yka9EWzbimOdGvAfjpJM9bxk5bc6vjNRM0Nm94E62trbYCngxXyf6rz79sEwZpeNxEAO8en1VSw8QEQouXLuW+bpumVvrenQHwGp0iAbTWit+weo3N+Pf9r37ThhTKUHry0ceRkp5qa6uvfP4lpGdl2Ux9rIerAMBFqviIMAwun4sxvkhQZSMCaCkneXpxQ1M5Hq7Yh6zRfmT3tSPBfwRRngHEDfZh5jCPN5/ATe3V+LvDb+DeE4eQ3d2CIDbKMXpOgzfMIXh/CCOZyfaM3zY6CeC0cTSudO/OPbbEn0BJE1rYQhnR0Tbvs6bavNao3koKZ8XQwJHiVyBISl9jhBUO1BKJGjesCEZOXp4tSKEpUZV1fw3Ap55OeuCU98b6emzfvMX2Czw0BvlEabnNwCaTP1LT0dLgugbgp5OiSFrkRePTayqr4B32ore3z8ZqFx46atPQygOfMXuWjZvXVLtumFfyLn4eOXgI8YmJZkQlJCXZePZothGNb1fb0fXX6HQS78Kog9MyM0wXazpjyeiJsnJbP0FL0sognTl3js2qGBMTIyNp6idyeVuiMATUNCHy1W0I2Vd8cqiXUq/sc8LTNZzMPq3ji194vXdaGno+fId53b+NwO3SxCQ261vRmO0JPFHju0ZvT+KbLGUtwyml9p733WsA7pIpMX7KcLqWxDb1NDGJzQVnV75Vf76yfk3uz0ymH+yfM+nNy8++YBG75TevsE/jo2lch5/afJPYJuoXl67x+/xI/JORo+WE5ZU/8KEPGu9cvur7pSSxXXAtXBCAuyQgb2pH6J7jCNl5FIGN7c6iIxPD4CzNmKzu6Ah4rp+NwetmwVuQ9dbzfgvpLVno12jSSby+loV+ZehaFvqVoYkAfo0mn65+AHeJJbQnEqQDS2sQUlwNSopzjDScnoChhQUYC/SX9iTxv2t4ZXQNwKeergH4laNrAH5l6BqATz1NKYA/RgCPjIm5OAD3JRfMJ9I1b/uMFBsSdl4AfpaI1zW6CBIrFUKXMtPkOWcjY/k1vl9WcgA8AAPDnrMC+DW+X34SgCv34O0A/JqeuXw0DuANVDIfzU/OcJI9zpMuGMCfK9n9UEQsAbyza3zPu5jEnQmCKrvjfIX3Qs59O4oODsOK1Gnn1FdqdD3e/rMqvMmjMzDqTHSSIW75znXN+ZwzuWQeeEAwQrhJsZ2NxPc+78AVLOk56FKF8HIK8XmSnhZEAI8MCtOTz8p48V0Af2bjSpedT7nd24+fe6Hv68rFJfFoQhlOo3MdmwzyQ1xopCVuno3E796h/vFfZyOV+3KUearff+pJyYZDw8NdI2NjH54el7ZhfPd5kcud86bPb3jkoeCo8Oc83X3je65uMsXLzUnWmCAGZxVSnT9qiWKaNMKXtOiJhme4pPu7i4M4iQnOPfVb33XsclBaRCw+O+dWu7st6clNiT16J+f5o/CMeNHU22FLL2phFUUzdM5piSh2qVMm238mHuj+orPy53TSMBONsT6X4eCWQ1muUg4a//h25+uwhNsphspqhxyyMk7Yd5lJ5Y0ODUdUSLiV1cbLcp/Kb/XOIqieNdSppd+JSLl1IblxFq6w3W8hJSC6x06rn3Eyztjz9I+88DlFz7ZIzPg+e6bucYb70LJ/20xhyzzm5q4p7t5Pox1EqoOpJD07IjgUKRFxGBrVIkMOr07xXb/HCN5D6BrsxbDxm2Xkbr2D2CDeq53YuecgPUuy5sgZ35myfCGZ1SbX/FObc2li/bwd6bk69UxL9arrRrsV1p4KUhkyo5MMpF09I3l2X0X7PCPDaKae0XuK71Z+nSPGk4yn3Oy47nEJZPUo+TzP+9h5Pufq66h08XjZfOlC62mySB740LC3bthv5GO3ZMyb3JnYJKaBfgE2vOZq3xSGGxnwYKC5HX7DBLjOHni11ObgEEb6BhFI4RPzggKDbNM4YAyPYJjHhrp60XWiztnP+2jIxNjQMGp2HHKGX/A6nT/q8aKjogb9Le3GTJ2vbM+e2iZ0lNXaIH2dZ/exZ41/5z3VxydlocZ/pvJP3EwsKYhaSlHjOvXbMzhoSyWakPPPn/ca6O9HyeFjqCo/YeuWy+DQZsYIhbWvpxedbe1mjOi9bLYmbXaeA/zaDJQp5Cq37n/yPj7fpTB3b9luK7Np4hP3uO7pnOfcu6aiCscPHrFnlx47jt6ePnu2wnV2nk8ZxLOqsgqcKClDNa/TO+rd3OM6X2uYa5/KN+kb+SxFJD5rGJPqQBMytLW0GUDqDJ2nfY11dZbNXllaYfuNT7684G+RhmH2dvfYjHpadtHlk8sLKcAOHtOQKdWZc71zL9WbMF3fJT8NNbU2G597f/ceqoNVL7x82rUTv4v0DPFbs0epXLUnKjHQ24dqys/xw0dtOJ17T/f+b+HRZd6oXu1T8tXV2XWS7/0sl3gm40J1InnXJDyVpeU4UVyGIcp7V3sHDmzfbbIvGdN9TvJlAh8009ih3ftsZcAhzxA2v7EeIWEhdo57nfhqs7+Nf2q/rtfwTT235GiRYYDd18dw8+WXcx/n2afu7ZSjuuIEygqL3nKejIOSI4U2jtu9Zko24z7lgvLZMb40qH67/Hf47m/8LT9ezLZdabxTuW2FRbbxksOF6CBv9VttXMdcPSMDMUB8pGHm+84Oj51Z41ze7N+5x+rzFM90rnNMn/Zb9x2/bpB6SOd3dXSYjhPvtNzyRN0knaahXGpH2nfy3a/c5kdEEZcviC7YtL7+Uw/OCQwJeXiYFXah5AqGiGU+ScILHbDjPvsvlQJDglG14yC2/uAJRKcl4fAL69BT34zO2kY0HC09KZQDXT3o7+jCGBtee1UDmgrLrGJL1+9EdHqSebMDBP9Bnrf5m4+i4O4V6JVRwMK2lFbhuT/5DwxTSCQYQWGh8NJoKNuwE42F5UickQMPjYG+9k54ZRj0DKC3tUOIYPfsZnmCw6kgKWDnoih6JEuSss0i37FtO9a89gZuvu0Wm4xh5Usv8/ut8GimOurkHW9uwec+/Akc23/QGlBewXS0NTXbuuelhcXYvXk7iqkYNIzE4fcY+qi81eDknZcQYKWYAmloRERGmJLTEolqFL09PTRQQh0w6+ykxzKC73/la1h2843WoGU8iKRgh70jGOB9O9mg1rzyOsHgGHLy87Bx1VqbwUljSz1DHlPSAg6NZVcZpQzWv7oaxUePY+fGzbbesABbYyo1XlXvtG3DRntGXGKC1cNkUYgMsgDH+Hr1pVdQdKwQ08nP+to6rF21GlFRUYiJj8XgsBf7d+zB//79v9n7PP6jX+A9H3gfFUgLvEMEGyoJAY8UTDuBf+0rq9BAsD+67xByp+eTt+QlFYqUtrzA+uoabFq9HoWHjpjC1PK0Uowqx67N22zom8ZBy4D4+Te+jwiWQ3MC9GrCCMqr1q7Wc774ic/g03/xeat/L/kq5Sml7KWsSPa9fOZTP38MP/zfb2LB0iVobmzCv33xb235XQH4lrUbcP0tN/LUUZvxr5t1qeeaQcvrJ4tk3Cr60UXg3rZpC4qOH0dWTjbKikuw7o01tjZ1fFICRijvb76xDv/5l/+Al37zNLKm5VLuD2H9a6sxc94cys0wwiTDrAc/AoRkXACr5X+l4I/w3LWUzWU3r7Ax0//9d/+Cez/4gM2SJX42NzRanUn+rI60LHBYuMm5l8b7qhdW2gxbs+fNNX7I29vF8srgkOEjeVZ9yFjrotGtulUb0rGO1nYDlad+/iuTg8XLlxl/ZaDLqKsqr8Trz71ocxdk870sKjXJpLYUHRJOnTyKPTt34Y1XX8eiZUvN2amtrsWBffsxfVYBBseGcXjvPnzyvodwYOde5M3Mt3Hkaus1J6qw4fU1lPshm6REM7a1t7Za+U2Gg4KNPwJ2P963vaXFZkBUNEs8joiMpLy2mH6SXEZGR9lsZjKY2iifMtKkayXHfeSr6mqgfwCtjc1Y+/Kr1BuFqK2qMcdCutDWJef1qm/xW86G6m/bujetbSamJDkvf4VIuoF6vYdfn/vFN78/uRO5XAyAS79qGxrxw/AorSg2usEhWR2GYxgadr6L+gfp8fG4ztMxd//FkBpOR00jGo+UGlD2t9Ob4f16m9rQw23nz5+TDkPhq2+ieM12DBFsAlnZOjc6NRHlW/cSxHcTXANwbOWbGGWjbzhcgrbKOlTvOcL7dfK8JLTTU1/w4Xuw4f9+hg4zAMrRWdeE9vJaNBwpplFQh4NPr0IvvfTm0krs/fUrVr6KLfuw8Zu/Qu6NixFDA8N3/e6J5AK4FHBCfAKKi45j2YrlVvnHjx7D8ptWGICrYcnDbSDAvP+jD+HVZ14wC2nnpm04sGsvQWEdAbEHsxfNx5G9B7D2pdfMW3j9+ZcJ7kUoIrALHPdu34W923bg9vvuxtf/+b/YCD3cvxn7t+2y9cuf+Mkv0cpGJg9NYK4JCZ78GRXR/sO00nvtefX0DI8dPEwQ3mJeoiaEmDV/jnk8KqPqovx4qSnRhrp6bKBRUklP8I2XX2ODdiaWyMzJwqrnXkYrFbDKtuPNzaZ8f/GdH/FzBEtuvJ4ycglC8jbkArgMmPyCGSgvKSWQ5BiYyJCQUomKjsbAiJfedz3WrVxNL24dfvzcr1FC4+p1lr2IICwF/srTz9sEJBXFpcar5bffbMp867qNxvv9u/YYAOh7Oc9JSk3Gdr5vWVER6gjoG1l3UoK//vHPzTAqokF0ZM9+m3RGCnfz2jexd+tOA5I3XnyFPKfc7d6D62+9Gb/67o9RXlSKtKx0/OJbP7QyZOblmAev6UhTM9KQP2sGga7NIkzhrGOVo46KUEDTVN/IMpUZ2IVHhvP8dJO9ySIBeERQKNuwv/F3hAaSvO1Zc2aZoadnp7DMnlEviilLqgfNcCUQ7uVxTZjRwLK/8cpriI2Lw2vPvmje2JqVr6PwwBH0sA2sX7mK4OyxSFV9TQ2NoEjjt9qYQEl8fJFGgepVRu36V98wUCmYNxs7NmzBWoKbDCbVrSSwurKS9VSLR8hrgXBZUbEZq0EErJcef9pAZdemrcZXlf+5Xz1OXofSaGpGCGVJxumTP3/UIg6avvTQrv2o4T0XEkAzsjOnFMBlmiVRrmqqqjCjoMAA8tUXXzKdOmf+PPQODdLIrGV7P2g6QrImg/7pX/7aQHqgv88MKUV1Cg8exb7tu00HrH9tjem5rZTV9KxMM6hWPv0C9mzdbrx87dmXaLDE8PNlLFlxPbat32Tn7KTRmpaRgZ9/6wemc1Q3qlPpF+mSA/TUayur8fITz+GGW2+0d1HkTvJdfLSIx6pM98lbP0YddWjPPiuraP7SxWasTaZBei66FACfhBboKFM/Pwmbw5ABgrVkT+DcO8Dv9PJa+gMJNgEYoUAEhrMYwQHw0p5o6Aki0PvbuQJ58VQRqYvR0aoQhVmm33E9YrLSEBoTBfXdJ8/KQ1x2GhLzszDrnpuQMisfaXNnICIxFkFUXCGxUQigQsgjsGYtm4vhgSGz+Pgfz4kzzyXn+gUI4/0CQ4MxTO+xrbIW02+/AcFUbmnzCxCZGI/AkCB68MnmhSdMy0LuisXIv+U6ZC6ew0oDUmbmImPxbATxWecrPGrE5eVlmDd/vlmgqvyYuJjTrpeQKoQr4ZVnsYuNQwk/1RWV5o3LWztAb/GNF1eaUpGiWf3CK7j57jsIJht4zwDc+b57cYyK7igb4ZY1G6h0itFPsGmjtbxlzXoC9FbkzsjHz7/5PfOeBdgC4vrqagMbeXVrCcQKZzXU1NtMWTpPfJTC3bNtJ6JjYiwc/NTPHrUwnLxNhboqS8vQVNfIBt1rRoMU9W333IUXfv2UKUsZGHnT83D9bSsmFbxdonlp3r6MosSkJJNFKVjNrBRHcHCAzOlLlXISXxT62/nmVvO4dtET2EQearEZdQ8InKWkNHPeGtaBvOXs/Dy8+eoaA4qNq9dS4e0yJeOl4XTTXbezLqioqPjlXfjz78Y7bzWDppLgs50GkowiRUjkrezdsYv8/zVmzJlJnnuxfcMm4/khek9SrjLktq7faO8iT3D2/LkWkfmXP/+yebhtLa1mWNWcqCbgZ/C96/EEDY6WpiZTkoo0aGpIAd1kkvq+BYTyziKjotHKcp2gVypRj4mNOwlokoHjR45a1KBgzmzUsYwezyCOUdELlPVe0aynVeR1b1cP1hK4i48c5/VjVN6LCDBHTLkLUEbZTjSt6Cq2h+cfexKdrZ0WEdpOfrXQG19x+y2U2RGThULWiYVo6WEeO3gIm1ats3sJ5JbeuJxgvd2MA9XZShrS9334A1j36ip603n4xr98hYZBowGgukrqCYCqT9XVBz/+EMHlcaRnp9ODl2c6+cA9kaRPNPGIpq5tZxvupdyIP4r4iNQmdE43y1dRUo6jBw4ZSCuSUHL0uBmBSTTAK2j0PfPI49Thw5TR/aYPfvK175iHHUs+q53Ic+6iM6RpXxVp+qc/+Wu2+VTz0BXxEC9XPvU8dRMdLfKykHpmNwFdXVZqTx28VtGmhKREa1fq2lpHQ1PnDtGpeeWpZ80xU8PdRv4W0eHpoRyMjoxZlEbe+VQYR5NBl9kDV3JSBIIC48g4edrBtq+zT7PR+CE8yh/BEQEI7+lHprcHsVRcMS3diGntRljfICJpMaUHD2IsLBB+UYHwDvuzgKP0LJVsQM+cpb0gfc2GHhQeasA87ealSDDAvhFh8bGIy0xB2sKZSCK4xudmcktHHD+jUuK5JRKA4+y6+NwM5N28GBEJcchbsQjxvMe8999mIe/4nAyEJ8TQGMhA6pzpmHP/7bxfHkII4gnTMjH9zhuQuWi2AX1SQQ5iMlIQFhfFz2QD85DoSCTPpDGRk26gey6SB740KccYoHPVeBTKVHgtkYIbTQU3PDqM/mGPhbwF6n/97/9kU4OqsciDEngrhC2BzeVnQnKSeWQCAzVMhUo1VaK8F1n8SWkpBNIGpGWmExiiUUEPLiYuFrfee5cpwfjEBFx303Jr2DfdfZuFJpfduAJ3PvBeJKcmYeaCuVh0w3U4vHe/AcUcev2Z9FzDWCeazzqYhsuKO26xMO4KliGZIC8g96MBMZfn5hCkFaJWOaT05BUK6G666zZT2nkESpVhMkFcHngwPfCw0DDU0DjJy8+3MLb6B+UphVKBRJMnSqhSqF+h5Y/8wSew4fU3cBs9k6Ijx5BMRaZwusBEnruu0fsvumGZ9ZcXzJ1toUbVqcLpAslZ5N3shfMQTO9N7ykvNJ71dTPfXcooN38aFXyG1WsWPelpBTNYt9MQFx9vfBQICYgjaSQ98JEPWd0svmEpoqjgBIjzlyy0skZTTjav3WBRlZvvvt2mfywvKrE6z8rNRmdbp8mSDCjlcmgxmLseuBfTZ8+0roLJInngkfTAVa4B5UCwimeTT00NDTY1ZXZOluUJKKFKwK4phB/+9O9j9oJ5VNyOgs7IysLvfOoTqKSh9dm/+nNrK5IhharT+Z6KQCjyEM/2I+WvZwkU5AkqZP2+3/kgDYNjJvPisXguOZWnKeWiLg9tN9x2k5VPvJFBIMN0JsuqLqLk9FTczvaiMK/4K2P2Y5/9lIHL733+j3jfbANu9QcvWEKdwHYiWVGot5Depebjv+6mFSbnvkb6ZJHaUkxIhBAaSpxTqDsnNwexlJvZBDvNgR5EcO7zemzthdbmZspdLqbPLMBMGoJRMdGUs+uQQTlX2cVf8Vbha3VvPMy2oUjDfeStZFZtSfUjb3nm3DnG80oaBJ/7mz/nc0LRSENp7uIFGOwfNANI3RmLKMeqQxmrkoU46jPVv6KAapeKjKkOwiMiMdg3QH2WQ2P/JqtHRVBmzC6w9zR9RZ0nB2EyZfnt6FI88AvWfH+64ZGHQqKjnhukdzSRxsZGEBqSzUaVi0MVdQgOHMOMtFGEBDcjqKuDQN2L2LYeZBXXIL6lC0EDXkR09yOYVlZvTASG6LEORISiIS8FLRmJaMugEkqJo4IHhvrHEB46Sqb7ITTYydo8H5KXoMqShWVJXLS67a25T/298gDNg9I+NhC1ETVG9ceYh8Hv6v8KIGC7GeiWQMVj1qC4CcwVYlUfuvrZZJ3qmSql3ceepTJISPid10pg9CkvQ/d7u8apLPRPzLjB7ikPOYjPFOjqvSwhg2XThCMdg30WjpMFLEUUqDAvv+vdda7KKdLzZAjoXYfIf1myA2yQAlqdJ+HWfaVYpOh/9b2fIDo2Gh/46EMG8v/11/+Ib/zqJ7yPk30qRSaDQmFtLxu37qc3Uh+T5l7WPXWOvBWVLZDWmJdl1nH1bWu/eKsy6f3Ea5XBrRv13+qedh8eU9nUt2YJXZNEei9loCuEzl8W0dA+lUH1qbCbjA/143d5+qz8CuWKn3onKZsQ8kQvoC4IvdsI+a9PbVJa4oXeU+8RzPeTpy8+KrdA/beKIOkZ4pd4oXdWOfSpe0hZyZMcJZD5ipD6/VTX+lQYU2W1eqWMWLiQ16gf3PivHAyTScqHHXfKJNIzXHnQOZI7JY3puskiyXhYYAgSwqIwwDLq3cVvlUHlsXP4skPDXvR4BuAf7CSUip/aL+NIzdkAnnWg34o8iBeSLb2HZEhPEp/Fb4GV2pPaimRabVP1F8b2IJ6JX7q3oiUqi+pAvNe9dJ0+TSZZXiWlSp5laOlc9dnKOFAZlFMib1bGnHJGVGnyOkXiqcqoKJOARp683mOwf2C8vJNPyrdICovBMHW53kn8Fo+sVlhW/daKZB2Ud9WLFjORLlOUQLItXaGy6ly9u0gyrPtKjhTN0PsqGqfvkkW1AZ2j35JJ3VO80vnim/bLGNI+XSs51TOUCMfH2HOkbVlpFsp/4fEnrdvhngfvNx7ruLPyl7BAo0Scd1NZxVu1JbesV4JMboa99XyDj67ImDW5E7mcG8C9iIlcgP3lQdh0pJLexTA+fvc85Ea1IbKqHHc8/iIKDpTYuSNkoJ4+RsZp03KkzkYhokB4qAiLl+ajdFE+TszNRnt6PLw93E+Zj492QIj1+1tDqeExuC/bSZTRpuSYGFqe+u5LJszjwuie69KZjkmQJ57nks5VyEtemxqGGpT6ZSVw6n+du3Sh2vUZSUpNikve6RlBlsXQ/aUYr1YSTyKDw2yYmJeN3k0yCw2jQUQlLUVsyl+yPIHUT6tknLORo0wcpabn6Lv2CXTckKlvXZ0kfpfCkwLTtb5k3Tw87rvfMrGpHGVc6H5KMpJHJKWoZVOlGM9U9xNJ1+qdpMBl5J3PNRdLunMIAVmz4HXRIHX5ILLhVPwpZS5jWYtGqKtF9SC+nK1cAgiFvkXqytDKW74k3rlemIwoGZfhBFF9F5CbUeBTjgslXWvgxvupLgRoAg4zpnhcbUT1ZkYzj1EKrG3I8NY7yUhTIplkQwDqKz+Xk1SuQPJ4iPIuWLRn0KBxSb8dUKfjw7IFsJ4MsGXgcb/Kpd/nQ7qXjEFFpPQpY+lMbUnU2dFpy6GKfOvKl3Q/Jaep+y0iOtIijSLx9Eyk8/nfye/65rZHX9L7ugbtZNClAPiZuXURpJf3s2VC6YXQIg4IorUeqvWU/REakIXE3ngk13fDG0TPQ/3GPGdYXi0b1igFQZ/67eV+DxWkRHjejiJ88Cev4+6nNiP/YAXCgkcRHUWLlCDe0SsBtkefm3iSvxrMBMGQdSuv+i03mfBbwmJjdieQCTKv1318yQRh4j19SPcL4Due6Z7nS7LUd2/ZgaAQZwiYFIPeT0pMwicFZRYshc49JiGUItIxAY+OSXko5CSrV2WWIMmzEOk6eRh7t+9mgxyx0LuUvULqum7ZrTeebBjyGvRdz9D16sfu7ezGzo1brV9WnrOOGc/Hz1MkpL+nz8prZaQM2PrbPH4u/l0pkkdmw1Kami3pSNnaJ0rLTipT44EPr9UP6L6L66npt95RCk75C0rMU8hWx5UkpKQ/DQezCAXvJS9OhpDup9/inbx09Y+7+Q/ufUXap0x3na9NZWqqr7f6VjmUHawRCAqLqo+4+MgxC9lamVW28fK6z7Ln8lPH5aUr8U1lVHRB+6aKVCY9T8q1t6/XwE05COrrVhmPHjhMXraa92zvrfJTz7g80DvUVdfZb237d+w2oBLpt763sj71XdTV0WV9twYsSsI6dMTkVHIvEDVe8RnGL5bLeKZ9+j3OP2vn3Fz+yRA+su+AGbWH9uzHzs1b7dw923di77adVkd6ht7r8N4DOFFSbv3iylVRXoTa0Y6Nmy2XQQaUDadrbbOIj57j8uiy1AvvJZLsyWiz9xl/T8muRr6Ix0puVPKYZuXUOSpPRUmZXSseiTcqmxOtGG/j4hN/617qQlOXmeS8+HChgaTLQ982I9q+YfPJ65TUJoNM5dS+k8/iZ5S6L+bPtr7w5vpGqz/TK9LVVneKIjmrqMloUtRRmewaLWJLplLX6djJsnKT0TsR1K8WOh19zoPO1gcuzwGIQHBQKiJCo1Be34685BjMyUrACD2R5IoS5O/ajsAhjy1Y8rbEyhlVJRHoUiubkV1cS6APQEtuIgZoJBCLEBXKZ55D16uyvTyxs5oVQ+8pJCLM9slyby2vQVdtE8Ljog3gWUMmBLJwVXmqbA0l62lq1Z0Iuk6jVLnU4HW/5qIT8FLxhsfFONfyHiMWWqTlrHuybArZSBDFHQF+d10zWsuqbbhZEA0VO3AepP7AGTHJzjvxGTs2bUVyWhqG+H4VJSWIiCDPi0osqUZ9alJ0Cr1q+IbKq0aiRA8tzahktuaGJivXnm07MNA7YH3eSnyT0kikl3384BEDeWVRp/OY+o/UQKX85X2WF5egm1axktMO7t5n3oTASGNahwaHLFFEjVlgpMXt5UGoobcQ/PTKZceLzMhQFnZvj8b4+lvCj+4pb8dtuFea1P+tSS3GWJfq79N3JfbVnqiG1+NBcmqqvXfZ8WJr6Cp32fESUwbqcxXYKBs3LCKC795kWd0yBJRIVldVa/s0DE0JUlojWJ6GlIqyzDXsTsliyj9Qdr6UtsDz+Uef4v3CLMFMSV5NdfWsY3/KxBbW2aiFksVX1bM8Gxl24rXKtZeAIZBXgpuG2FgYlIaZMq01ZEplqSo7YSMJZNxJZqSElXGshCOFh+VFqg0J1CdLscnw11wJQyPDTphTEQO+ixSt+LDh9bX2/GkzZ+Dgzr1WJuUTqC4kx/19Ayb/Gl+tcHR5UbHNnaCcioPkvSJD6q8V/7s6uk22Q3me9EBddTVaW1osXKvEKyUdTie/So8V0TMfMiNYdSceSSeMjo0YEAmkFfKtKq+w9ubyT/3u6mZ546XXWB8DBhgCZAGM+CoZ0SiMrNwcrHn5VRrmwSYzNjyKsnD80FF4+ml8s/0o2UtdWQJSGYkCKNW3eKH3l9xYSP4iq0X6RbIkOReAy0h1h8LpXWVsHDtwyHJRxBvltyiXIDE50eRXcp2anm7llC4VD5TwJ7mXASTQl/ErI0R8FU/lHMhIUR0ryhVJ7/no/gOmOxrpMMhwUwLbtBnTLe9ECbRxCQkI5zsraVDyICdBOkUjYnQf9dOrTUrW1Q6Vha5uOPFLSZnaX0djtIZGoJ6jnAS1D72H1Qn1lXJIVAcv/vopzFuy8KSBd7lJeviKDiNjnaO3X3gXifDQJESHRRPQ/JCZEIWEKFr4rIDu5BTENtYjrr4OfgpH6KKzUBCFJ4INJYCNyasGQmUR2TOAzOI6tFFxdU5PBtsEGwWBaZjW2ll0vQCztbQaDUdKDDDJJARTcPS9eM02tBSfQGxWqikjVfgglVzdvkKEEdR7mujh8PrKHQd5TShCYyLRWdNowu2hcmgsLEPt/kKMUWHG52Wiq74JQ9yvYWv+BHvt17CzITZYjTNXpnnbiTpU7jyIpuPliMtOR3h8jAnK+ZAL4CL16z3zy8cxi5amwFpeWQkV1T42rk4JsMCUz5USV0OSIHa0tNu4Y/W3a4IUZVBLIZawASnRRNnOrS3NpnAK2UBlkMTGx+Pwvv0GTEoOknJ87bmXTEFIUfR0dtr1soarNKEFvwvAbAy5GiuBanCgH8fYyJS4IqUl5Scw0ialowYnUK8oKbWGKi9R4U0ZDFeD1esL4FK8GraiELQ8WyXRHD90zGxI970MSNjoqwnwOl8KQ8pcykpjuzXMSX2jGk4mQ6y5sRGt4169ksuUwNZGo0vvXl1eaXyQASTgUjeGjCIloEmZa/iYgESetMA3icZEJ3msjGAlZknZJqWk2AiBGXNmsX40KUgzy9RnoxOkNPUOJVReUpSqOxljx1lfkg31U8oQ0drRlr/Ad9M7Kgqj7hsNz5KcTAa5AO6lVpHRKb6Lr1K+yu2QnGrYWD4B/KXfPGNlkfEoGZTBo+QngbeGcGl4l+pHQJiamWajGZTUJDnTPoG43qOd4BJBfmxas96MtJS0FMu817UCH/FNQ5LqCUZK4JKnrAQqtTHxRcayPsUzAazARcCi4VhaS1sJjTKyf+eTH8eM2TPx3KNP2miPm+68DSufeR5LblhmGf46rihBNA2Mu95/n40w0Lv/7uc+bW1abUae5u4t21geeeed5EmXAZm6bRT6v9i24wvgMgI0gkLGiRL4ZBxuWfumJapqVEr+7ALEJcZTbrvMSFISXwzLLNCXN61McmXqb1m70Y4reqMhYJJ5ZdfLWGqhPCqZrbGmngDpjwo6BpLletaz2pJkVGPFrV2wDehaGax5Bfk8r8nOVTRJ4/zFe0VOBgcHDOz1PLUZGacaUaHyK4p0ZP9BSzjt6+41vpoRTVmQnlRjdozdYtRWVRu47ti41UboTJZTcSkAfllanxSYnGWFKcYCg+AhoxbkJiE5JoIA5VgJHnog2z/xKQxERdMLP/cY8orIePzPwruwMmcuAq0vBhgKCkAHG/S0tYeRs70YI2QmH+OMJ3cuewtJGDVpSlxOhgGwlwBbf7gYnp4+2zTGtO5QMVpKKvlZZB51IBtc9Z6jaDxairqDRRZSaSk5YWO91c+j8wSCMgy8tIoF0M08PkQvVpPDaBx4A++p59TsP2bPkaff19KB9so6dFY3OkrvEkLoov7+PoJEpYGk3lMKS5Ox9FD4pJjGqPg0dlZKTlnoAkgpN+UbxCUl8A5j5gFIqNPoYStM7qHnLGUlcFF4SYKVnJ5mmc5KbpKxIQ9ZxxWO72EDkLKSspAH0cLGNXvhfDRwn2pFyThqOOqHbWVDU5hY3nljLcGCilXAFhoWzsYdYSAmhaH3kXFwKV0Mk0d+6GrroIHkoUKpMY9HSl31IMATQEuJLb3xBiqfIdTV1tpkKPJcNFRISl39cpH0AqWcFarTpDgahiNgbm9utSQnTRTSR4tY52ocvAwo8UReg7wZjffXsxSOlbGmSWWkzAJYt8rglQJSNrrqtpvgIsNAhoM80wiCWyJBXQlHMiAUndH18kCVfFfDdxEQCbjkoUbF0Eih0pUnIjnTMMIOGgky5mRwTXYtyYuTISmDxWa3o1y0KYRKZW8yQpmRYSHjVNno0kGKUkiOygiWS2+63ngij1YemIZNdtMAkHEkuVXoWopa9aZZ9NQ9oVC8eC3gEogIjMRDybH2qQ0p67mOMiBAVZtRHWn4kjw98V2yL8NLxrG8Td1jgMasxijv3rod6197A+/54PsM1NetfN3AW/yVUbZ1/SbE0sPUdQJMGSQamqihVAIvjVqQty+vVsaMDGi9r0L9CiNfLhphm59WMN0yvjVhEgtovOnu6qT+6aVMt5nxIh2ptt3JtqEEV80XIAMjlZ649mvkgOYYkHEpOZcXLlBV5Yl/4o3ahmS5kbpGmfrydnW+IlIKmUtXSIblfGgSKI0KUJuTrGsbGPCYsao6layo316Z+7E0MDQ2X9EyGRqKfqm+1M6USKjhiDKA1FWgttVIw0FDywT+cizE18zcbNOFVyNdcPubmMQmQ6/fo/6HMcSxsUWM5sGbOIMAyxem8PcNejFMgY4IC8YwK/UD//UvSC8tQlJVFT3xYYyxIY4GOEKnELmXAvjj2Tfhvxffi9ntdVi7+qfwY2U0ysIjuAq1+xOjcPBjN6FudjbNpWF64ErGslucRvLAa+hR61NCHpmaiJq9R5G1dC6K1263fYEUyJQ508yb1tjtVH6v2HoAkUlxpiDlSWsqvqjkBBoCaSjbuAeLH34vyjbtQUc1PZH0JPPYw6jsavYdQ0hUuAF8ZHI8+ts6kTqvwEL4+q2QvJ4jw0Fj0zU7nBr7+ZBvEpsE3sY4UqgT2NA1cYWGGalhqK9JISiFrO07hbSTjUyhOCk6AbIqTZOwSAErTJ4zY5pdr343DZFJzcowD0eeg7xBeWJzF2koxwAbR5cd07VSFpm5WRaq1T2lcDTcq5TWK9u6KVedpzIrjCjP3c0KVYOQd2L9iqwf9XGp60KK80Z6JPKs1KivJKncbhLbMGVQSlkhaRkb4rXePYbg0kzFIiCQvKTnZHJ/jinyfu5TdETWvoZ1SSGqD1X9zlJ2MopUTwIJhVH1T8aXSB6v6k+T2Wxd/6adJ94qaqFJMjxUWFLk/X295nlIeUmZW5SJMq2JVmpPVJmHbZEOATQBTO8kvk+bOd2AWSMWBOq9rFfxPyqangi9GbWN9OwskxkZacE0NlR3Okcyk56VZTOhTQaRDaclscnQkcJX+FRJlFKs4nnO9GmmyNX1on0W9aOyFaioLoapXxQ5UvRD8q9+VY29Vx3KW9UQR4VQFbVqaWhBwXwCoxQ276k+cZ0nI0ddEOKF+tylMdV1pbqR4SZPT562IhgFc2cReOOMT+qbVb1qWJ5kX/J+jABbQM9bM7fpnOtW3IDCw4p2DGDhsiX27jIkWmiMaYinRjBoTgV1U0XHxuLogYNWzwIYeY1qryqPurj0PIG7hr9pngc3EfJCSQad23Uh3aRwvvapLQpEBcB6L5VP76w+eD1TvJW3q/YrfqkNKFKliJoMxOn01pVsqOhNUHCgHVOb6aODM2fRPItASX6lL2Qc6f1kQKrOo6jDlJcgw0wRLY1qmTl/jrUrJdNKx6VmZBigC6QV4crOzbXuJzk1yitR+VVnckJU94ocKNIgsNd10kl6vrqlMnNyzFDw0gFS5EDna0jnZIG4PPsrkoWui4eoYz1efosOxpJdR7BgbyNaZi1D4W13YJCALaUfwEpJSqDHwcpOqKnGqPpDaJUF0SKNIMMTKyoQMDyE6KZGhLMx/et19+GRguuRONiPI8//H+qo8Fq5SSSVpa5s9ca5mTjwydvQGxBiSW1RYQRxHfQhVcogBUQALC8ojMCmMHkIrS9NbSovUQll6gfvrG+28sk7HuVLBVAINZxEXrau7aptNCWrwf8518+369WNIB501bdY33dQaDCiUpMsJB/MRtvd0GzTpcpzV5hd48MHusQ3P4THR9szBHznQ74ALhLwicwLouKyjFUTMAI8z3FZoePabwuYsLBSviK9k85VWSTcOs8SPRQ+I7DoGlnWsoTFRxkL2mf3sueIHGNC/aI8yd5FQi+Fy0O2T/wRqdxWdp03Ts4+Zd4GWehMjTY8MtLGoasf3H3XK0V6vgvgysqVIhPfNPTPhrrx3cU3mxJS78r94pn4qUZp9cJ76JhvV4m8A+Ojy51xnuh/y/g13nHjp553YOdu88zUV6h723W8RopU95byVllUPrsXnynwEl+lyCW3Ok91K1KZlGXt1JNTL1ZGPZD/rH65T/e061gGnaP7u29h785tMkjPmJiFLjkUzwQqbo6K6x1LblVmybxbZvFefzJATtUF7z3eHkSSaR1T/o7GXC9Yutj2i3dOfyfvwHvpQuPnuKMhI0n8sPvyt8L7AjDlFfga5LpW9aVzReK3flvSFY8JEAUqeo4ZcTzP3lNGEuVFZZUhpXva83i9eK530nl6vkjvrLrTPhl+7vMuhnwBfCJZPYy/s+kVllOVZc/3KbserwieWzeWqc4ym/7QcV3Pd9J9tE/vY+1KvOamd3R5oONunekZKoPqy72fyiMdYvfjMfc88Vnftc9kg89y+OLIhpWfx+SwdHV20yhLseFrw9RfasPGWx7XvdVuJCuTRXrWlQFwXq0JW0bJkJihQdzz2AYs3kyLklbuwfs/gAMPPIi+6FjMChlD6pOPI7CBIMiL2v7kT3E4LBZjBMBgWj9RrS3wp8DMX7MKy559AgcSs3Dv+z6P3604gL8//iZqIiKt0t3C+rFivfToi9+3GIV3LYR/L0GDXrjKM5FUWXaAN3AFQQJgKxyRVKe2nw3FVbJ2uvOV351K7Gvrss/gcCWfhTkKgsdGKEj97T08ccwmbJFxYMDOY0qgkwEhizCIVqNFAtgINQ7RbZQnH/Q2NBHA322kelGSkRqRPMTJAocLIfHadxjZlSDJkcLXMpICaWxaQ3iXk17xbMPIJosUnZDneMHEog3LiyEJrN7pdC4AfzeS2rhjMDiOypWgKwLgHoU/BghSI34Iiw/A/B3Hcc/jbyKuRasnjWKIIPf63/4/lFx3A5ZFAOUvvWj9VP1sKO//wudweIzeKL1Zco0GgGMRK8EtpaIMfgTFx/wT8EBDMRavfAYeKvSJBfWnldQ8Jwt7P307euiFjwyNISqclTFBwRnQUiDlBVM6VWOOlaa/06JMNAAE7ryvMsg1iYY+BbaOx6lhY7zPMK09Ar7AXGXXn1mi/N5V14SexlabHnWU5ynDwO7HY7qXX6C/zcuukLsy0AXm5+uFnw7gNByCTh/HOtnkN+KB/+iAfR8JjOYOp84uJ7kN6C1GCnkdMNJrn1NJbwFwyWoAjUkbLjkVRH6M0oMc0wQl9Jj9aABOAt/PRmojem/fccBTQar9iQA+FkCjzj9s/OjlJ3vGaXJHfTDcD/+xIT6beiCUzz5LO9W1igpeXi7x+fT6/KiHppJ+2wBc9Na6n1q6Yh64okUKhPiH+OM9T2zCLS/vsLHcouCBfhx+7/ux5fc+jeiUBHqlvdhT3oj0xEjMUBbvsD+GWWJfxqkPfCRQs+MMory0FsuTQzH3R99BdEU5RvmSvuTPh/ckR+PYQ8tRNSsHI/2jCA1ROHP8BJLAW+VUX7WmNh3s7kMIPeGuRnr8fFZYrPqKqKYU6gkNQTfBV1Oi1u0vNBBuOFqC2Ox0W9xESXBapCQyKQGRyXH0hkLg9Qyy0M5qZlqMpIbXKRN9/oN3WfKcBKO3uQ1DfJ9wy6oeRe2+Y8hYNBvBUeG2CpmGtp2P8JwCcL17L3KO/jnG/BV+m3zyGxtBV/J96Eh5kOAViKzif0DAUNv40Ukm8mw0KB71+X+H4ZBE+z1V5AvgQ4rSjA4hvewrCB6snRIQ9yN4D0TPQ1v6x4DwadjacAg1vS1TAuKKUkUFhWFBQh4yIhKcrOQpIrWGkwDu6aeGGUNs82uIr3+GOkIgPsnEd5WB3J7xCfQkrEBwdRkiVz6PsZCQ8RMmn8ao7zzXLYdn9kJWxtRFf34bAfxK0xUB8CF64J19/hiiIivob8U9j67HrL1l8IY4oKJM8/IbVmDjZ/4EPenpCPB4UdvajeSYcAsF9g1p3m4/RETGWTh7dMwfFBvzNuTh1rX2IIsAHVtegnnf/QYCaRAQEe3eRkIy/q64bS4OfvQmBPZ7bLfvKRq7XbntgIFvb0snveMWRKYmoLOqAckFuQgIDUZ3XaOBd3BkhGWM6wZajKRmzxHrx+6orkf+LctQs++IeeJBoaF2n/hpWRYSH/V6bb70BnrW6jsJDg9B2oKZlqwWkRBrY8QbCsssvK6506t2HkTOioUE+kFE0bDR4igK4b8d+QJ4gLcDCzbfQI9k/OAkk/oWm3M+hYZpXyZwBWPOjpsQNNgyfnRySc/2hsSjdOlz8IRlmzExVTQRwANG+jFj3+8grLeMfGDZdI5z6qSQP8WiO+E61M34V4zFLsHTpWtxtL0SQf6nG7OTQQLshJAo3JW5CLNjs6a0C0E8dQG8kwCueFlK5Q+QUfo9GvgO30WTxXtX5upm/Avasz6C0CN7EP/tr2A0PGL8jEkmyp2Mhd77H0L/bXdPqRc+EcB9vdMr7am+W+lSAPyiIUD1GBSgTGc6B139iOgeOG2ClkCNK87Os2FjI/RSPQTp+IRojBFUPby2usODjIAaPDz0eTzQ8fv4fN9duGXwe9Y4OzXmOyFSEoPuaTNw4sMfhf/whLmXeSyARkBYRy8V6zCGR5Swon7p8eMkffUODpqHLGANjY20rEplfwdHRTghbCWDsTyhUZEOoBJ0hwcGLWFE47TDoqN4foJ9atGTmIwkyygP5fXhPFcrnHkHaXiEh/JegQiiRx2ZFG+rnY3QiBm2RBUltyXyef62QpkSLzS23JnF7WIahLodaJhzo90DP+Ui8VYBfJVRfrrHLufm63GO+oec3B9Mp0SBADrmznk8TZt7/FI3rfc8Zovi+FTsFSMqMBbDLZvSWqyMPvsu92Z8N497zDzvQIK3FKyywpXIGERZ0m8lSOnzcm9O+s+VJ1++K2dWm2Tfl1eXdRNYSajVPtW1FhSCMSk7bgEhbLsUfP3246c2fb/cGwLUmJz3v1JkQw3H9fpkJnKdjaQ7BXAuKVHuGp0ip2YuhtiAwkPGEBYOxLR0Iaatm+DhNPYAWoz1s+eh4voV8ERG2kQuGqMaQgALIJCrEhbHNuCTo19A4pYtWPPLcDzyygzcPPhtPNj/RYRHRPEcZZWOWVi9ff5CDCSnwW+ip8p7Bg0MIayzj41OgbYJpEY4osSzMPOKc29cglR61/KAE/IyEM8te/lCZF2/gL8zkTg9GymzpplXnLNiEZL4e/qd11v/tX4nz8xFUkEe8m9bhuQ5+Uig563VxGIzU2150Wk3LUHGwlnmqSfRw89YPMfuq9XMEqdlEtgTMP2uFYhITkBMZoplpftmJ18oyVih3YS1BzUSAFh3GJCxHsq2r0CIcp6CJlEHDNMp+8la4EAFUNrAeqc00ZazrpUQPlvPtzJwU3n0eYX10WUjvdcPV1Opkd9P0GZWioX7ri7/J4tk+DUdqkD97iL0NXdad1B3dbMJhCYfkiGpczQawmbQUqHeJRRKvq47BOwrB7YWAUeqHH6L9/YpY9JRQ5edqGLQR6Hf0diGI21dCCV/Wwc9aKMBH0Y+h/B3sKJ0PDFo/HOSijIlpIiilrbVsDaNnV778us2X7mMRY0Ht1EravSTRPL4tSzonq07zKGSIaGJcDTFrUBdya4CeDNe+Vvn/7bRBZszmoktKDT44c7OYfR5KLCRAShga5qzuwSaz1yk8LnAu/TGm+ElwguIfWnYLwwfGfoycod3IDJ9OeZf/wFMz8lEqv+LiB8tR3fQdLQGEQh5rq4UNEfW1iCqssL6hlzSfYciQ9GWn4qhhAgE2Rrkp0iheI3Tlscsr1cCp4xwhb41u4+UmwRDAO9P40PnyNoWYNvQFB3n+epL1zXaL2VpwsRPP15j+3RfbfTuFbZXiXXcyTp39gvUNfQoKEzf2bD5XcfOF9F8Z2LzHx1EcvXPeA+ttQ5soyKr7wDquJURSFcfAHaV8nsjUN0KzMsiz98+Sn9WUj30xyxGb9wK/ghAYt2jNNI05hh4bT/Q1gvERwLtfcCmQmDzMaCKzz1I5XqsGihvcs6rawMW5TnAfyE0FhiJ9rTfsX7JM5hpk0ruTGwamuc/Noz4hmcQ6NV4e+DHbwBZCY7hND/H+SytB57aDhzluy+bwbJfQnEVyh0Ky0RPwm1Ep1QUtp9Ay2CXKav2khp4uvrQ39QBT3c/GvYUo7euFe3l9c73hlaM0ntqOVqJjrJ6xOWljd/1/EgJbOGBIciLSkFiaLT1iU8luTOxDY54Tf4iuvYgqn03AkIpY5Svpk6gtdsxGJv5ebASeHobUFQH5KXQuWD9XGyJ9bzRgHDy/Q4MRs9CYEsDQndvs4TTSvK6pEv5P2Mo6ezFUTouR8a3XayL453dBHUvSnlOOc9NYHsXuF9wWVjH3hmz4M3OoxxcQuO9QBII2lBSPlP6c+/2Xc5yxHX1prc0K57mctfsZNqv4amTtdSpyvLTr38XD33yE9iyboPN8Khx3/t27rZJXlY++ZzND6AZ+DRZjABdkyS908L8MkymdiY28keGV2AAmzmZHEi3L9BHK2tf0OAA/LlfSW5KNndZqkpRA0kdoRlNCskMRkZ2GKYXRFoY1h/DiB0uRWFlq4XS5dQPh0Wg+r73ozcrG4EDA85UrCI9m65naP8gOvr90dItkHQOiTSGsv5wKbqpzMwT4dZV12Kzp4lpVha+SNmGndaHrfnRVVAnS338k8LQ3eQkbLnX6LnOd+dhNiRN9+I+9W238T6axMU9l/855+tl9Js3Vyi9eudhO09GwMWSQLSyhYqM4LlsGgGTr1BBZ6yK+6LDFSU5xfvLTbqvXmcBwaumHXhkAzAznUaFl4CW7Xjl2UmOgSFDokLd5hcncVcVqUZbu4BP3Ao8uxP4wr3AhqM0YGjIFBJA5An2epzzJoskW4EEh/DkGAJ0HUbZDgYpBImzs9FT24q46ZnopsU0TA+xp4aMn8zCTBFJ1jQD540zgQ7KeyyNRnneRbVALZuo5E4Rp8l6VeFCHNttFA1vedvD3HGCIO1lG/QS8Lq8XkyLjoSXjbK534PWAQ+G1EDfoSQZ09ryml52mDpX3q5msGtvabFZ7TQ9b/GxQsfxmSRafvstWP3SKzbxlGZO0wyUWl+f2tT0pmZK00Q+Nhsb9brp3N8iuuC39c1Cl0APRYTgjme24N7fvIkhaS4RDwi8d/7ll9F1/32IDg3EsU4P+ugGtnYPICoqAX/fNw/BXa3o/dkMRLz/QRQfrkVM7BZk31WNjUFfwhO9n0FyTCgGPfR6YsItUzxgoB8hHe3IWb0SKds2s/QB6MxJwpGHV6CKlTo2NIKYcBoV44gl71kzpnXVNyP/1utsMhYtCpCxYCaaik7YOVlL56Bk3U6EREdgqLcPMVlplqSWuXguavceQdLMaQT2aky7ZSnKeS/1k2uCAg8t7JjMVOsLb6+oQVh8DJXlEPrauwzAU2ZPQ9r8GehqaMEwG7MmkxnVJCehIXZPzZ1+/PXNFo5XJnpMRioVstD2zHB7ehJbJ+Ztvd7pq+Nv2jkW3hNYK5dPd1DFKowreQ6+xDC6PMGW7D9EY95f0TgLxqxdd9JA0yIMAO0VC2t6aVMpjB8VBtABAbHFyqJjll/Icsjoi9Q6CxdSGJ47EpKKssVPwhOWxbJcoPt+CSTj7fQktgFM3/8QQvvKThqlMpwUfdA7yp6TvqatZu/IpnFJpCS2nvgbUD/jXzAWsxDPlW3AsY5qBNEz1Tz7VgAahcO9g/AXcvHBMgy9rJSgiFCMKL5PvmtIY5CE4wLITWK7I30BZsZmXvEktuSqHyC97HsYlizzBEWeApyAHz1F59PaBvep++ZS9LglsQUnkO//jo7MBxF6bD9iv/dVjNkc4zzGB+r+XjY+yUWIKpzklFve1Bgcbo3ZMSWGXRDxIUpi67vvQfTfdIfNWDlVNDGJTf3eKr10njt5kUj7NLOiZmnUDIyT5fXq+cNDzoQ97trgFh3lnyZrEWs14YuiUnLY3ol95Cr7FCexjdnsawNDtIIowN0JUeiOj7LvRuSqxjBmDPTi9tAR3N3XiujhIXioSMKpaIrpEdT7zUDDvnSMlgWh9zvr0LW7FjXrsuDpCUJn4DRkJEbRkwlERHgQ6hUrY0MYjohET+40NC6/xfrDLYROxdQbF4mIoBFbnWyiHEmwYjNSUHvgOIZoEQ8QYLWQifqz5TFrnLZCQx0naMbz2ubCMkswK1m3g6Aci75WzTXuTIGatWSuLWjSVlptIXLN0nb4xbUIIYg3HC5B1a7DNmwtmICs/u1eeu7NhRVor643xdpWXosR8kCekzLfE/OzMUT0rdmnsjlzTV8oCbhjI+htEzgFkPK6ae/Y5vZDT07TchqxAJvtxkKWAjIXpFUu91gMy6fyXDB4X8Ukna3ZghOi+YPvyio3A0rvLODWu04macEcf/V1Uw6DyeBAFsAMQMqQhijqM4DWUwDlTmD+biE1EfE+knyWcShDUa+nTfvCxo3WySLdO5hCrr7ucAp3LOtBn9oiuFmuD4+H2zY+u9g7mNTXral5tVKbpk3VtLDaBKbSV5MJ3iI9X563plUV0GkOc+1TMrKVg+WyfSzbb2OCG5vCxRCVROCYbWPDY+iiFusiiGuGNJf8yOD2zTtQ+7PHCHCh6KF7wrPZ+PwxMz0C60P+GakP/iGCNDkKgVWuS9x1KahJ+AKOBT3AhuDcK4iVkhI3Pq0mNw2p6JpegIrf+V0E0PrzshV7YmWZyQui4eDTXjTbmcA7Jj0Z027SNIl+trDJ7PtuQdOxMrPY1BeuYWBJM/N0GAnTsnl+Cqbfvgy9Le1Imp7Da9KRNm+6LU5iyW+56VaWpBnZyL/5OgPIOO7LWDwLcfTKU+fkIyIx1q7Lu2UJkgvyzGOKSkuip51sK5/Jg5fXFELEjctNs2jBxaKbXllKTeCp99dv4wM33VLfddzd78ujSyXf+6v6BdzaVBZf8n3k5Xz+lSTVlvuu4oM2/dYBtyrFF9tHuqzvzQdIgcoItRvbb37lw04pVLUH+SrjdFkLcGXJ3tV5bSPx2N6O/6k+3G1818nfl4MFuoWAWbc/+X38xr7fT9YCfwrYtb3TSLIkna3pgt3frnwJME86Hfx08nzGuyYv07u6Mq77itzn6+465v7W5j6b/12251/t5HDlIkj8sUYzMoZ+Wvz99Dj9fQBcgByamYaoObMw0udBNMEqiIAZSrdQnmFr4Gz8FO/HvnseRG96HPoWFeDITXfjudAvCubHb+JU2MDQMG/nePfyur0REejOycMwjQQlsY2cJRlMU+TFZqfZpjHduSsWIn3+DJvWNPuGBUhbUEAPxh8J+Vk2ccuMO5fbPoGshpAV3LXchoXFZRFgCboKwycQ0NMXzbbr1QeTVJBjGefpC2fZlsr7J8+ehoikeGOSxn8nTM/iNbPMKIhOTbSpVnVOwV0rkDpvBrKvm29eu971Qkgy3dYDfOhr9Ao+DuR8Afjsj4B7/4vfPw/86k16KVFOctX7vgI8sQ1Yy++bC526m0iqU1aVhYHPlxQ6/8V64He+DvQOAL/3XacsKX8E/MezTpb2D1YDf/YL4JU9wM5SYMtxJzrgSyqOQu8XmuB2JUnRjRv+AVj6t05It6YNyPgssP/EKV4+/E3gLx4BTjQ7OQIS4zOw/io3g7EAANFvSURBVIJJiZN1Owvx4kf+HSfe2GPAffBnr2PLvz2GEfVlsAA6vvs7L6DwmY3ob+vCibV7LefjnUxUIZa89vFvAV97mfJNr1t8zfpj4DM/BtYfAa7/e3riv8v6+RjlrcRJ8JT8z/ki8PxOx9D0Jf1u7nLq7O0ognrs6bI6ZD/6Br649QhWVjbiA6/twM3Pb8bhtm58/3CFHdtQ24pQApy88VdONGDZsxsx94n1aOgbfAuQt8mBuQpJIKiFe5amTsf7ltyMqrIK84K1EuGj3/+p7f/i733GlpbVMp1f+fI/4+ff+h62bdiIXVu2QcueKkJ0saTn/8uffxkfWnEn/v1Lf38SoDV3+ktPPIO/+tTnbZ+SirWg0p//7h/h0R/81JaRff25l23/u50uCcAVRvcMjKE5OxEtWYmnQugkgWdkdibCrl9C9zQG8fV1CKTH7NtKOkeTsOPjn8Y/fukb2PP5f0RpwX0YHk+MD+J5NyeF47bkcNyRFIyb44KwMJKVxRYc0taK1F3bMUDPu2VmBkYGNeG8wmiyxOxyIwlPV00j+tu7zIpzrTPRyd8keeKV2w+Yxz7xHOfL6dfoU/0ybRU1NtRCoXI9S8ckUOoL14xs7v31v12r+7n7xu/jfDr7LpTE7gQC9DN/CTz6p45yW5IHTEsG/vWj3L+dJ5EfAlbNcHu0GqgikCjMO1GPh4YAf/0oAYnKb3/FmQF+IonXBwhWf/MYDQY+s7IVePwvCNQENIX1v3CPky3cSAWqfvgXqDzr2oE75lF2fLr1VO4TLcBd/w78+S8do+RqxxmB98/XAckxjsEjdn3mh0B+mpMJLb6rfqqagI5ex2jRe9LmNFtTorCPfH6QxtfdfO97/hN4D7db/x/w/VUOqIyLypmJx0pf22lAruzopv2lqFi9B2GJMRjs1LSzY+gmuMgw7KyoR9mrO5F3x2KbClg3lhFZunIH1v/Vj/Dm3/7Utg1/82Ns+8pv0HigbHw0xVVGfGfJxU/Id/FOfKxudJLZvvpJAjVlS2H1A98G/uB24KM3ArMzgb3lBHTK9+/dCmw8pv5c53YiyeGXfw3c/M9OAui55E710U2LtJttfxH5/KlZ2WhlW39wWjqWJcfhyZIa/NGcHNyYloB+WaI8X954PUF7cVIs/uOG2YgPDWbdquR2GBVdffjA67vw9zuOndx/tZCy0LUOt1YG/P0/+YwtaappdbV6l9Zlv/3eu/DJP/mszXWhYWZaoW9keAwHdu2zJLeUtDTDgYsl6cb1r67Gf37vG1j7yuumW+XkaA30b/3rf9va7iWFxy0SoMVNtOKeVhGrKq+wVeou1CF6J9LFq0nyRlnomsxllFJfl5+KtpQ4m+LUKCwUYc+9gNZP/Rn2f/izmPaDHyCyu9MmSPAlZaz3s9KHlBVkIs37crtusA5bf/x/OP78r9D05ito2/waGja/juyQAMQdPYSU3TvRy4bSOjMNnn4qq/7TM9BF8jY0k5oyvUWa8cymTtWmyuVmn7zwxNb9JogqhXueyBYdsd+a/1zX6v3GrP/b+rTZmLubWg2wlcXeXtVAYK+14+4zRM5zT93L2edz7/FNz7sQksKppeL6zWbgS/cDX/wg8PcfJmDQy56bzRN4u3sXE1TpKSozXNnRW3lMw71kHKs6pPS+ROD8OT1pDfn6GL2bPVR6b0fyvh+hl3/bXHrOVIR/+ANnWM/PqGA/SWWZmeRkof8Ny/TQcuCDy4AGlvV7r1Nx8Tl0Zqz8Gnr1+Z84hoOiBl953gF+GRGnS8vVQeKZxt9/41XgUxrhRVB+/SB5R+PoEzcBf/xT8q/MMZRWku+qlxK+o877Pt/d3olisZjG1sMrHCNIAL+V27QU4PfJO/FmXHTeQoG80bHH1yFl/jREsM1Jzo78ei2yb1uA/uYO7Pv+y9ZlM/vhO5Bz20Lk3rUEkSnxOP7cJjQfPWGKMYjtM+uW+QhNiEbzkRO2dVe3IGleLjJvnGtyfbWRAm076FEfrqJHTZl+YYczdOxj5Fc/60OeufIQjpGf24rJ9wecvIxZBPH9lOfv0jCay++unlDE5x8ed8bzK3ryYRpThytZP2fRijS10UehX5oUh5uoe354pAJLEmNxb3YKmgY9mBkXZQBtSoQkQFbC2zKe/76cFPzTruMoJ2BLfiQDpfz+e2v3GsA/U1qHf9xRCA1XvFpIcqVEtU9/8QsE0FV4/rEnDUS1UuAHPv4Qcgtm4P/+8d9RREBdeuP1+Oev/SfmLpqPrJws1FfX4ZWnnkMPgf1ix4rLWNDSqV/65OdspTj9Vrb5a8+8gEU3LKPuCMA//PFf2iI0WtL0W4/9BO//6EMoKyqzFeLWrVz1rvfCL46zJImZ22071DOKivm5qKY3HDAOQKNsBbF93citr0I+t+DjhxF+ooLHZZmeUssSkuSYMPT5uGTpfl6siAzHX/zuJ/EH97wPD9x6F+658RbcefMtZgH3J6agNyIYzQXpGIgKR1TICBKjtbTj+A3GyXmKn2Wh1x9k49m8Byd2HOD3IvQ0tFhCWuOxMtQdKLRkttbSajQdLUHh65vRXFxhgHr4hTU4Qe+8YvNeS2QremMbGgvLzDCQdSlPvKW4Eo1HSy37vG7/Mct217zqJet3or2y3uZi17zqul73qtp5yFYqK92w035X7z6Cyu0HUbFlP468sNaO+fLobKRTpIQE1hpW81cfoPdK4BMQryKgGGDTmxWQKEs6I47Aw/OOE0wO0xsvpqcYEg78+zPAE1sc0FAyXCdB+I9+5ADr2xVDnqiESElq0l27CVwCMhkRNMJNPjSpnsqwk8dSYp1w5Qu7CN7cJ4/8H590JuXQs7X9eK0TdpcxMNEouxpIyWtvypOjvH2eYC3P7advOPxTm1BilTw+GSBKKtRidcvynVCvjuvdBUa6z8cJ+N/5I4ePH76B3//QSYw7lx0nw7TrRBOOP7vJxngf+tnr47MBOsvhBimLbhwlYnJT0XK0ypIl9f3Yb9ZZ7oVkO4wPWvqnH0TGTXMt0W3O796JuR+/E8NXaUhXJJ6JV4pkxEYBLQTt3/sGsIuypfkI1B4UWn/wekf2Vh1wum4W5NLYolf+2Canm0b66/9ecn67cqd6+sMfO8blmTBH9dlHw+hYezdqewcsmU2TuHxtf6mBcEJoiOknTeASGhiAl0800MPux96WDhszHsAKcYxSxyv/s02H0EODQMPSIrm9Xt2M/91bwnfkSVcBSTdr2FjJseNsh1oVz4Mta99E8ZFjWPX8K2hparI1um15Xer76LhYA/yDu/chPCqCIuiPQ/sO2EQrF0oyMmtPVKPseDH+9B//BoWHDqOiuAyP/vBnth64jiuxLWJ8Miwl2knm+/r6MK1gOo7uP2RrxlcUlVrW+ruVLlhSfIeRSc46+vzJQCAyKRCLNhzCe57chEjNjObTAmojItAZGIju/Oko/t1Pozc7x5gtHdPU3ottRfVIIQKsmJPpFIjAOFRRBE11GhlLF07JakOD6OxrR+j0RThW0Yj640WYlT+AiKxws74To+i9qlX6kMKA5Rt3IyotEe0n6vk70EKHEQlxSF84E9W7DqO/o9ssxIYjxUjMz0EQBaLxSAlu+9InTQEUrd5ia3m3FNNDaWozBZkyMxepc6cTkI9j2i1LeG2JgXl3U7uF4zWsIS4jBSPeIZt+tamogh5Qol3bWlppCW6Zi+egZt8xG7IyxIbhT800RKXQ39mDBR+6yyaXMQ9+nM40jExTlgqYBeBJMcDyAmfstYExZVah9PcvdcCktNGpbBk5K/cBN8wAbuT5CnyoqhTe9SU9Rx62Ps82jEwkkFUfuLLQ76FXVKkQfagzVlfXq46FB400LPQMTTRTwu0+nqsJN2TPaf9EoFakV8ekaa/GYWSa4VTdAooUrKax9LGbgefpEWr8/Zwsvt8Sh9fKAdhPr24pvW31v4oXn77D4QtfzdpQPw0dXSfczWWduXkA5xpGJplVJnrVxoOIyUqyUQ01W49ihICS995llhwpGiAqaWpgTRlcvekgEufmIWlurgG4SDI52NVLg6AB6dfNMoNUdLUOI9NELvLCldcxPdWRo2Iamooo5STSUJoOrDkEfGQFjap1wDwasZLFJ7fSeKWs3rPQMWzFfxkDE7topUMUTfIGvXUYmT/1WMvAELY2tKGSlrC8cPWJb2tot/Hec2kQLU+Jw8a6VmTRYn2hvA4fnZFpnvYJNpQZsRG4NT3RZnATaba2iRpYXvsw73U1DCNTCH33lu0Wso5PjMd1Ny3H//7Dv+Hrv/ghXnnyOVvmdg497uW33mT90i1NzRgggMZSv25dt5Gv5o8b77wVMQR23etCSd6+Quf1NXXIzMlESEgojtN4+MQf/yGeeeTXloF+2z13Wyhd1N7aisa6RiSnJmP1iyuRMy0Pt993N8s2dfy7GLqUYWQTxOftyRfARWoIqhuFxgPZ0O59bD2WrTtg86IrPF5HoW+nMKpRKgEtsK8Xe/71f9A5aw40r8mGg5XYTY0u0PvrDy2zRDfnxq5G15VsUNRqPZqpgb9X7ipFQwstrcwx3LdokA1zDNERCofbqaeIz9dEFgLpiIQYjFKbqoEIyGUcyDKTdx6ZnMBzugzY5T2HE2ADqfBEWuBEQ3FGPMPcF0AFN2JDxLoami3RTbOsKVyp+2i8eNbSudYfrpD6QGc34rLTEUpXoa+53YRYRoVmYwsICoant98Av+5QEVIKcqmQg3lNj80cNzHsdLZx4CKdqldXPag+pJhEOldAKHKNep2n4/LwJho8Z6NzAbhInqdI99Tz3bL4kvaLVA5tKtdb6utMxHOuRgDX3NwivZf4L9AVX/VbfPX1oHVcv916cevEl8QTscOXJ+cCcJfkjbvdPVJ4olGBrXsfFkhF1U+3D9EF75Okc7j57r9aAVyLmeg1pTtUWvFVb21tgBe6Bqm2p6gK7yZgx9C71m/R+cj9ucaBi5cCOaeenRu5Wef6rXvLMz9Ow0kcyyWQa4iZyCnf2zxcxHOulnHgkhlt0l2N9GgVEi+YO9uOSWa03wVn/XbplCzSGDmfdz4LuZnuGgd+cNdezJw/1zxwd8iYkptPGqN6vorAx+m4nuuOW7+a6QqMAz+d+gf90dfrhyFW2tYPLkfRsgJTKnUU+DYKosNe8pUMHg4Lt4lYIhroEff3I1phP+4PIagGuq1MJLfeNr4Wt2A2ghi6KD10V+IIoKqoqLB4RIZnICp82E57C3GnPBMt9SnADuZ1GrPtT+WgelYCWhQ9Y5EWMZEgaI5yF7xFIdGRBNlAm+jFn/cI5acu1vA0TcriPCPY5k/XPOq2wElsNEJiohBLy1DPVH+i1gCXYeA+X89SgpHG7srDD6RQBoWH2tSvb99nNGZKxt1MX3PTdzFbHoQ2ya57jstO97i+u8fOZ9MzTxIv9j3mPk/39C2L72ZCMH5c5+r7xHPOtPlzcwp+9ZBv+fQe0nX6Ln7r3fSOvue4v3Xct058N7duJu7nkfGN/1PWJm7q+pEsaRvhw7VZvoV7DvebEh0/rkiR7/UnzznDfgGS8+QrT748kXwZn8V38ky802/x1q2PoSHg4RsJ3vTY3ePa9N33Xmfd7Kn8om/kg1Wiy0c+aJh8V76KNn13f+ucIRr0M6LDMZubNIl73MCEx89703OvMEl2NGGKPlPSUjGD4K33cHjg7HfJV3bcc/T9Ush9ju6zZMX1Bt76rn22f+Lzx2Vfx3Ttu50cOb0AmuiBiywM6NGYPFoTUQHILmvA3Ff2IKK8mZ45T/CxzET+Xi96M7PRM20ajj38+/jhhiIsm5GCG5RtwnPfsmgJSfsCPAPw0ns9Vt2NrYW1eOC6aUiL60Zv/1FeduZ+Dl+rUG+rkGHTsXLEZqUagFrZWHA1vtOAU5fxfSQM3Q0tiE5NQndTC2LTU2yfXlp9hYNd3YhKS6akj9lEMfLYw2II+uqo83M8HpVhlFpFfUJ6vjHKh5yxu9x9hvd26TQPfJhW8K73YMyfBsQUkLxerY3cnP05GmFBmH7gYQQONowfnWSixh0JTkHl/B9iKDTdyjJVpLo7zQMfHUTO4c8itF8e+Jnl7XKS36gH/XHL0Zj3JYxFzcVrlVtR0lVnHtJkkxKGYoMjcWPqHORHp2FYADZFpNYx0QNPrH0UyZXfxWhApHPSZJLJXAKa8v4anWnvRUjJEcT88ocYC6O+mAqi3I3Riei/870YWHbjqamjp4AmeuDXaPLpiobQXRKI92kiFZZCIB7d1Ik5L+9B6rEaAjYtsQlepR8VgiZi2f1/38aGwRDMz05EOJVzUF8vBuPidYadY0SBDmmlx15/EG2zczA4lI3aln7Lsu4dKCIwyuo6A/ixTKNDtODoAQsk5a0ER4ahaPVWpM8vMBDXeyis3VWnUHocz3NCNvJItNiIpqPsqK6zseAdPCcxLwMj430q6k9XslrCtCwLpSv5TGF0hY+ikhMsdK5nalMZBNBB9LgVDRgzt8zhiSpBM7EJ+M82L/opAJf3PYKwnsPc+3ae+uUiWrRBKRgKS+V3P4T3FHHXVCU6UaD8gjEQMX3cYJF6nxo6HcBHyPdRhPaVwn90gEcvuOlcBNHDC4im4ZLBRhWB1sFODAx71DLGj08eicuBlM+Y4AiEBaoLbAr5zs0F8K5BZW37IcjThODBOhpOk2+8qAQyVL2hmbYuuH9/LwIb6tjcpqq9kaSD4hIxEh0tQRzfOfl0DcCnnq4KABeNjmmQvfM9IMzfFhmZsfYQMg5VIbyV5xPADMjHnyqvuvHGW9Dwvg9gMCycIN2K3FdfQM0978NAYgoGk1PsGj/vIALqdqMteYBgqP6YaMREJmDQU8dnCkjO3LC0eElLSZX1K2sBk6HefqQvKLD50TVd6uz7b0PxG1sRlZ6MzuoGhCutlQLs4bnevgEDZgGqt7fPwo+h8bEY7Oh2ho7VtyBt4Uy0V9bauRnXzSXIp1uGus4RaGv9cfW/D7R329zo6idX37jC9FJKQ339BO1oA3YltC38yL0G/ObhTyBfABcD/ajcFL7SfXxJeQZu39zlJYXNHSNpKrzPieR43hf/Xr58OhN/z0QTAdz6OgNofPFyu5/zxT71W+f7hhQvD8lg0z2dZ0wFePsSTQg9+pLJ+kRZfhnGvuTyzZf06zQAp/Ht7x9o4G1nit/8cK91t8tNfurF1n35nCkFb5fUoX4mx+QCSBE/4xPl0pdH2n+miN9b+sDV1zyRt26dcZsMvr+Tye37vxCZvBQAv2BzVsuJBoaEPCzvcyJJzjVMxjPkR49zDP5hgWhelI3e5BgEENA01WoQPdpAbgIaXoGY8jJElRQhurIC4c2NSNuyGekb18N/uA+tc+ewhCEY9RtEV1g3hgad4VWD3iEE+LeRQRLAszcsCWl/ayfC4yLpafeb9y2v2z8wyPpH4vhdk7xonvLE6Tnkuq7xQzc9bfVTyyMX2Hp6+hESGWHeszzpyKQ4S2LLuX4++gTQHT3Whx6dlmgzXokP0RnJNBoGMTo0ZMluoQqrszFY2J7vrr5wnatpXHWBwvdaj9y3/92XfJcTlWB0t7chJCQQA709NBaGyZt+bjRShjwIUSWQN1SXl3E7JYxnPj6526WQQNXr8TqNijJoiyGQ56prAweLDknROQrMXWVO57vLicoo8lDme7s6jLfd7R2UhUF0d3bQuBtCW3OTGaTBlKUzlf/it9OVAN9gSv8uF3V1dqKnq9v6MDU2VwCsxTF6e3ptn8hNPNKfQESbh0CiNtfZ1gbPQB8G+/r422Pf+3q64OV3VqGTP3OZZf40YrmmfLtE/kvGe7p70N3RaWOlNZxLAKNNfA+SrPK7O02qSNe4y4mqLjQUS+2nn86GFi7RamAaiy1DTODuAtY1cvrru8hr5TuIL8HU5aZfyE/9toQ8fpqOcfUOq1j7yOMe3uKClxNVO7ogOpcH7pIaVO+ACm5+G4GPhSamJJYRoOmNRzZ2IqR3EMEaA0Uh8eeLS/mpv3wgMRaeSK3xnYyWhQsxlroIAwNV8A53o7PXY2M/A/3ZxM9TtpXlPdDV4wzLovKWJ21WJUke+kmPgEx1B/2PWWKK18BU2emh0ZE2PaX6tfVYZZ0rZC4ehEZFmoA7leGoPEsI4rPcfWKz6y2osrRAilYpi0lLtgS4IPWt8d11vs47E/l64MN8/t5tO2wcZCcFJi4h3oSnj401ITkJsxfMsySOa6Rq9UNfb6+NZU1ISrJJKLQYgvhl3jKPyzAMj6CBRsNH+7WFhYXb7wgaTvLAhynJmmmqorgEfVRm0TExBkiOAlPSjLPc4vLbbjprHf62kvixfcMmNNY34vqbV1hSqMbvNvG3eJ2U5kSketlO45MSbfGKYIK3PPDuoQEDjAO79qC3swcpGWmsv2DUVNVgcGAAkdFRmLd4IdKzMuxe1+gUCbS3b9iM8qJS3HDLjca73p4ehIaGorKsAsnpaca/bhpXcQkJzphu1oPrgUuPaRiZl7pEw8OCgkJ4j1Qbj60JW+LZnjRk7Fy5O78tZI5fZ5fNHJeanm4Ty2hsupcOnDxsqYQByqtIw98C6CBqRjvxLyaWmOcduvIeuEuCLBp3GCYi9/T7IyyA4Oyl1xITheaF2ahbNg1tM1LRlZ2I1lkZaJqbhaZ52WhcMg1ld8xF5S2z0Z5DDzZoBD29tLK9rRSeEZtlSUbBhZB5XBRkA0hZP2SmgNLAlWRToHK/FIhZ/wJcfne9geDwULtW/eF6uFmsvIfOkUfu3tdqiKT76J62UIqep/sLmHmt+10r6cjDV4hdy5HaPcfLczY6zQPnn9bBraMSa6iuNY/SAIWNMzklxcZd2ntcI6sbeRt7t+6AZ9DD+vEnmBeio73dpl4U/w7t3o/mhkabu7m5oYnKrRxRVGyamCLIL8C8EQ1XEUBXllZQIZYgf9YMtDQ2O6sgUR6iaUz19fYgJz/PZOAanSLxo+x4iXlwmuZy+/rNJu8rn34ReQX52LdtFxpr6/m5k+AdhYycTFgujTxwGtIClfaWdluHOiU9FcHkeW1VFfppmHW2dSA1Mx2JKcmOQXaNTpJ0kNbK1nzm9TW1aGtuQeGho+ju6jK5b6prsDW0T5SWWR3FJyY4OtL1wHkPeZTtLWwXjU3wDAwid/o0NLGtzFow1wymCBq+13SNoMHfAPnIngMU+DH00pk6duAIju4/aNEn1YGMIU1yU15UZvWxf+duc74ycrI1jv6iPPBJAXCRqlSYFxWucJiTpa55csMwAi8d70Fagd2pcWiKjUNvSiw6kmJRTy8zMNgf3n56R54xBNHT7h30IjxUQuXcd8rpXLJ5MXJLYReQaziaPmVgnA/5ArgmTdBMQ4tvuA6d7R20oqPpDfZYBEEeeCQNpWuNapwoN0o67Ka3LItYINvf24dEeg+J5JWUvtYc9gx5MNg3YHMqa06CFHon0bExJwFc3JQBUF5UjAXXLWGDbEFaZpopyPnXLaYRsBfzlyziNbHOc6/RKWIdDA0OITlVkxsNW2RDBrKMpnnkXSCNWfE6LTsTCfTAY+Pj1aHheIJjw6YMW5ubEUeAGaZnGBkZaUOatJxkJA2ntIx0GlzR12R+IpHv8qIjyC/JuYzSthY6Q+R/YGCQedOK4s2YM8vOk+HvC+AC6F2bt2P2wnkIDgo23aKFTBJTkpDETYarwsTXyCGJnwzTZMqm3xgNoqR4A+gcGj2KMrnetoz+2Pg4JJCHAm/J+/Dw8NUTQj8TCYCFVXpg76ATXpcj2zdADz1YfYxa9MEfSTGj0HwtckgjQ5S441z3206+IXSFZfbQo5Q1HBQcYo2zoqQMsWyA0+fMtEZ1TZmdInUn9Pf1GV8a6XUoVBgZ5YzvV9/4wEC/hbVkQQ/RMNUax1JsoeGhiAh0QuhuEpuMACk7RU3Ed0tAUd4B9+vaa2HcM5PbPeVEmvxQdPioeSU3v+fOcVnV5me8lYEaQoBxk9gULbPpOHmKzhLfpRfUhy7PUUbXNb6fmeSFy1gSMOtzN/WGwrdzCMqqE036I4NVfLTuRX66IXSR2oL4K2dD5I72UTeerlFdXCOHxA/xVPIsPgrsjK+aH4D7NMLJpp3l5vDNkV2d5x0evvJZ6OdLejeR2q2AXI1SpO96V9/j18ih04aRkUECo5P93OSXhfzZEL3DFIhrfDudyB8pMMmTEnbEQykisclPfxQ8h6/y+yR3Tja5NjcLfSpnIvttIBk+AgWF1SeS6mXiMLJrdHlI3UBqCNIdkvOJNBHAr9Hk05QOI/vs2p8/FBIT+ZxHq2JcoymjtPBY3J/jDiM7F11TdpeLxGsHwIecceDj+99K13h+Oel0AO89B4Bf4/vlplMAPj4e+Kx0jfeXiwTg3uGhumG/0Y/dkjFvcgH8e/tWPxQeG/VcX5dC9tdoqiguNBw3pk4/p3Ot5DYlW12jy0PiZxhBxJnj+uycF9Crz/AaXR4Sp90s9P5zTFxjkZLxSMo1ujykDo7gwCAMn0OPqF0oOnWN75eHrCvP623B2PBH5iRP2zS++7zoggH8xZIdD4VHRz3X29k9vucaTQVF0RO8Pn3G+K8zk8C719t/VoV3uejUOOl3N2hJUYUGBNtY8HOFccX3fu/AeSg01gzvczn4pi4B9V06cOf+vvj7qlza3noP973P9nY6fnlVue4mAI8MDj+nYSSQGSTAj4yOWA6D5F7DP9UfLnvL5bP6ym2Bl0uiU3XnyMLp9ei0CXXNXCwvfPtGHbr0e144iYfRIRF66viet5KMpt4hZ0jUhdApvuneZ7v/W/ngS5enLq8uMg98aLjZb8zvI9nxyZvHd58XnV0rnYUeObj2oYjYGHrg7wwAl2KzhCM2akvE8NFH2nfejYPXafiXGpWuc5ddnCqKDY3Abdnzxn+xLEFBluxj78eGIaWl+arVZxis8cuRkZZo4iagqM9L3/W+TkOSgjvPd59AytoWvdszUKXEwgNDEEJP0OWZcg2kXPRb35X4M0zed3v67XwluTnjzIctY9dXEakOVE8ah3spSlnP1lKOer4av2Shu7sL4eER42ecuW6VfSxBVhLkRNJ7DFE+wgmE7rVqN7q/xvmezLfwIcmeK4dnU7gXQ+JjCI0mAYkL4K6cq2wqk/jo8Q7RcBq0dvnEI7+2c6bPLEBOXq4lKuo87evv7zeeu3V4MeQsWuK191V96/nR0dHG0yGWo7dbyyv729jri6lbGYGqF5VTpHuIr6pjbVNF4lF8WNTJiJN46Fv3KovkpNvTZ98jo6JM1jUcTTyZSK6M6Nz+gX4byaHf2n8mkjfqjlWfWF/iicZSS0Ynks7V9nZyePKe+uT9zreulPSq4aiTQcZjr7eOjP5YfkrO5I4Df/BPPz0nNDTkYa9n6CTTLnRTivlYEBUDCz4WGHBy08LQdg6fY9uE6y50k9B0tbWjs6UVYayAxspadDS3oaOpDT3tnYhOiKUwBVOYnOxBN5lJjVCTvASqXCyHxoArQezAhu0oPXAU6j5Iz8+1hCh7Do9LICU8eubJjFteL/DUJmUogZlYxvPdFMrNGR9GpudUVpywrPP2tja0t7cjJibGlMAYGXf8WCH+/s/+EkcOHuLxdmzZsNGSheIT4hETG2MKZ1gz4gUH2rvyCSZEAmRZ1yq39vPBtl/vI15IiUkxvv7SKygrKsH8xQtNgYln59sQ3mkU5M/3p9WvOhB/TlRUmLfX0tyM4qJixGnIE3njGR4yxbRt42Z853+/juqqKsyYORNhEeF2nfizf88+bN+0xZnMhG3AkQ1nxibJjT2P97A5BMR7k0kHRJV8pH2SM405/9n3fmTDr9IzM3Ds8BG8+vxLyMzOsSEqepbuo+/uNbrnji3bcOTAISxYvMj2aVM7k3Lav3sffv2zX+KBDz9oiljPGyTwrVv1Bro6uzBtRr6VT2XRvSQHLc0teOnp55CYlIiklGSbY0FgL9kJCmQb4M0vFtjFcxlOAnMp9bbWNiuHRgwUFR638mkGN/XV6vixQ0fwm0cexXXLr0dDbR32bt+F/IIZLFsy/vGLX8b1N93ANuIM8RO/NXeCCzh6F91D7Vl8EzlyH2jDgULCQlBTXU25fxVZuTnk41bs3Lrd+PubXz5mQ4NefvYFG++7aOliiwjYULlxudF38cN0A+8rntj8Aaw/lUFgVVNVjace/Q1uuu0W458MtNdffMX0TmpG2pS1L5U3LMhZ/llUW1Njc0xoP/8zuY+gTGtio6oTlfjXL/8j9u7ag7z8aUhISrB6UVEDeG4o66eutpa82oFd5JeGXBYfO47k1FTEO0OnjN/ajNf827L+Tby5Zj0WX7f0pIyKVzouI+Gv//jP8JHf+7iVzeTX+OtMKz3I4za6hOdKX6l96Lg2ty3ImFM/vwwJyafastU1N809oNnpHNl17hvEe0ne//mv/h633HGrZeVrn7UxO+60V61sebGk96Du7vUL8H/uu//3zckdB/7gn3xqDj2Mh8+UPXou0hzoowSMkXA2lgEPokqqEVdajcjqxpNbeF2zrSPuiacFSIaLw86UqxdHUoAnjhbj2e/8DLEUrsNbd1kFdLV2oIOg3tHUalNiivkVR4pYqYOIJMAd33sIbXWNqKuoRlRsNFr5XeBfcuAIKgtLrPKkPCoLSzFCa7SqqMyUXWJ6KtoamlFdXI6I6Eg0Vdfaszpb2jDY1897xVx0Q1R/oABcQqiZqb73re/ggfe/H51UGvv27MWceXNtxqQx1uieHbvw2E9/iU9+9tMmmNsIGprgRd93btmOXdt24PWXV9r4Wim7oSEvSgqLsHPzNlPErVTMm9e9aYqkoqwc+3buQTUba1ZONpXYSrxApS1lpHG4e6goNT73TFbxu4FcABfv2mgsbdzwJnJzc9Gh8ff0Pg4dPICMjAyMUKEdPXQY3/7vr+G6G28gP4/j4N79Nt5859ZtZnCpzezcthPTqOzWvPq6AWAbZWMfFWBddQ35HYLCI8dMMWpmtwOs197ubpyg4lOdSfnIK1P9/vz7P8LchfMxa/5cGg1bUHj4GDUBsO711Vj/xloUzJ6NjVSEAggZcVvf3ISayiqEUf5VlmOHj7I8g1QcY6Zcy0vL8Marq3DjbTezDEcpF/XYz3L18PnNLS0Gfk0NDWa4VZRVWL2LJwJVKWIZjUVHjxHgcrFp7QYaBHvsHRIoG5LZCyUXwKW4GxsbsWHNWipWGiwZmdize7cBW2Z2Fga9HuObjBO945IbllnZa6tq2NZGDOx/9r0f4voVy3Fo335rf3t27sTxI4U0sApsXPmalauM75rgZB/LbYZaeQXPP2gzlVWRXy888Yzx5UYC7IHde629yNtf89oqazPrV62lkmM7pV5QnR7ef9AmBhIQ72KdF5E/ZSWlZtgJwFQ3dTQK8qZPs7a4Y/MW1vc+M662bNhk4LKLbVVjh2U8XawhdKGkuhKAC8BkjH3nm9/GPe99rw2VVB3X1tQiZ1oehsnb40cL8cOvf9vG4UsfRFNG3lj5uoFld0+38UkOktqFgF/v0NLUjPbWdt57xGZ/O3LwsMlKeUkZ+TkT619/A5WUd00qo3kD5PWufuU1453mEvjGV/4P93/oAyguLHRkz0vZo9zt3r4TT/zyUYt+HSHvK0rL7T6KamhkzhtsbzKU9Lnlzc147cWVZnBJvtX+qtk2ZKht37QVx1jPaquFNIz38x10z52btyJ/5gzsZl0Wsu3IGVJ9qe1o8icN6T3fOT0mkgCcvOkhy68+AB9jxQ5HhCGsoRXJ2w8j/4nVyHp1G9I37UPyzmNI3Fd0attbhKTdR5G65SBij5WbEPVnJGNUc/bS+7tQNaDGL5CtPEalc6QYDeXVOHGs2LznRirM1Y89h1nXLcQbv34OXr5PW1MLps2bhZU/eRyVx0tNmOsrqrDt5TfQzmMSQAmELMX9G7dTQXnR1tiM/W9us/HESRmp2LNmE47vPoDSg8fQ192L2rITqC+vQnBoMFJzsi4JwHNjU+BhOf/3v76CYgr0MiqryMgIgshBLF66xAR1hGZkKT3DDWvWYeGSxainMrNpPsmLZ379JJrZgCR8TY1NqKUC0fR/EsCDe/ehob7BvPnvfvWb9HQGseqVVwneu5Gdl4sffOPbLIWfKXoBu5T3L37wE/NcpIzu+8D9ZwyhvdNJAB5ES16e8o+++30aS3tw8623EDyysXvXLhQUFJgH5qVCW/3yawaOX/3+t6jQ/PH1//gfeiWJGKDxtmfXbvK7xpRXWXGJTd6wiudXkJ+lBEVFPta8vooKYYd5yRvXEXwJjI2sk8MHDth0sAotPvKjnyEjK9PqYSnrX/2wLz/zPG658w7zoFUfUmo7aLRJ2T5BD1GRluMEKE2Wohn8nvvN05gzfw6++7VvWRRn8/qNBipPPPKYgdDseXOwlopU816ry6iOhqiU5BoCfD0Nvk7KiMBMXmMPQU/gJAX++C8ewyA95NLjxSanFaWlWHTdEvNSLpQE4OEhYWhtbcUqKt3NmzbTgMzBgkULCcqFCA0JNbn00KAZHh3G97/6Lcqk4/Gqi6uVRscmGqEL6RHv3bH75PSrmoHvledfsjpQKFjg+IXf/yPcdd89+MZ//a9N7rObxtLjv3iU8jxMnj5Cw6XJJudoqKvHbXffYQbVxnUbkKKog7xA8kzRrrWrVmPBkkVmSBxmHap+NXucJlt6nW0pNy8PP/nOD2n0D2HdqjUWrent7aNRvQ25BEUBzotPP2uRQHUJFMyeiZS0NDs21QAuo+zr//s1i+4sWLTA5lH4xle/bo7KLXfcZhEn1f/mDRsxY1YBSshPGaGr+Z7NTU1m4MnwUntQhFPT6MpDlhFw5MBB3HT7rRYh+Z//9+/2jpvXb8B2GjHSSzJMpXeW33ITnvjVY+ZQlJaUsO20sk43mOy/9wMP4IUnn7UpkNe8upqAH4dVdC7CIyKtPcnAVtn37mQ5+GwZXH3ktQA8k+1Hhp2MYUUFFIFRlFL1lZmVRYNrO+u6wepIRoyMD0WiUugECdAlWzJKZFgsW3EDvv6f/4M//Pzn7H4XQ5cC4GfuiLgIEjCdtvFvOCwYYfXNmPOt32Dxv/4EM3/2EtLX7SZQFyKqtAZhtU2nbeE1jQTuCiRtO4yslVsw5ztPYunffReZL20kgA9jlErR7uzznHORjgcGB2H6onmYt2IpkjPTkFkwjWB+HL3tXTqBYJ6DIFpYFUeLCMJO32BYVDjCoyKRPTMf/T19phCHBj2IIfBF0iMPobfZ29FFcK40L9+m3KSRoSketZJZE711mxu3nRYet24qTc3yZXThzshJsvehgv7wRz6Cj338Y2bx9VCx5+fnnwae+p6Wnm6NpI1C/8artGCLS20WJoU75TkohCULNjI6EtNmTkcpla0aY2dHuykqz+AAsqkwayqrrU/RrFkqnq1UpJqOUZ5FNY/phdKnMMR3ZWjMug/e/+AH8YlP/j7aOzrMQxMg91Gh2Rl8/1vuut0A594Vt+Mr//wf+P3P/qEBsJSDQtRqqJospq6mzjwVeXvuzFhq/HXVdaYo4+mZqG6ltHNZt/U19Vi/ep15IV0EzB306I8ePmx1IIUl73Pd6jdwaP9+87BVt/LWNVe4RVRotMn7ELjLm6yurETBnNlUasXm4TfSsz5RRoOZVHz8uHnimh8+KtoBfNW/ptLs6e2xGdB070B6VpXkQdGx4+btyFDRbGmK5siD0bu10Oi9FLnQ+4dRud5595345Kc/hfDwUJO/ns5uiwjI6JG3vJlKXYZn7rRpVMKvopzl0hLBMoTeXLvOFH9jQ6N5Utm5OVYn6r5ISEw0BS3AUehbhq8idJJ1TRcqXgq4KyvKsXHtBmsXkncqWgu3V56oJGi/Ye+relVIdevGLfS+D9m0o4n0IrWYiCb4EYjL21bES0DSwmeqPmRMy+NWSF4LhrRSHmQ0ZdCrFeAJSO2BU0yS1fsJkh/9vY/TSYhivQ7hc3/yx1h+001OmcgH1U9HexsqyC85ATIyNZ2zugYErJK1MvJU0Q55vXo3deEpMiUDR/eRfG1l+1hLsFQOx+7tO6zOqk6cMNnRrImKICoaIe9dJHDdtGaDTQ37yI9/hsMHDzhRAbZRlVM6Mph6WfO3i9eqy/Wr15rci2SkaQrYVBqtijAKnA/vP0BjqgcHWLaD+w5YXXd1ddu8/DIqZBSobeveojoaxwfo9Bzae9BkS/r+StAFP/WRIxseilIWuk8Sm1ltfLEQVro1Vwkcvb7UrQeR9uZeRFQ2IHCQ4Mj9E9cFH+U+/zM0cgudU0D04Y2LQvf0TFQ+dBd6pmXYwiciLz/7lEx2lrdQuQZYgQLfEDZ+gbESXgZ6eq0By5tOzsogwHbyvF5EaP7rhDh00UsSCcQV+lYDVAUpVKfkNXljUo5SsgJ0L/cJyDV7l0LyWlQkPMZZC1wKQoIYEh6GCO5zGHThFBuiJLa59l0Nv5flVUhR/d5qSOFUNl4aOT1DAwba8rTlrVTTSm6orbVQril8vlNsTIyFj9QPpCko1aeqPj6F1NNpncorVyOUxyblJqVXeryIjWQare4qK4MZAJSBqKgoxMTFmBf6bgNxGYtKYlP0w/qiWceKPKnuxXd5mQIF9aP1eAjklEOFFcX/UO7PnZ6P73/9W5g9dw7rYhFi6SX0UQYVGZLxpGaiaUEF4NrnGfCYeAhspdzk1cbGxVnoulugxfrQM/RcTQ07rWA64mLjUHj0qPX3Cfw1zaWUr7J1lUQn70JZu4oayVCVUlOoeMbsWeahCJzllSrUqX5mPUMGYCQNA73bkNdDZRdphoPkTIlbAitlwMugU51LxjUXuWa5kwJX6Lm0uMjA8O///f8ZEF6IbIjvSmKLURIbv0tpysCxFbHYZsWbaLZVgfQAPcH6+nrLBZEsanpWTS0s4Beoh5CXAgHlKigKFhcXb+Cg/Qr9qg3tpyJeuuw6HKFXJcNXbUu6QcClNq8wa09PN42FEOTT2G0nn7SIkJ7XRC9TPBugga6+V7UbMsT4Ka/f3pt11t3Vw/aTa56gQv+SEZUhJTXFvEHVuepM3qr267fKoLnhFSWZqrYlnZkwnsQmPdNHeQnhe4vv6jJTN6PWc5CekRwpkiEjUsaLjstQiU+Mt3vZ9MXcr/eQ0ac8Hcm0PFotLFRAGXzo7vvxyc992qYuzs7NNS9e9w/lM/Nm5BuvHcNpzNqC6loGrmRc95anLT6LpzKqpZfEKz1nkPpNelsRIBltKWkptk86Twu4SL9pQSJFG6XT1T8v2Xqenv2HHv4wFtCoi4uPs+l/62h4ZeVmOzqdfzLMlP+wcMki/OCb38GuosPW/i6GxuW7nqz/aH58xuSOA58I4KroxLBwdIwkoKo/GAGKJ4n4EUyhDejuR3JYELqGqfDY6H0fqDPTw8ncAWVHO/t8SckGCSGBaOnz6Ac8CbEY0YomdrIf4oJo5QbQ8iPTpaDORBJIbapU3U/Qr0aiW2i/uzoZvxogS0mpMkX6rXPsoO3QRfp0rtV+nT++yxSZBMuy3sf323kk/b6URigAX55RwG/O/RSi1T0dct5PGbsDWjvd3sf/5LupTDquK91yqFza9F2bwwMn/Oie756na3RPfeqYSN8leI417vw+F7nPeieRGmpYgBLMHKtbxNfQ/853yRFlZGR0mHx3ojdSFnpLnScPatUrr2He4gUomDnT+lslpy4vfPlsvBZv3e/j52gzmZrAP+0T0Gqf6kH8d+tK5J4/8TqRrlUmtV3HT53D/06ea+ePf7r73DL43t+XtF8yIkX/2E9/gfqaOnz4Ex/FTCrpiee+Ham0wf6BiAimUUreuuTexy2T+OkZn3BEz3bLaeUnueW1T7YN3VjHTJb56RrXMsw0QsOXjy5/1S5E7j3VpsyY89lvx3iNlUv84Sd3njwucsuihCdFc9y6dvY5SVH6LZmy47rX+LU6Z6pIz40MptHnPPpkOdxX0qfyJgaGCOQsq8v3U+edLiO++/WpTddIb8hAlIH7gY982PJr5AiJ3zqH/53kPx+ju9l9rT54TN91T/c5Otfq1ZdX7nFuqk/3mF2rm/Ix2i/SteUlpVi3eo0ZGJ/67B+ZgWdlIem5aisuyaB89jdPobOt3QyN+x/8wEldeKF0xQE8NTwSDd5kHOsJQZAL4KQxlmiUT8iIoHXvUWNjRY4fE4mduTxW209LnkdOXjnONGUyphD8a/qG+J2FlVSNHyNLkRLSj5zgOnSTmVKM72aKDQnHwuQ88shpBPIq5PFbwyBfTEGRZO3K05aVKZJgymuUwMmbcIX+XKRzdP8QejGugLuk+6mxiGRhUxZOu6e+jwvk+B4npC/hlsV8Ps+/Wki8lvctb1vGkQxANRmX177kNnRfMt6zPsRDAbuUhhImXeWjY4oOKVHqTNdPJF1zxueQ3wIWPc94z+8uMAucJBNTRXpXefSqc3m9F1vf6gMPVlThHBO5SBdM5Iaep+iSomZaSEI8MaOK5+q7ohfnS3oHedriqesF21AxynFTU5N5o8oQF+C+W0j8U/a8MunPRO7oArVn1bWvTOu3tvMFMj1LSWo2CoB1c6VJ9S2PXMaVopLnlF0KnhupkR6WjFwsXQqAn66dL5HULyQL091skX0Kd0qQH3JCAqDBCfTzoAEDAWwM4VSEM8IDEcBzBlqbMNTRhqHODgTyTQLZUAIpROkhfsgM4X21j5Vs9+Z95UX7QP5lIwngxZIq/JyVfonkKm8Np/jFj35iyRTqs1FYSeVWI1Di0uqVr1kflBSpMiy3b91mWcdKZrNGxzL6vqdvufUppb97504zBE7ud8xg7N+z1z7VYF948mlrrO71er4ynp989DcmlO4+hSBl3bqNXuSW451ALky0tLaisrLSMU5YdtWH3sE+JY/87r6f+LN142Za6U9aP/Gu7Tvw+C8fRUlRifFEcqzksDWvr7aQqXud7z30DCkTd5/Cmbqvy1uRMn6V8CPv5fCBg/jmf3/VsmNVJp3/658/cpLX7jWTSSqfgFtdNpf6PHFdxqn+FBUT38QPGSx6J3lFAmfxw/2UV6fktace+42F3NW98eSjj2Mt+fy///ZfJoM61+Wxvosk87q/ex991/VKKtu4dp21JwF3RVkZHv35L/Ff//QvxtvoaCcs7JZB99V3bVPB78kgyY42ybnLZ5EMltWvvorH+P7K8lei7DOPP4layrH4rpwIJZnJSHKvORfpGXIAxL+rgVRnyn5X2Pxt646HVXblfrgydCXogjk3MQtdjSwyKBiDgXHYs2UHavZuR3NpIWoP7kFL2XFExMWjOyAMmVGhKD92FCW7tnB/IfoJ1Ivzc1DYPQQvb9JUdBSNJUfRXlXB74dRtW8H0udfR+96BCHeAex69tc4sW8X2ipL0d3UgGHPANIykhAd0A0PgelsDFfDt5C4o4NPI1OO+hy/Vp8Vx4oQS8v9bNecjXQv9X+3NbZYspuE83JSKC3flAh6ASyqkkXWr1qD977/fhuqkjdtmoV9tF+N7OCe/Ra6VMOQVSkPQR5JRGSEWo1ZvZ2dXdY3KeFTf2wn6yM8MtL6lNR3akkkI2OW6KP7KJs9LDSMJXHCVUpo2rdzL5ZevwyNNCDIPOsnVEMeJHDEJiSYJ9TZ0WGgrj4jjSfVs8XnxvGEIJVJSv9qJXmCFm7ld9WpJEZemURGfbwCZy2zqH5qvZsSwpJTnLWpxQv1zb347AsGRHe+524bXjRv4Xwzwg7u3WsgO71gOhViNWJjYy1BTlm3YWHhVifKS1D9qY7ksStDWn3XSibTMJzvffWbNgTmuhXX46VnnjeFe9d732P1Ks9IYWZFY9SXqDYrIJpscgHgUkierhwCRT6UG6AkKL23+t9Xr3zd+kWbyWtl0BcXHse2zVtMRjU6QFnxSmyrPFFFHsXakE8ZNcp67qWMrlr5qrXXJNbbYz//ldXHc795yvqzlXlcU11jdfjjb//AhgxJXmXM6o00TnnewgU4znpXkpbqoYr81/DM9aveQAy9MY2LVn9qanqqycjl1gWTSXpXbSqz5E39vMovyJueb/pl7849lnmtxEzpBY3X1pCuWfPmopuGupwEJe+10bmQ/MmAOtf7X228UXkupEyXo/xqs9QXV2YYmYofQWXRPRyGweh0JE+bjsS8AqQUzEFS/kwERUYjJyoEqaGB6AwKR2RmHo9PR3RKOhLCQ5EVHoymwWFEJCaj5sAu7PjV9xFCRT/7rvcjKjYO+VFBSI4IQ18Kr5s2E6GRMUifuxDhPD+mqRGJ5YXoy0w+mdjmS0qsOLxlFw6+uQPh0ZGIiosxZonpsraqi8ss21bTwirBTEkoO15bj/z5c1BbWmFA7FqSavAKoRro81PIr35mfdd+3a+pug51ZSeQN3emE8LktXqezINLrWYXwPVo3UyZklIgs+bOwQtPPYOGhkYs0yQWVGwa4yjrWUNUyoqLLcNVXpE8NCVZyVvcs32n3VdhdU0wosX9NeRCiSk6dwsVo0jhWCmzX/7wpxbq2rh2vQG1xoxrWJOylm24xyOP4URZhWV65uTlmQekTFuB9pH9h9BQU2fjcB/72S9sTLMSUjQmViCfk5trRsHVSC6As5Itm1WJThoTv3fXblPacxfNN+/u+SeesSFWC5YstGFdC5cuMQNJ9SQZk4esIVUa95qWkYY3Vq6yxDVlTSclK7lmAM+zHkMos0r4efGpZy1hRvdUP7qyyWWUddF4EGDHJySaLCi5TMPJ9rDu3vvBBwykNNGIPjUcsGDWTMrDyxaJuen2W0xO3wnkAri64MSD53/ztHXZHNp/wMKWqovvfe1buPOeu/Eq3y8lNdWiURpyJcBRxnNOXg407Oe//unf8MW//Sv8/V/8pb3/yPAo7rjnLgOgP/ro7+Gzf/55/MVnvmBtVbKu4XWaD1wJeTn5edaddPTQEZsDQQlPIi3fq2x9jbfXcDkZqDKmNbZfda5uFo3pVjLa1QZS5yJfABc/POR1fU0NwkJCLTlQGeFyFmLopWoIo8bS650VEVW2uQxTDe+SUau6MF15jc5JlwLg47G6i6fRwABEVdTZ5qe+DFZ0NAFXWdH6rszKYXofe1v70D/mjyDuCwzmRq+9oncI7V71l1BY2LAWfegT+Jvn1uOOL/wt4rPzTIi6PKPY3TqAoNBwhBHQ43PzCaqB8KOiC2hqR9jmgwjQkDAy4S1E2VFyinfEiyPbdmP9Uy+jeP9hAnYXdq/ZiMObd+Lo9r0oOXgMT3z1h9i/fpuNGy/aewCrfvWsgcrT3/oJyg4fx45X12LDMyvxyL99HeueeMkMg12r1mP7q+uw6YXX7fP1Xz2NmrJKbFu5FkV7DuK1nz6O577zc+zbuN0y293kuEsmvpeUvyY2OEpAEI/j2aDc7NWsnCzrV1UoSxMkyHKWJyDPWhMsKPQuT1H81ZjuTiqeyooKGxcrA0DedyaV3+z5c+1a8VAZtBr7qAxsDZ/S+E6FgZXJKWUWpez2uFhTZPJKNSRP3p4MIGW4e4Y8ls1+9333Eohm21Sv0VFRVI7975BG7iQXaXjQ9Jkz6C3HEQD8bUid9kXxfRT9SEpOtuiGQOZH3/6+DZOR/tYMUZq8JTnVyRJXBrcmRFHdtbW22NhiJctpSIr4K6BRHYl38UkJSM/KME9THs2HPvo7NiRJ4VsNqdm47k0zAjROey03jY82Jcw/ZebKe0zPTLehM+9EMiOYAKEhd8r03bxhkxmKGoIVNZ7ZLHkSoxUi1+9CAq6ARNEHedgaPx8Xl2DJe9Gx0ZZBLh5pPPl//P3/Q3ZOtsm5Qv8R9NhlMAmwd9BQLZgzy2bPUyTpfTSSZOTKQBY/NWFPbVWteerqDqlk28nKyiSYHWXd1FlZ3qkkXmvEykMfe9jGy7tGtkacKHejs70Tb9Kgl2EvfaQ5AVQv0kGSTXU5vJOMl3ciXbDm9E1i05CwYILo0i1HUJq5GGsXL0dBsLwWeoxsdA0DXrQNDSMrIhgdnmEMTEhiU9Uqia2mf4gWKzAzJhQ9tI5zI4OwtbEPQWy0qWFBqO3TtK3ONS6NUTiyjx3EvF/+EI3vWYb+D98OPwqVL2nI2O43NtGTGbaZ1xbecgM95Eqk5WXjEMFbIBMaGY6smfl48+mV+IN//Sv84l++hjs+8n6bwOX2h+7H648+zetHMffGpSg/VGgzrGka0rS8LJugQ8PIDm7cYffsaG41JR9JTz85Kw1VhSVIyc5ATGKCNeSCpQtMSVwMKYltQVKuKWWRwlNiJu1l2ydlJEWnBqOGJg9Gx93wtHtMpHO1X/u06btvQ3MB1UCA++0cvpeU6A+/8R187ot/as+10/RcPkuApH5EnW9lonXuRitUHn3afXlcT1LUwn2i7n81kkqqJDbNMW/T1KrsFFTxweWry3/nvd2EshEzbqzPf/w9dcw++dvhp5NBLu9eSUOSj2qCteRDkQ0ZANetWE4ZpUzrGgEBzxUZH8fJVapuPbrfje98vq616/j5TgITRT40gY7mOhfjJH+O5DgyLZkT/2ToqJtA76y6Ed+VCa5Qrl5dfHP5osvdXAWXFwoTu/xUXcrIVr3ZfcU/ks41fpLXysPR/axbhZsruyYb3HSeWxe6h3vvdwpZ+clbN4nNfSfnhyNv4qH2u2TJncZ/1pF4Pc6Dd9q7XymSnFxsEtsFc9gXwEdCg5G2ajuuW38Qx373U9iz+Hqk+Y+inoCsRLQwNgYNHUsJC0Sf1xlGFszKFyDnRAZjkICeQwA/0ecxAM/mPnnqc2LD0DJIS5ql0zCydg8Bic/W9T1DI8iPDkUH9yQcOYj0//4KOgoy0f35D2E0IdqS5nzJBJB/avwSKFcgfQVQTLD940Jox7Xf57yJ1yi8qSSXaIL1SQUxgTSWXZn4vPjCGT2BJgL4lSDxQFMWar5pfX+3k3jtC+CTSVJ4Gn+vGb4Ujbrr3rstBH822Xq3ky+AX3rruUbnS2rXvgB+jSafLgXAL9r1GSMQB/YNIKa4EhHNbegiGDf0e3GsY4De9ogBcDWBWvv0vY6gXtnjQVxIADIJ2n30ajU8bJAKqrF/2M7b1dxn+HukfYD7vLavrs+L6t4htNKDz4oIQnRwALq9w6jq9RDYaXnT4g6sbUbwsQpbHGUiGdAYhjpKwPfT3fifgbft1+f4OaKT5/h816b+8khN1jIO+GfaZJXad7v68pI8gKnc7I+fSmCZ6uf7Gk5XnMYooGNUbpd5Gx3xIjIqHA986AHc//77EBKsMdqK1vgA+CQ9+9zb1cF7leJMsjGZm/6u9LOv0TU6F10wtrgeeLdm1imqxMzvPY2coTGs/8JfYNOcJQge8jjgpY2CKNJkLQLbAeqDQL8xgnAQuuhJaz3fG5IicIiAPUzlJC/caPxahdCjCdCtQ84EGPLIQ+nV9xL8wXtkHz+M+d//JvrautD/vhXo+uMPwt9zeojaPGt+mnet8owDqhqIvllDsd2O121l5netOlaweN74NTqgD8cL172GBgZtgZOo+BjEpSZT153KhD8JOPZb3/k5vs+uHz/vQsjXA5dHuL2pyAldTQHpmZkRiciNdBZT2dtcQsPr4iYtuFAS10L8ArEwMc/W5p5KxaZnnfLA+dwxL8LrX4b/UBur9KJt3/MnAuhIWCY8CTdiJDQDYQ0rEdRXijHyY9JJ7TEoFp745RiJmMbfU1PfLrke+IDX6Rar7m1BRU8j9cfkdwNIwjSRzPToVKSEx6F1sBsHWyusTFNBate5USnIiEg4pUumiNS+r3ngU0tXJITe5fEgY/UOzPn6Y4idloMNn/1TbJ6/DEM1zpzZYdGxiIyIQkGcsyh/eUc/GyNBvLMdweHhCNT0fIMDWJiVwsbib/3jxxtaMETDICwmDpoeb1FCBL14D2rbu6nLnPHGwzQQQnhfP94jt6TQAXAeH1oyE91/eD9GUhPUUWNlVX9Wc22jJWppWUcHxNVP44CoC6bqK1d/uBS2Eok09eSmZ1/DLR+mJxTmTGmoVq3znUQ0P5ti9eiOvUjOSkfunALrZ9ec6YFKrqPRoVXK1Pbc/iL1xalhdrV3WCJSKMtzIY3TBXBR3/Ag/mX3r30UimsoTA4po/a2jAV4b9ZSG5//PweeRadnfG1cvpO96CSVQd5ITHA4/mTeA0gIdaZ4nCryBfBhPjbA24fEHfchsKfEXtd948nivh/t1MFEGqZzvgJP4q1I2vlBhNW9ZivOTXz25S6Dnj0ckcNn/ycG0t4Pv5HxufyniCYC+Prag1hZtcuMuMl7a4ckY9HBYXgw70YsS56BI22V+O6RV2xaXYcml/t69/tyrsOtqfNOroc+VXQNwKeepjyE7opqcFcvQjt6bAlQUUBgEJoIqodffgp7nvolgjoa0UnNV9U3jL6+XpRvX4+yLWux6/Gf4Pi6V1G9bztqugdQ2u1BMN3r+qMHsPPXP8SJnRvRT6Dv9I6idWAYPU312P3ET7H90R9g929+iuINq9BeVU5QHPdECJIBLEtgayeVmxqTQ+pX7OvqRtmhY1j1q2dw4M1t2L9+K1Y/9gz2rd+CNY8/j03Pv2rA++azr1p2uTzv3as32spe65580ULkO15dZ4lqG597FTtf34AtL62yYWajNAS0DOnOVW9iB7cnv/4jlOw9hP6eXuzlc7atXGMZ6ZtfXIXjuw7YcJTB3gEbUmTAdwmkRuZuupN91x/f2b5P/LzEzbcjQIaIu5/oZklY+rR9+tPnmcpx0WXxffoVJhVkfDPVyk+Buz5Z1JOfVr2XZeN/rqz47FcQSp+aQ0FzA6gMdur4s33L4nvdhW3ulytPLrBoU4n4bfyT+yl/duwyybq7naJTz9ZmXCG/dYbbMk7J+eUpy9Ui8eK7S77fp4r0zCtdhquZfKX0/ImAGdTdixAC5uh4Nqdo2DOIGbfegzv/4p9x+xf+Fj1x6Qgl3M+LDUV8XDxm3f1+LP/dz+B9f/kvWPjBj/H3BzE/KRpLE8NR0TOI/JvuxH3/8H+Yeef9CI9PRBBLlx8TioRpBbjzz/8J7/vrf8N9X/4PzHvgI0iePpuO9ni4XJVMYPTrpFdI4XdJHq4WitDELOn52ZYhnJqbZV72/JuvR0pOhk1wosS1iOgIRMZEWlZq5ow8xMTHYtbSBWataIGTG+67HWm8trm2HoEhQWaly7PXUImUrDSER0Ygf/5shEXzHgMe8/hjkxPRUttgHree097YYgsqOF68tP6l06h3BH1NHRgbGcWAjClqdn1X5rwyd5VsN1kkvjUfLoenpx8dJxrIej8M9dBA4fuPDg0b/0dtmCDLqd8TEgzfyaQqPHBC3hqwp8z55Gvbp3px+LqTRoFscsfrgPoOoKSez2QVn2jm84ecMtDutU9WB/oGnTK9W0htp6euDf2tXehtaMdAO2WecmUyz7Zg8j5J7yvwGCaTexs70N/SheHBIZN9D50HTXqktjeqyje5H3lXyLvvbIyaREeGiQuq+j7ZJOdK8yLYM/mn8rhl8C2Ltt9GOoW+50mayCU4LPThsbZOJO0pRMzxEwhKS0blkmWoTEqDn0LH1CgKQ0uBKIFN1E9h1oxp+RFBSA7xRy8rZpC/M8ODsaO5zzwKebS61obs8JqWQTUGP0t4C/YbxYzIQITS9B0aGcEA98e2NiNl9w4bv6z1wr3T0uGdmwe/cdBSqFxDuOJZvswZ05CRn2ugOueGxTbkScPHtB64Kl/rgOfNm41UgnpscgJy58xEfGqy3Sdjep6BYfq0bMy/aRlyZxfYMLHMGbm8bradl0XQz+M94nitwFtrjqfnZWPBTdcjZ/Z0XpuDGBoCYQR6TZ4icHMT586H3IlcRFrgYWP9EfN8h2i4VG8+jJCoMLQcOWEKZqCt2zYdG+oeQHhSjPHiYkmh5JyoFEyPSWOd+mFbYyEGaTxJQVWuP4ie2hbE5adjhMqrp64F/c2d8BI59HyVQ0q1q7IZI6zP8ASWhe9+vqQzQwOCsCy5AGGBmox3aknhTBlrUsX+oyx/7W+sD5y2G/74p8CyfODxzcDSaQ6Yeijuh6sou91AdpJzj4sleXnD4VnwJN2FkfAcRNQ9haCeUlB0sasU2HAUSKNIhPL3PhoRvQTtqlagpg1o5fNpu+J4rWNQJEaN3/Q8Sc8eDY7ls+/EcFQBf09tH7i8UE3kou4L0YmeJpR01dlcByfW7jOjtb/FkTOJk2Stq6oRQ139CIkJt0z+iyXJWAhlbmZspvVDNw90YXdziS1ROUh5bjteRYAeRSCN8b6GNvRR3j1dfSb3Ana1Ncm9t38QQRGhtrrWhZDefXpMOnIik63tTSW5YKg2qiFjWmJYK3xpPggtlZqriW36tMSy1+aVkC6bTNLkUlq5TXMhePnMY4cO29h+DZHUKCDxWhFNOV7qunwnArkMkdGpn8hFjHKYpQakhLPwQH/LMtdQMW0R/B0ZFMD9fiBmj+8LQFHXIDLCg/hd148hlgejg/2RHBZo4qp7RNH9jg0OsKFoIbxOS5VqMZTGgWHMiAox7zzIp6600IktdjKBvIMe64/WuFtVuj6tv1sCSiPC9VBl6UkobWJ+ApO+61yRjae1T+da55jj5eq7No0Jd+5P40P35ndt6j/Xve2YDBMxa7yRaFlT9Z3bGN+LFDx5JHrv5kMVCIoMQ1txDVqLauyzr7mDoDq5C1kEED1Co8Kp0Lw4sW6fvUdXVRNCYiPRuKfYeFS18RA83X3oJtBfqDK7Gkk11U+2fuJm4MltwJ3zgW1FQGwEgbUYOEbQLOR2kVV6XiRRT44GeulhP7WdQN3ggHpmPPDSLgJ7HPDiHiCPNuj6w5NblqkjecAepCzOt4iOlhMd7Oyj50tngIDZUliFPnrm8oYn63VNw0iG+U8Gc+O+UnTXtNBAbUIb211gWBDLUWntXGCuiNQ7EVREirCVF5Xgjddex3abebHb1kLYvmWrra+tWe40I57pr0kg8e2lp5+3Gd00FW7hkWPQsqyaEEm/X3r6OWet8G07eOyozeo4FVGBq4kuy9uqDy6KYKtJVxbGhxOcg21Mt8Z6p3Ffcmgg4kMCkcTPMmoceXFtgyM2JGyIrk1WRAjPDcUtKVGIJjJflxjB60OQzf2p4QGIDyWQ0xio7ffS+xxDHb1M3UsGgvDQIX05+cNIgtVS12izoGlpR52rSRm0yQMPVDZ8W4cBtX5bSIabPmXNuYsmOPdy9zuTM3gG6N16PDYD0UB3L+rKqux+ul73N2Dlefape+r68Xv0dnTxue04uGkn2uqb0NHcYuuMXyjJOvfn8+MKMpA0Lw8Z189CwuxsesNpiJ+ewc8MhCfHWUOcDFLIPGVBPnLfs5Sefj9SFk5HdFYSEufmICQ6DInzchGTmYjEWVnmrUSmJ0xaWaaa+gaAexcB9ywA3svPZHrCbb30ugmYt80BFitx+3RxvGwkm3NOBvDAdcDsTGBJnvPMW2Y7HvkDS4CESOD+xUAzPfHZWRNbxjuXRgjcEZTp1OtmUN7ykcrN2jUNSf2OzU21oaWT4bnK2wuNi0LizGxEpiUgfmYmkpdMR/L8PGt3SfwMT45H+rJZbJcBbAPhBHTNRjZ+g3cYSW9pFjrNWqek4qycHHNUEhISbYGiRcuW4uC+/ZaENVk0Y1YBSo4Xo4N6uqujAzVVVUhJT7XEY+nizvZ2C+1rBj1bSewdaixdLF10CH2YoBV/uBSxxyoQnJaMwvlLsD8mBR2DXgQTWDVPeG2/xn97zZtuoufc7h3DMNF+hEzupxLqYmOUl13YNYAGAnsDvZpUgv+Jrj6c4AktA1562v6o7/OikxpTU7LK8+gbDUA3rw9pakTqnh30ir0YY4UOEUy8s3JOhtDVkFvrGtDa0ITOlnZLaJMXrSSzxsoa84CVzJY5PQ+1ZZUWKpW3PtDTx/Pb0E2QVVg/ODQEnc1tNmVme2OzfSqJrb6iBtFxsXb/6uJyxKcm2bzXbTxH/eAG1nymvveTX/30QkPDQ/nMrag8VmL96fLOC3ceQEp2us3Xfja9c6YQuiW8kNdR6YkIi+O1MqSoWPQ7Mi0ewRGhCAoPMcVzKXS2ELoaS2RqvIFyJJ8ZQRSTVxSRFAs/Nq7I1Dj4hwQhKiORwJ6MsPhoekdO3ZwvqeRXYwid9oiFrnMI2LJJ8lII3olALj/l/coTHrlEW+VsIXTND55I75tNBTHhwDQ+U+XQM6VLZxHc9amIQDr3TU+98LJctSH0oGAzWkNjI022g6MjEEZmRKTEmSyG8KUvVYlLxs4UQg9Sghrbm4A5ODIMITER1t7CEqIRHh9lZVB+jIzVUP4OT4yx8y9UaK+WELo+NSXqwiWLkJSagsiISNOF/X29mLtgPmLj42zZzcjISDt/Mkghe907NT3NFk5R+Dw9I8Om0U1OS0VGdhYiIsOd3KXc7Ek1JiaLhBNTG0InIAwTHIZiIuEuIiKv09PRgrqKUhyhxXTguACqBmOeflOA6fSmh3m8s6EGnbVV6KqrQmygn43r1tCk3uZ6VJWXYseRQuzetNGWF1VYPiTADwlUlN21FWgoPGjZ54O8jxo3DzskBcvGNMIGY9p0nHRYVmR7fTNBuQfrn3oJhbsO2LzlL/7oUfvsVfY6ve/XH3kae97YhKPb99h86Zuefx3rn34FFYePW1j80KZd2PfmNqx+7FnUlpSjhpvmUi/adwhFew/zvvtxdMc+fh7EtlfW4Ajv01hdh8Nb9+DItj3YuWqDnaNMdHnijdW1NhStprTcQF+GxcUBLd9SvKBS0xA2tjqCp+Pt65iFE3k8ICTwZARAnvOZyBovj18IqR9cCkvGkoXHeWst4qInKHwuIFCZVEcsjd3/zE/naSzXpSrfqSLpK7GKr0qQ52+KnQZF6LfIS9wRO6jPbdNrsYouGylnhDad9YfrWVYW3l998zqm8tEJtLLRRqRRPX7hBBK3rdreGWw/CWcmpyy0jEdLYBs32jXBkjaTQx6333p5/paMno3Odew0ogOi+8rDlrxbl5kY7u6jDFs7NgFRWwx0ZH68bZyJJisEfamk90xKSSIPg2xVwoycTMyZPxe33XUn8qdPtyRerbbnnuuSRSqlA3z2XSxpTnotCqNFeUQFs2ciIyuT++lQzCzA9IIZWERgX7h0McLDnKG5er6AXJ/vdrpgyXFWIwt+uJ+aIaqqAclbDyIoNRnV16/A7s4udJUXo7+tlVszugjWNqY7Kgaz4iJw7MghtDY2Eqwb0dXUgBvnzUIfG4QmdSndshaNxw6jpfw4Go7st4aZOmsuogjyiSEBqCTgHX9zFVpOlMDT24u0BYsR1VhvSWxeesSj6UkYXD4PIwkxJ40KNSpNuh9GCy00PIwNJRBL7rjJDuXOmo6Fty23pLI4CqmSJEIiwsxDTtViILHRSM3LQmpuJsKjIizUHh0fg+TMNMxcssA863hepxB6Pz32tOxMZPOeAWy0SmBLzs6wsd7KgldSW0hYGPLmKvkt3SaB0fjy2MR4JNCKjE2KQ1ZBPoLk1rkaagKd0QOngI54htG0rxRNB8vQ29AGT2cv2otr0XmiwbwB9UX3N3eg5agTYVBijZLNgviupmTGSYpHOQHKrHUU4KnGdzYPXDTI551Ytx9dJ5rQU99GTyTayhJKTyiA76M+wI6SGvvUvYc9Q6bQZHD4khSoyq5y2LHxsun/q9ED524cqwHWH3E8cYowXtkDHKkC6JwhiltNq/O7vt0JaatvXN65Xk3c1WvK5pLTcHJTi+Rx2l1n9cBldguTVu4GjvL+6ud+boeTDX+o0nk27WtsPg6UN9MzT3Ay5vVsX1IVi5/d/c5v3dMViavVAw9kG9bIBuV4KNNbcibAFAi2l9WhYV+JyaQ8YCW4dVY0WB+1oj8dZfV2/kRgUcJbT33reISIgMx9Z/TAuU85K8rxUP+3t3fAktQCw0PQXlqH+l3HERgWgtC4SDog3VC2vJI6Awh0SmoL5OfEHBCBvrLp1U7d7qWrxQMXKZGtrrbO+pfDQkNtmdqWpmZrr1peWPk/doz6zfQRz9eSxFpaVLrvUj1i3UcLLKm70pZDJjU1NtnSu3qW8orUD69VD9UVqrL39w+gvrbW5sgPDw+3a65mEt8u1gO/SAAPedgz5EUogSH2aJmt3nNiyXVoLpiHxPQsxGblISotk+AdQ2FOxPT4SFsFqCc0GlHp2YjlsZi0DHpuYWwgwbboSVdDHeLzZiAiIRkJ+TMRk5zGLdVmcesd9Uerfwy83lFrbPFZOQjPzEdEYzNSt24hKPVhuCAbg7cuohaiNnWVPz8FxAlpKbbNWDwPIaEhlhGeMT2XABtmYC11qiFl6Xk5/My0ZUfTcrN5LJPXx5igqM9lxuK5lskuj33a/FlIIWj3dHQiMSMVS+++BXHJiUgiQCekJRPs4xARFUnAzrAFTTLyWeaYSEtqS0hPsclfcgno2QTu7JnTTQGdKwx1tix0AWLNliOoXLMPdTupsUkHfrzSMnTjZ7IuclNRt/0o9n7vRVN0wwRvjVWNzEik5+AoR9cjr1y/3xLRFH4PjY3innE+8u9sAD7A5xS/uBWlK7eju0oN2x/7f/iK9b/HTU9HR3k9Dv78NQy0KzO+B8NUqtE5KaYA3HoKoKHRRYPj+DMbWZcexGSfOq4zrkYAl9O0rxz4/e8CM9KAlwimv9kMlDYQVNkE71vsAPo3XwV2lgBZiUBHLzAn2+nDlte8l9e/sNM5X/faQ2xWBrsMgpTxYNJZATwE+KtfAj9eyzLcxmdvAX69CXjkTbbR6+m5RAO/9x1g7WHgRjovW4uAm+c4zxaxGuUgoqgO+OrLQGsPsDDX8cZVLVdtCD0kBPW7i7D/+6+o2SJhZjbbjj+BNAQ7v/Ysjj/9Jg3hECQvmGZZ6cef3oS6rUcQnhRrMhibx8ryIRmLdTsLed5GhKfEWXfPCCvnTABuWejtPSh5YRuKn99MkO5CDGVZ1zQT0Pd+90V+T0DKoulo2FOMSral+l1FBizySBVidyJjDqm7qV7PfmaTtTn17QvEryYA7+vpxdf+83/Q3t6ODOq7HZu2YvXK12zVvGCWf9OGjXjhyadtLXytkKdkXS2vu3H9BvPOE5OTDGQvhlQOLbe7deNmDBFvtOzwr3/+CNavWoOBgX5bQvapxx7H3p27DdQL6JEP0mHbtP5NvPD0s5SVUHrssy76+VNFVwTAtUrSGJVsxIk6JHUNoGzZclSmZiGGZnxyZChiIuiBRcdhxC8AMTyvrNuDQWoeeV8KyfiTufK8VYBOfibNmIPs7GxMnz4dOdOmYzSWFU/BlwIdGe7FktB9uG5uEqYvvRV+yfmYG1CBmaP7kORtY+VGoHd2Njw3LYDfhGQwE0RyxkJdBLB+WnT8aaSKpbiyTPrOpjJe0Qpni8RYAbS8Z61/6yaayavX+O4IGgcpmemIio9FR2OLAbZd6zzSQLmjqcX63pXgpjVz1Tj1HCdLfcSMA21vR2fuA/ez8HXygjx6Hf3mDcz7xF0Y6u5DLAFUfeACcIF2eEK0hRKVsS5wlCIJlqvG95fXoaE5h3/1BloOVaCPHkHstDSE0uAQnQvAQ+m1pC6ejuaD5Zj54ZtR9OxmpPC37iGlKc/Cn++u/sBhev9kAus/AEHhoU45uAnk99PoqNl0xKIHwVHhiMlKMu9E9Xc1AjjZiLnTgR+8DrxnvgOUAt15OQ5gf+YuyhSviaPTkMz9tfTC59BWFAvUf62w9nae95/PAU8QfFfuBV7bB9DGwe1zHcCXWJwNwDWAQ166hq59cBnwB++nEUD77X1LCNy32Cl2/Lp8YH+FY2RoaJv6ysd1s0UQ/vE3wNPbHQNCfeYqo2EMz7naALy0twFDrb0ofmEr5dfPEtoU5Ymblq4LLNIUm59mcq4kziB6w4pCqW+8p6GV56VZFrv6rgUOuqZm0yHs/vYL6KAHrSiVADmSIBxMzTQRwEPYBpWsKU9/qG8A4cmxSJyTQ889ioZEJtqOV5ucJ87Nxahn2EaFqL9cQ8yC+UwzNCj3FmXidxneu7/1HNpLavn8Whq2yQbi6mS6GgBcm7LOv/JP/4q09HTkTpuGv/uzL9l6/8pAVwb4FoKlvN9tBNncvFwLax8+cAB7t+/CjFkzkZefd1KfXigJK/7pS19GeWkp8gum0xvvwdf+7SuYv3gBfvb9H2F42Itf/uAnuOXO20Dgw13vu9cm4PrJt3+AHZu3YtH112HR0sWma69muhQAP2UOXiBp3PVAagJ6ZmRhhEpYiWopoQGYHhmM+JAAJHNLC3b2aVhYGj3ptDA2rOAAKKii4/Kuk8IDkcItwX8Ec6MCEUJwmhnhj0SelBIaiDTe987Ybnyw/8/xgb6/w20jr2N6QDMeHP4Bbov/GrIe6EPYrUvhmZZxyr3wIWWTN9fUm+fb29WFmpIKNFTW2G8xrrm2Fu1NrQT2HgPr+opqAxUlqx3btR+Vx0vh6R9AczUb7cCgZbVLIMsOFaKmuMLuXVdyAiUHjqCrvdNAvpf3auB9tCnZ7fC23ZY019nUZslxWjfaFMhlIPX91e8qRi29jFkfvglDPYP0AGYQiMvN+ne8lEzM+MBNNlZb42drNh9Gw95iCzUqXN5aWGXetxRfdGaShRor1uyFR7HVc5VTIMJ3OfzIGvPoE2bn2MQaCbOyLcTZRsWkbN1ZBPY4KlQLodPD1tAbKUwpV51fqXG9DR3myciYqtl4kEqynoaFEmnGn3U1Em0YjdLT2O///DhAXY0frgb+mmAq3lxPgP/ce4H0OKcf/GfrgV/RQ1ZUUV72794M/OSPgZnEH5GA+KefB5bPBsiqcxPvT1ZCUyVQXPEqve8tBPA/uMNwyfrG//KDwIoCtiPafa/QQHiGQN3YIYXhGAq/3kxwP+E8X+V7Yiuwg0aFhmjq/lcbqb32NbZTxvsRNyPTvvfVt6K7RkO4qg1MgyPDUb5qj3nHUZTlggdvQnR2ihmTNWwjMjBlsIq6q2gUvLoLwQR6yb0iUqWv7LA2ckbB4z61fYH38MCQzbHQ19iG3qZ2tpUB89xFuo+iTNPuXYao9AQzJBRhOvrrdTbxi8LonScaUbpyB4+F2rO1v/z1XRYluJpIa/z/6d98ybLPy0tKkZlDR8kzaFOtau3/hKQkfP1H30XBrAIUFR5HAg2eWXPojNFbNkvxEuwP1cAHPvIh3PGeu7Fm5evYvW07brz1Jvzzv/67ra9/7PBRWw++mU5SFJ0pzREQExOLD/zOg7jpjltxcM8+VJ04cclh/KuZLtoDlxc6qnA1gTCxvRcd02aiMSMLAXQb6vu96NFEBxR4/UVQIwwpfMt2o5XINO1jYkigDQnTMDN54jpPHoOmVR2R9cdnBfJeqUePIWOoGSH9P6Mn2YwoVCJ9tBCxfa9iuLeZ1m0Y6qPvR9OMDIIRq9xHYGTlttY3Wda5ssSVXe562co6V9/34S27CbxUCrTMa0pPWF+3QLho32GUHSw0680dR36UgN5HoVXyWWNVnfWXN5yosbXGlZmufvYTR4sI6g22NrhAWv3g9eVV/O6PuhNVFgnQxC8KqV0InbkPPAAjLHfD3hJEZiYg7+6laDlCA2VvkWXm5tyxyAnLkZ9SICpDsDwCArOGdEWlxdODDyGQ9yAuLw2ZK+YibdlMZN48z7xveS4C9XN54ANt5O3mQ1j8+Qes/2+I3oaUkcA4+5b55nEMdvTA09FrEQKVxTJ46Zkra13eifrj066bifQbZiFjxRwDe5VfHoy8FYUzrzYPXNpFCWJvHnOGb2kombxyha7/igAujNDWRn18hDa1Jnxp6gTorOGmmU4IXRiRn+pkr8sr//KDjgdPUbJj5+oDF0jX0KunDYb76HX/coNjANw6R0Dn6E55+WsOAg8td0LzSTHAAt4/MtQxEOThf/QmZzjc/UuBG2hwKGIgg0PX22ImV1MIvbPOckc0IZC8bXnAURlJNgZbcipPtrO83mQpdcl07gsyj1uedXxBJuVywORJ48jl3SnnQh63ZE5yn379TMTSmw8MD0YUgWtmTMaEPvBAyx8ZJMhKX+laTeLi7fXQ4083w1dGQ0xeqhnW8tZ7aWSoLQWFBcPL5ycvnGbtRH3isTwvg9aanp1xw2xEZSVbdEC5OFeDB64I5dFDhxFOvbZu9VosXLwQd7/3Xnz/G98hUMbgU5/7Q6xbtQa11dWopm7LzZ+G/qF+u+7wgUOWYJZrYfW3OlbnQ729vSgvLmW7GsXLzzyHP/rTz+O53zxtzxB4/8fX/9eGt33v698maH+I3v40m/Slsb4Bne0dOLB3H95Dr1xDzFSmq5WuSAhdSQV+ZKyHwhntH4jG4AQcjklGFy1TAfUgtVc3tVSHwuRUKJpVrY2uSkRQgGWWa4a2Ru7T2PHjnR4LozfbGuB+dl43DYC+4SEs79+INLwG71ghDpWP4URFM8qPHcOAQvgsT3RsCIJSMjAUm4TukTDqtlMCrxB2U1UtgoKD0dbQ7ChdVrhmVKssLEVabiaO7dxvDNS63gqxR0RHoUMeeU8P4pMTERoWRkXHctPCK6fXrf7rgd5+8+yjE2INzJVFruEVmoK17NBxWth+SEhNQhqfowQ4DXFQqQYI/ml52XYPGQQXQmcLoeulNPNU6uIZFnLWOFX1taUumWF94Jady4f7U8FJOWictsJ8Cq0raUeJQDo/JjfFlI+7KYSu++nacwG4hoXJG5IBoMhF0vxcu2/69bN433jnPclXeSEJLI9CniHREdZHrmuDiSYqU3R28slnqyyhGlKn+/P5V2MIXbIkwNY4bIWd5cEqYKH+Z7LaSGXVNofn5CYBUfTQFR538/f0bqpBDUHTZDBKNhOwap/oXACuawW26rdOJeBqUpe7F5y6t0j3kfetWdg0K5zKUJDmGBYRIbw2zwmtu5uGn2nYmRkXvP9V1wfeUWtJpzEKNdO4FPDabGeUraR5lLuEaPN8M2+cZzMTWhiY8h+RlkAZS7Rok/qngwlIYo7Oj2E7OCn3kkNuMjSD/d4aQg/iPoXElaMRmZmIlAV55s3rWbpPKO8Xxf2B4wKgSZQ0pFO5IAr3C6hD2QYlFJodUWU9+WzJPduA3uVqCqEXHSvE0YOHCcYFePDhh5CVk2Vdig997CO4/qYVpjvramqxaOkSW8RK4LloGb9T502bnn9J4KkhtutXr0FrczN+/zN/iDvf+x5LamviM977gffjjnvvsghBaloq7rznPXjuiSdtqNmu7TtN5z7w4QdxA8uo97ia6VIA3NUV503uamTKwhaNEJ1ztJ73YCIORaQTaKj01ehYGi8bTyK94sRgf1TzHA8bQDDPDyPA9fIUVfjy+DCU9w5SaYyhR8sskdkahqTQ7Cz04KG0TQjrehQt5Tvx8lagqslRMHQeMW8aldZyar3YB3A04B7sHMxgw3MavEiCONBHj7B/wIZYyUuWMMUnJ6G3swuxSQl48YePYvHtK5CcnU5msMz0vtUnrRnXlGEuaqSXrWkDU3PSqUCibL+sQg+VRwgb3GDfgHn7SmJTiFyJdjZPemioMVhTD+pcfde86gL7CxWqiauR/due3xi46KaWAEc0UXRBHob45yovl9xENT1WiWY2d/N5Niy9663p83Fv1hIb8vd/B59Dp6fPjonHAm5lsNtv8kHejVDiZMPlOXq6ymTjYvnLHfbzdiTwjAkOwxfm3o/4q2E1sp2nViMTCbglj3rVEIqLjFcBpEt8dfOWdVx6feJxkc7R7WQQ+JKzGtmNzmpkCbcgadep1chEbEaWTCfWS1R174lVKnZrv2wxPYc4cl7krEaWi67ZWo3sgSu+GtmGukN4tWo3jbngkzIuUrhb48EV6RETJXuKcp1khGSPm2RdCWv6dEPoZyPJmFYj+0DuchqOWo2sCt8/uvLkamR6vmR+mA6IMt2VhKkIgJuI6rYrPVfkyL2O8ft5GO569/dmL8UtqXNxpVcjU/i5ubEJcYnxloHe19uH7o5OG3MtgJXIqstQuvz4kWM22UtaVobpPCUcaq2IC9V1LqksluVOrMngPaWDpXuVlZ6Vk21l6ezoYBmD0NHebsbGhz/2sE3uovnTE5OT7fqLff5UkXg85cuJugAu5Z4SEYXmsQxsPlCBluMHERGXYDOV5aQkIX3OAowSfFraWtFYfAyePoVSo9BdX4P0+UswfUYBPOSv+sM3bd4CP1ZGT0sTFt56F+556ucIQzOy7k2k1/6/qKUTzfZiQ2+G6QAq6SYp7zpUJv4Tyjzh6BwJOs0DF6lR6SWtEk82KDZmNhLt05huecWyzu0UncD/rNHzt87pbG41YU3KcGYAErjbaVQWOj5+WwK/VuYSQDnXiTe6mSws9xxLptONL5AmAvjf7fgFn+UYGJNNUiJ3Zy7GAznLDMD/bd8T6BgcX050kknKNDY4HF9a+CASQ6Pt91TRWwG8F0lb3odgArhmH5xski06mLwMnfP/B4NJdyB56wcQXnsKwCeTBODeyAx0zvsPDKQ/xLKMjzWbIpoI4G/U7MMLFTsQxvrwJRuWRZmQAXu5yDEaw/GR/JtxQ8osWwv8G4de8FlO9BSpbas9X0ybPhtpwpgHaDzcSaP5alhOVNFG8VcGuY6r+294PDHMzicPPB6PHdewLTlAjv68dL6Y7qTB5IbhJz5f3/U8AbYMBv129C2vOQ9j6WqgKwzgY0gNj0TTaBp2l7ejr7Eawfw9TIssNjoSeTm5CAsLRWVrJ1rq6zDioRUVEob+rnbEpmdjdnYGIoMD6NGNoLC0lIz3x2BvN7IL5uDmg9sRtOcQcpbHIy3nbwnGVKZ+1/EZ2YhJ3Qy/oXp0RN+J/UlfRQ2vCfY/XVhUiQO00pQBrrCPhEkvrKERqmj1p8kblmcuITUA5n6pbrFG1puGjOk6edjqS68qLMHsG5Za2FxArn5vHbdpV3mOBE2/LzRE/nbkArhARY36UOsJC2dPBemZKWGxSIuIJ1f8UNhejaHR83TlLpFUE8FUaDNiMxBCg+Xyqcm3J723C+BaYEeRpZDWN+E/3MmjjqE2qTQ2gtHQVHhjFmIkJBkhLZsQMFBN0ZwCBKeMjQVGOc8Oy7CyTCW5AN5PAJeUN/Z3oK6vDQHUD5NNkjGBaGZkIhJCotA51Gf971PxbJHadVp4PJLZ5iSDU0kGyBMA/HxI14kuFbAvluz5/Hc5DbmpoqsCwBu8ySjqIyBaqEhASQBko48gqGaEBaGufxgD5K2Ew47TStJA++UJYajq9aCNAK4hZ2o+FgajhRWPESxYvxpz6Xj+//beA7CO47oaPui990IQAAvYe6dIkVSXJVuyim05tuOSxIkTJ/5SnfIlcYu/P7YTp9myHcuSVW31LlJi770CLCABEL333v5z7ntLPYJgAUWCFLWXGj3s7uzszJ2Ze+6dcidjyWo+SUB9wQQUPn4Cs/8mFSHYjtaQedgZ9ACKWxtt0ZwvSROrr661Yavurm7rGOHRUbYwreRoIZIy09BcW4+pi+ehcP8RG0avKS6z4S4B/6wVS7Bv3VbkTsuzFeZy3LLp5bcxcc50s8aVhixyHTOqv7VyPWuyx0NRStaYKwrivgAuCqZwG00SgDnWQLAs/xG3nMsnyQSB6GgLs3MAXPf8NX86OoLcQ7RmBnr4YZbfX8PEo1nvUlp64DfK4C16H8A19USrizx3RrdGi1Tvkm+SG8rPaJJvfxtNulwAd+ny6ZoPoadGRKG8JwWHmoKpub4vZAeDAtDHT+hgk4ZuAri2BXmfiaQsLUmOxPaatnOE86A6DS3cxW88j+QD2xGaxOf9fmhLyED1rImImTcOgYOt6PULRfNABLqoDAwtjKzikqMn0FLfaPu0NRQTFhlpC88EvJrLyZs3A8f3HMKEWdPQ3txqQDzAtGYuX4SNL72J2z7zAMpPFaOtqQVTF87B/k3bMHXRPNSUlqP8ZIkpBKkEfjswpb3TrPm4tCQsuO1m+/tK0TkAHhxsndwps+6SZTaMZXOALg1LUuq8Heai1sJwAC7vUppO0XyghvE0J6dRF6WrNF0anjSVJb5r8eul0BkA7/Gc/6y+bHPL7MPS6ATqVnv820a8vPXjkgeEnV/x5mLt3JeGArja+TnvK31TLmikeYeyXTqbZISqvcuIu9hQ/jUFcFVueFAwIkPiCbq0ELwAoy4WcrAQgaXVCAkNRi9vDzd/Gc1nHbS8h21ibByDm7egY/N2ph2IzmUz0fHJZejPSmGH1RvKPjVkNian0fqSrUI/XY4uLbygBa1FZvJPrtd0jq2AfNbNi3F4yy5ExUUT0FtsKF3ezWatXII1T77I38W2N5wftHPB6yurbUW6DieRlS6hEp0Yb41e8+ilx06a69TJC2cjMib6igkWXwAXUGzduBlZ2WNttacBNsuvIf/4xARb4PFhmf8ZTdL0iBbAaD/r/CULERYWbvUjC8ssLa+F5wCCeBjKtu0AuHYjbFq3AUuXL8P6Ne9h6Yrl2LZ5KyZPnYKa6mrz2eyk4dLZVFNVhYP7DuL2e+5CIOvB+O5VelQv6s1ydKRpLPE5yD/QALyrv8dGv06eKLS2ra1FAQEaoRswwRcRFWEHXMTGxV2xvvZhJslBnRQmN6cNDfWIoMESE+vZvSJ+q00rji+vxH9HofUFcMmV3Tt2Ii4+Fn38OygwyOSN0tDUorxrzp4721Vch5D4rMV1Rw4espX42hMvnknOmNHFXwVHznj7wbUBcIeC2Qi0wOkMqSG0dSBk91FEvLIJAY20srUMV4tOfGiA8c43NObX3WtWbEd2CjrvWoSeyTkY0KlbAqxhlIHhyHdOWtaTVjLaimwpAPy25sG179uzWpHakC1mG7T7sqgV12ns0kaVjq6lYYl0LetApEqxBW5SEEJDbe79UvN5MfIFcHUs7c88sGcvwrWtJiYWmWPHoORUMfKmTsa4CeOtwbh0NknoaKXsW6++hqkzpyM1Nc0EnFavpqSlWudSW9Te0vQxmYhLSLD5dxtK5fu1BGkdS7tuzVrcRPAuOHwEcxbMxdq31yCDStOylTdbZ3TpbFK/2LR2vbnf1GEUDXX15mKzvrbOtgA5Qq2JQK12PDY3m0q5nwfA+3rYZzuxb9deVFZUst6mobmpGVUVFZgzfx4Kjx1HxpgxmMR271qDnlHH08XF2L97L6bNmIHGxgYCcDwqyyrMR7kOAmlrb0NKSoopQpJvx/OPYtGym6gIRVk9nAFw1ouO8qwoLWNd1dv2uNnz5mDn1u0YN3ECFYMYW3UeSlkpmemSh6QQlZacxusvvkJZPAFpGWlmIJScKjL+S/Hs6GhHZFQUklNTkZ6ZIedelwXgV0zadFNr1r7tM6G3G61hgaifNxHlf/ogqu5biua4CHTW1KOzstbzqyM6tee6sub9UMFQVoV2/l07Mwd1X/0Emr/+ELrmT8aAlp1rNeIIGosA2bOITS4M/REeFYmw8HDbTypLWQ1WC9l0PyIm0uJpYZooLMpzCIpAUkHD7iG81ru6b8+iPe8oKJ2I2CimE02wJ6hfpUatzqUDBFbecRvqaurY0fpNMUlOS+YnXSvkfCQNWGcHFxWeQgsV0J3bdphLSFl+EnhamHjq5Els37INzY1NZ4GxRloSkhJx4ugxJPI3MibKtOxtm7aYC0dNabh0fmpv7zDeb3pvPXl43EBY4FBSVGz7jPMPHjZPXtpHrB0iviQgiSZYBBFABPqyKMPDI4znsv56erqtH7tktoNthZUiKgU/lJZ4aXEJdmzbhta2FpSdLkFlebn5Et+/Z5/5No+JjUPh8RNmjJxFlF8tzc0YOy4HPZTnUpBaW1vNJ7oONLHRkMDRXRvwYSC1Re1D17Gr4vOzTzyF/EOHCNwBeO6JJ82D3eni03ju109be9eI1OXSFbPAz0vqWAF+8OvsgX87rV+GoJPlCCypPHNuN1sKgycrg5Fh6Jk4Bn2pCfw7HAPhIURhFlAW80dYyztrCJ2NY/eOXWZpay9kcEgQSk+Xmneksbk5iIiIIKs+urw6HwmQBRzyHCW3i+3t7Wisb7A9q3JUIY24va3VWmJyWppZJFos6Cxm0n7XQ/sP2BnEEpJRBPFjtF7kcUpatQDeBZLhSYJKW4xqKPg75Mmwotx8af/xX3zDDsLQws8uKlA6ZSoxJRna/OlY4Grjp04UmpKsNt7Z0YmmpkYk04oU2GuXi86mdkbKPsoki7q1qcX6vwC2nSGWFngL270UHpum4LPo6GibTkpISjCQl3tUHRmqPuJY4BrF20UlV2dvy9iRmG5gf5FyYHu9WS9jc7Jdvg8hyQDJFLX5ALZh8WxgoA9HDhy2aaAly29CdWUllaJem+7U6F93V/e1HUK/KEmwmXAbhJ88X8j7xHAgw8ZhQ+0OaKvVuFh09iI2/icNT9vW1JnEHmnHajga5nfpIsR256zHkFWoRWmy8EQSfFogJV4OsrnKA54zBy5BJT5riEx/a0pGQK64uueC9/lJfBWPBArinYbFpRClpKfZtfFbvOevgu82MtWXpri0pkUAozQUV0CjPiByef8+OXzUr9qrlMvhSHzXM/2KHN47AC7q6e7x1IemFvlPfUX9QwqX0xdcGp7Ef6cuNEIqUJeckeMZjZo6I3yS2Zc7Bz56E3YsCHNtoDwoT2BhIRgMDz03hAZ7gN6Z5/bIWZd8iezRsajqfJoWUENwvB65dAkkIeXlm+bAZb3pbxNe+qWVIh4PbXwOnyW0TFHiY/Hc6kFt1qXzkvjjALX4p9GO1AzPKS5n8f4cPnoEoNwhO3zWr/iu4Vtdn/vOR5scfhjf2E4dHg0NqgcHYBSGI8kZgbWeC9i1+FfXes8F7wuT8czbpsPCw2yETu1WrBbvLsT3S6XRA3Bfklw0cD5PcOmipA7kS46259LIaSS8G47vLo2cRsJzh3zju3wfHTqnnoZeuzQiutK8GzH8P7p/zQMRMZHPa8+0S6NHscERWJIxwXt1fhpuq55Ll0fipLy/DejfhfjKRwMW26UrRZoa0lay7v7e8wopAxfv3y5dGRKvA/x1gM+F57VdOXPlSCNKfb29VRj0f3hsfPIm7+1LohED+NfXPvFAaEzU810to+ML+wOTU0K1N/3t/Iou1AaHcsb3fdFwz68ipUXE4g+mr/BeDU+aq23pav/AwzIueUjwIP/XIYGeIcTzkYaGW7o7LL5LH5zEx5CAIESHRJzXG5lqo5ftXZ7atD7BpStDaufxYRc+NEh10ko547b2K0MC8FGdA1cH+7D8k3BVcP62X+9CGifOcP+019rieYPuyQXr+8+dZ++nfzX/DdUQzHkLyRniOkef4D2n7JY/77V+nYVEw5ET/4J0ETA7850zuwxIzL4diMDOf0nf8NJw8ZT2UJ/HI0nzcsnhoUNDv+c8d+rGIYfnzuIr33vO9XBk7esCZbpQXoaj4eI495y8X490Vt74t50o5rky0vz4rm3b8YNvfx+/evR/7SxozT2OhNRW9Q1fHlxMEXZkgC9dqG+NhIZL45w6cnjB36tFFyuLk6fLzYNvH1A6uh6OLtZXfEnxrB4YLqU+nDJ8GGnEqxAWfuH+KYGhwQ/LW9mISf2BwY8M86cA1u/QYHHOLCL6YCSf5o0lFSjfV4CwuGiU7y9Af28vTm3eg8rDxxGTkWrOCViD8Bwx6PmoRheOr9+BE+t2oOZECYq27EXK5HF4/mvfxuyH7kB7fTO2P/YiGorKUFVQiI6GFiTmZprgVjpWDJXhClJUcCjmpeRYYys7XYann/g1FixeZPs3tXdZXtnkGal3sN88V73x0qs4vO8g9uzcbfs9tRhFzjS06O17f//PaKivx8Ili9HT22NgqH/hEeH42z/7S1tpmjkm05xC+HZOnTgkkjvMM0cnMqijaFFGfV09Hv33/zLtXXukv/q5L+IPvv41W3FcePw48/SK7b9e/cZb2Ltrjzk+kY96sd1JR3u1u7zf0X79X/30F0jNTEd0TLTdU562bdyM4lOnkDU2ywS18vjyc8+TD6fMoYdIwledV+lr4ZkvOYLZ9/d8wlrDuLYiOigI+Ufy8coLLyF33DhrKS/+9gVk5+YYgGiot6zkNB776c/J771YsGSRKXzKw9aNm/Av//AtHD1SYNukMrPGmPOYn/zbf9o2nPj4eCuDtR/yQXmJYnn//Kt/guNHj2Hl7bdYOXTfEUhhYWH41U9+hrTMDCQkJ+KnP/pP5E2Z5PF3oH8+5dHf2s/7xM9+iYU3LTnj4le+BDasWYuZc2bhWH4B3n71DeZ78ZkdDb5pjDaJ5xr50Orn/CNH8M5bb9u2sbq6Ohw5fNj4qLL29PepgOagp+x0qdXTRPJBW8uU/z4CsxZf6dwFp62Ix+KjSPfUJtVW62prcWjfAcxbtMC7v7zHhpOVjrVPvqv4+jsyKhLf/8dvY+077+KeT37cFACtMv6TL38V1ZXVmD5zhi2y0ztKR6T3+L8zyofSVT7svvdaaejeL3/ycyxettTeF8lK0575l559HnMWzDO+SA6seeNt67tqU4qrNDrZ3wTsape+aQ/9df72Jd0LC/Kcu6828+j//BQzZs20xVfiifq15IQOM9J+5jWvv4lN6zba9igt0lLbETl8NuKP8qP3dViV8qvn2qb5wO33YPrsmUjPSMeat96x/jNv4QKEsn2LlJ7S+cbvfw1ZOWOtDYh8+eb8rbrRzpDtW7bi29/8vzh5vBAvPP0cqior7exy1YOVmf/pOGXlQf3o+aeexfbNWzGGMjSSeVJaStO3DMq/5JrznStJ3nZ5WeeBX3UAl09zcg0BFE6BPX0I6exBemEFpm/NR+7hEmQXnD4rBDBOVwQ7nxgnRgewwvn+uU3t4hTAzlx99CTW/8evTZiWHyiwxiPAEpDVEZwbTpejrvA0SnYeRJ8JSeDVb/4IOQtmoKetw+KprBkzJ2H3U6/weQCiUhJQR/DWIf19XT2WttLobm3HifXbqTSUIyIhFqHRkWcawAclAfj8lFz09vXijVdfQ97kSRg3fjwrvh+r2fCXLrvJ9hWKX1s3bMYPv/N93Hnvx9jZwmwfqEB5w3trbeuOPIhpf6Icz8h7m7wGyalGeVm5OTSRl6X1a961lcJy2bp72w47we2LDzxijfpLD30Ws+fPRREB8wTfW79mnSkQv/n1U7ZnN3tcjnlneuW3L1rnFPhI+LzMa5E8O8kTl/b9Hi8osE56cO8BrHnzbRME2poliiT/dm3dgbHZ2dbZlY54rc624vZbjbe2vYh1dIzgKJowaaJ1VJVXZxRXsEzawyrlQDVhzyQU2AYkUNQxpZjomYTkUHIAXErAm6+9gRyWTfu+xauJkyYZmKSmp4HdHUcOHcavf/ErfPLTD9mq0+cpPCpKy3Hi2HHU1dQiPiERSSlJ5rhEXsW0B13tes+OXca3tavfNZej7a2t5uzk5d+8gCnTplD5CjOHMampqaaYyZ3rhEl5OFZw1IRORESkubycMn2atVfH3aWCCqZydhEYlL85C+abi0ednyyPc+XM34TJE1FZXkkFpNTcwXbrpD2BjoTVMDwZDRLPQwkkUoT3USES/2654zbLVynzKUBJYBsapCzdtmETFb3/RVxcHHZs3mbK6QEqrePyJuDpXz5ugPPGi68a6B8kQKv9y5uY2qGAQh6z5MI1NjbGeK+62Uwef+P3/gi33HkbEtgm5RRl26atSM/MhLzAFRw8wrT2m5OUHPZD7WRYv/o97NyyDTdRMZXr1/KSMlMKvi5QZ5qKe4SKRmtzq4FLamoKXnjmN8hnfQgMM7OyTCGPS4jHfiq48nqmupNiJwVB5dLzBYsX2vYuAaxAPI7f1h5uD0DBFMl2yi7HQ5ragbVx6y/avutRxhVfbd4XyB0A17TE66+9Zm1uKtuV4m4mn1UXc9j3NX0hnwjf/9Z3sWjpEvPIVnSyEO+9vcb6egHLdIgGRF1tHUq8nuF+8O1/MSyQH4btbM/iw9rVa3DzLbdQEVqD6qpqO3u8orzcvOtpi+ezTzxJmZDIPr8FEZRH3d2diIqKNtA9duQoKsvK8OrzL6Gjo5Naw6DtbVcfaW1tYX/THvdQk2NSPDbKgIEUtmYaELtNHiYlJ6Ouusbqo4JpZWVnmVyTg6d333jHPF52s+xyNHTkwCEb6ZkyY9oVXYF/fQI428QgO18gG0xYexembT6CW59Zj1ufXItZGw4h6+hpjDlWgTFHy/nLcNzzO21rARa9sRPj958k2HejKTmO6fijP0haz8iAXHtE64sowGMi0VBcjs7GVpQdOIqJty5B5cHjZmUv/tKD2PX0G0idkoumsmpkL56F6mNFBhTtDc18N8qs9owZeTi6ZisSJ2ThJC14CbeedjYa/gZQ62vTZv3efioMpxAsb218LzqNAoYd4UqQAHxuSrY1HPnXLS0tNWCTU4x8gshidiIBeDcBXtaHBMjbBBy5T5S1197eZg1Qfqbl9GU6tepTbLS/+J9HTaN//NFfGDhLMMhbkA7DV6Nf8/rbBlLq9WrYN61cjs3rN9J6X4R/+96/WuN75vFfo5jPWiiE5Gd8ES2H0JBQvPjsb8316A+oTJBN9u3TOhhGDiaoEKgzyJLf8N467OTfEqpT2TlUDgndpGQKuKefNQBUfTz12ON49601pgmr08mS3793H9IIoOUUxgJ2OQt5idZ4PjueXBTuoKD4nx/92MBJQ6uvvfAy3nr1dRst2MXvnSAI/pJav4TkjDmz7Tu+5AC4hOBUgukWppdJIa4RipdffBErVq4wEOju67E8PE4rVwAgwJUAevu1N80KFAPkerKRPFWc2fPmYhstcwkyeRY7TGGo8itfsoSVNykdzbQO5epS+ZZF9+T//sp4KWBR/eUfzvd+q9OEst77DYVbPsG66MRJFJ8qwjtvvsXfYlWhKVSvUpGqq6khkB82ga0RmpNUGAQ2pwoLqVDsxovkofqPlALHqhpNMgCnBa4RotxxubaorSA/35wXlRSxjwWHII1WmxTyLZs2m+e8L3z1K+agRM56dm3fiaMEatX5v37re1QGo/HMr540F5YSzqvIv2/+6V+go7UD4ZHheIwW77zFC/AKlSY5P7n7/nvx5iuv4w/+7GvsN0fw3b//Z9SSZ7/+xWOmTFTSqhO/TxOU5cxHCoWcA4nfx48exbHDBXia/SJn3DgDBgGq/OVLKYuNi8V3/u7/Gl83rd1AhSLfeK3Rj32799gIjxTnU4UnsW/nHhQXFeG9t1YT2CqooGy18h1mXzYFkAJRfV3pSDEsKSox97Kq43def4v9rN367aM//i+mU4wdVDDEk1/+5GcGfBoFC/dx/OQAuBLOyc21du9RdIFdO3dSGQ5jH52Oju4uK291RZWNfjl5Ux9Y+85qyoMiFJEXkgfPP/kseRxp3vM00iNFcg/rR0qTHPTId7tkgJyaqN7C2Z9eef5FPPv4k/b9X7FupNTIMcoPvvUvCA+lQvbyqwbWtayLN19+zSzzb/7pn5uyIL5KsZGSKz6pnTc3NfKbu+z7rz7/sqUlR0Kz5s6x0RnJDiknSvNH3/l/5mXzped+a/HVf6W0KU4RyyUlUv3oStEHAfArOxbgJQG3H7WhiKZ2LH5tO776Fz/H3f/7DtJPlAEhQeiPjUY/AcIvLQx+6bS2FdJCgeQQDMSGYDAiGEll9Vj57Eb80Tce5e96xNY0I4CMVNqXShKA8WPTMZbW9NKvfhrzfude3PoXX0ZrVR3SZ+Zh4efvMyt53iP30MruQ8asyfAjoOTduhjZC2Ziws0LMGb2ZOQsmmUgPf/zn2Ba0zHr/tsQnZqE5Ek5yF02DwnZmUgaN9aus+ZNQ0xGsoWhc6EflKS+qDO9+tIrJmQkRDRklJSSauBrcdgK5GFMmrWEr4bTgoKCzUqLtE4UbtZk3pTJHn/ftFqyc7Lxqd95xIS/NGD571XHFFKYi1l2cIGUhmvnL15kVrK0UFkm0nDlHUv+ljV8qYMlNOwogaDh7Ee+9HkKN95nOvpuhPc3i9+cQkFwlMJL30qgthwhd7VMI4h517Cn6i+FFsB9Dz+AmspqphFjw5tJSUmYOHkSFi9fhtvvvovCo9LKq/gaelan/OQjnzJhGkPrRD6zxRd17Ls/cY/xMJoK1qKblhAEMmwqIZFpmtU5TPPSu0p7LS2spJRkUzDWUXvXUPRpWjt6ptekXC2/dSV+/dJzBtbyvS5wDiOPxD/VVQrrSnx56xVaN2lplj8J4vDIKCu/6kc+2KP5nvbcRvG+hmtj2GdUD8Gsy09/4bPmU1ketVbcusr4r7iyou++715TXMTjL/zBl1FWVoq42DjczHhy76t6iWT82+75mNWvyiZA0SEjOhBEw5SzF8w1MBNPVLZrRcqblL0tmzZROWxBItvb6rfeomLZZO5sPcOyfTaqUFNdCwo/PPazX9i0xje/9Q9Y+/a71nbGU5Bn5+Tgto/daTz8/O990Yanv/gHv0chvgGf43VoaIi15RQqBZ4FXH72jdys8da24sgj1aPanoZdpST7M87td9/JdrTYlDXdn8hvTczLM3/uK2+/FbOoqGl0KpvXU6ZOsecPfuZT1mejWA9W5+yXIVR41Yjk5EOalqaMVt5xqwGY6vzWu+6wEZwp06eb85sVt62yPq+gvqK8qT3L17yUdk0jTJ4+FVVVFZg5d5YN6Xcxj8tWLGefSsE0pqN7aqMOePuS0l3z9jtUIk5Zm+yjYSDLX3nxtBt4hvtpic+iRa6+pTYrkI6khSz3q0tuXobZ7Iua2knPTEdW7liMz5tAXsabHAgND7WpvRkEwyTK003r1rPvB5jra7U9jSpMmjIF93zyE8an3/nyF2yUIiJa36BcouIlxUny676HP2ltVdNRuid5o1/lXSMROTR6Vtx2i8kpKcKSK3omXovnUmIkH6MYNKIWxvrQqJ8OPPrrf/w7pKenG38X0lCSfL1e6NLR0EtahR4SE3neVehmdff0IfdQMVY9swFJJVXoZ4UMaA6TQm1g6SIMTJqAgfmLMSbmv1lZTXzLD4M9/hhs6kXXzhb0lfWga10NBhp7MNDch4CuPnTEhmPtp29G/uLJ6A4Pgf8lgqOEgLU2VpSG46RJSuOxRsvbA1QKZAWakGajlVBw5nf1mkVTPH5Pc+qexVODFkdk10peZbB3PWkbeOvlK0S+q9B1KpBSVoOVBaLhcHUwrUJv6+lCB4WehhAFHtLONfzzx3/5DRsKV2PWKUWTp01jI4+yvzPHjDGXiZpHk5UxcfJkbGZnmjJ9Bq31ErOWpR1rbm8h6+/dt1fjgU8/jAO0ftWJG+oasOqu2/D6iy/b6EAGLVR1QlkPs+bNMWtQCoN8j6ekJps1IgGlufTUjDRqz8k4euQoTtN6WEhhqI6nDhtNAbebGrkOZ7jjnntsaE0HYaiTTZw6yebRNbS3mB1LQ2CaH6+jlaM581iCljR7KTAanpaAkdUpX+YS8Bp1kGUyeepUs5jjEuKsU/sKM/HWswpdzjDk9YvthPc1vKg2pKChzb7+XrT2dJI/VWZdrKSg0PTAO7SkbXhd9cRkdXKWwEBWykxa+8qPrJhTtJRTKSA0hyvQSMtMM5A6tPeAHZriH+hvlpXWPGxZv4HCmUolrdKCI/lmMYwZO8bckcoyeuuVN5BMAS3BqNEMzQ1LUOowC+VlXN5EswgPeKdKpHCp3R/atx+5vBYPxCvxSWCgqY4rrYhejMR3ZxV6H3TAjLevkYlyBap/Ao4etvkO+UFnn9MQtKxUTaFMtmmHULzzmub0F7HeAvH6Cy9jyYplNpQta01Kjg71KKFFJbB74annbFqol2WX0tDd2cG23YlPEBg07CxrWPUkIBX/ZOlpdElKbFAw20hIMK3TCKtDDTkfZN+QIqApCQ21az5aCoIsuQWLF2P1m2/h/k8/ZMO0KrGUadWX3pdypmkOrVGYMDHP+pKGoJfcfBPrsdzaovrEwqWLUUvFRTJH1r3yEkmFr4ztyxni9YwSFNsU2SO/+zsmD6axnWjeX0FKvuOYRSQ5GBcWaXlXW5Vc08iZSIqCvqU1Ku1s751UYA/t329DzKuorGhaQf7sNZ0gEqCrvyhvKezjUrYEpJp201RRBtutRsayqNyoXGqPVVRCKyvKcee995jC+wZlyrJVK3GM7XEC265G7e65/xN4i1Z3IJWJaCq2jZQJCyg3dm7ZjhlUVrZt9Ew3yetZfV2dyQgNyauda4RNI3qajtBIjNboyKGQRi00fbLy9tvQ3NiIE8dPWH+WLJJye+KY11c8+SIFQH3NV1Z8EBKfaVSMjivVCwH4AAWahr1venEr5q/egyD+3ZcQi0FW0MCD96H/3rsBak06kGRwwB9pTf+KsL6TfNPLCOUmkP+zXLGhbGxB2yu16M0nyNfSOuKzI0sm493PrkJ7TLhZ+R8VEoB/ftIS/nX+MqvTaVGPFoKpA6tjrn79LRvm+70/+SOb2xRpntQZKlaHFSDJ0b6tDXCu+b5p94wrcv6WcJeVrE5hnrD4T/dl1eq+dRI1dJIapuLrV/cU3/mG4tkvNSrdU36d9J2OoV/f+xIgGjPSY3UmpafGorI4+fQoaYQARlL6Ij2TorF/z360NjcbAOaOz7U4ypee62/lyZcEJGEEcKXCXHpuDkPie6/4znSUX/FC3zb3k0PaqNJUOfRd3/wpDYGT4ju8UflUbn1acRweClCd+rB3vfH13OpAWirfsfjMj/NN3/Lqvt7TPZFzreBcCySH5n80SF/UKXAayu26wD5w5bVPZeA/4zfbme6pjCKn3YnEF/FSbV+KtuLpHSllaj/qK86uCasXBv30dveqiVk88U2KsgEZ/9Z945/+8/JR7yptAZ0pGk4deJ970ni/D+lX5OTbqU+946Ql0n09t7zpmukrv861fvUNBcsbSWlI6dXCPH1n9vx5Nl9ufPC+5/DHId3X1MWF9oHrG5Iziuu0Nyk54rfap8NHX544fzu8sXLKKBL/vTyyfuwtt9a2iDRC4PRvxXP4JmAVqY3qmb6vZ8ZDpmG84LeUloLDRylSml7QNNutH7vTRuRkyDCStTOHN5ZHb59Rf1b+fGko3z4IiW/XHMD7WcDwtk6senY9Zq47CH8WfICWQN8XP4v+zzwIaLiCmhs5YvEpmhHZswNJHU/Db/A8c2xBrHjmsPO9VrT+4jT6Szrgz8ZxYmYuXvu9u9CRGMXr8ze08xI55eTjDIkTQ28xntPwRkoXevdy0hWAf3r8/Is6DDmrQvmNQDZYzR/KItR3P6qksptQJEhKcFxKBxQwSJhpwc6F9hp/dLl69Uhz4PKF3t7LdnseDrt8vzgJ3BzwEThdTO6onwi4NJp3IZKRICDVCJemcERSknt6ek1JcADzUskB8Uslpa+REn1bZRJYm1HBNCTzJPuGI8UV+Gs0RMDsLO67lvRBANyjqn1A6qfWFdreiZt/sxGz1h2APyu/b+5M9Pzoe+j/3c8qhyCCnMVU6qZoC16EroBcXp2nsnupWTOE3xKNxH+fjJAlceghqIcVVmPKC9sQ0tyJgYtUugS2acP8tWtyaYDa2plK47Xn3rkNtqfDsx1DJM19KJ0PEDUs3+fV3M8hvqMzwy93WFJJXiicRfyWNFk10vPl9aNCqm8JMK1wH6n2PJTHQ4NLV4+G47cTXLo4CegEVAojASqHx7JqFcy6pqwNdq4ZtBhOizAdQNTOiY1r19kCVMVXHMWVAXHWNdPRr5QL3dev1oHogxq10rUTT+TEc/KgZzocZNdmYkBIiMk2gbd21NjJdnqXmGRg7n3Hec+21jFNTT1pMeCHnS5d5fHS0FXotmCNYLT4tR1Y9PZus5D7F89H/z//LQZnTj/L6h5KtEPRFTgOof0lCOz3VKD3f2eThkWi/RC0KAuVDemoqGpFVF0Tgjt7UDcpw7ZO+Q3zCYF2Z1Mr2huabH92YEgQgbMfLZU1tlJcc0sC217N6dQ22mp1kQBf4FdXWILwhBj+6Y/uFjaMiDADcl0PDAyit6vHtmIZOEpR4DNtu1H67XWNtgpd27yUlpNmABtozdEia6ghkeGX3Km0Cn1afIb3yqXRIlmCGt6+1lr6R41kBUrw9w70USIMIxNcuiokWaag9i7wP15w1M5gb2ttobzrRuGJE2jSjpvBAdt5onUmWlCqY2ILDh+29TJaeyOA1HtaX6KuozPItf6guqqKlnqHPddantISyn4Cq7ZEtre02gI8ga7m6ju7tGUsyrZ9adumjkTVvHtddS3THMDB/Qdtt4wWJmoB54njx21FucC9tbnF1r5UVlSYAaM5b21va2kiFjA/q998x4wbrTe41n1buEFeX5ttZLKAJ+06jqWv7URsUxs25ySh/m/+DAmz5nis7otQv3+UgXjQQCP8BzsZtMKP1qkhMn8HaS37BaPbPxtt8beje9Gn0FtSjN7jpxDe0one8GA05aQMOx+uhnF69xGU7j6Mns5uamWBqD9Zis7mNo9VTrnQVF6N2uPFVqn9LFNIdARaq+oJ7H2oO1VqjVnWdNXRUwa6rdX1TIvf7egyJy/MIJWEFlrrXehiA6TJjvqiMsarQ1hsNL8TwPepIBDQ+2T9MVQcPmF/R8TxOTXFSyEXwK8NuQB+bcgF8GtDvgAugPufH/0H9u2kYUZ5qT3ub736hm0PE6BrbY0AO3fieKx7510czz9mPiW0cOzkiZN4983VOJF/lCJxEC//9nnbwia/DHquPfVy8LT+vXW2mFXbyo4eLjDA1Yp++ZDQgtVZc2bbtkotHFz7znuopaLQ1tpqIP/eW++YIqAdMdq6JuXAsw2w3bZryoeEFgNqv/neHbvxLuPrbG4tXtXC2oysTFucKwC9lnTNAFxD57E1TbjplW3IO1SM/Ix4/PWKidiTmYBFsSmIDw23rS5DKVDWKElPZIX3+0ejI2QWBvzCMeDPd/xjCNoR6PNPRE9gLjqCp6Mp9G60B86gFRyC0HE5aGPF+JVUIKSzD425KeiOiTgHxAWe2v/N/CIoLMQWOtQSdIPCgm3lqvaEd9CSrzt5GrEZySjZxTTJRV03V9aihSBccfCYgXtweKg5e9G+8trC0+hiw22tqkU1remqgpM2LF556LgpBZ1UZPRdKQdRKYloqapD6Z58i9/V0m4jAnISI2UhJJL5Dri4gHIB/NqQC+DXhlwAvzbkC+AiTTvJEdQ9n7zP9mhrS+akKZPMOYq2HGpEckxWFjoIusmpyRLotkI7b9Iks3a1un4s42mnjIBWq8S12yU1LdWAWg5gNKWlxaUz5syyOBru1y4LbSPTdtPS06eRN3WKLcJNy0iz7XHaF6692pqL126Jutp6+452IyxathSTp0210YPJUyfbNknF1e4aeR1samiw7WHLVi63ZxppuJZ0zQB8gCA4fcsRzHt3H3ponf7HonF4fVI6ihuqMT4mCZPjU8/qfMqo5iKKG9ooGP0Q5AVygTifoitoPNqD56EzMA/dgePRFjwXLaErCOAzDNgDBj3zOL2RcpQSgxY2qJC2Tgzw27WTM8+1wsmRXlre4XExiEyOR3x2JsE7FEERYUifOhENJeVIyM6wPd4x6SkIZrq9BNaEnDE29505Y5LtE49IiuPzJFrlA0idMg5BISGmkfZ2diF5QrY5bUkaPwaBIcG2PzwiPtbyGRwRzutEy4cUiKDQULsO4fdT8nIREhVuFrgNr1+EXAC/NuQC+LUhF8CvDfkCuH4F1OljMhATHW3WqpznJKelmEOdirIKA8Sk1BREhIebM51lK1fYO5JpGgHVVixtf9Mwu7brddDwSUlNg87hn0IgDg0NM9CeRICWrwNNTWrrnbaiaXup9mcLjOWMatmqFbZNUA56BOwC36zsbPPNkEKFQM5Z5i9aYHnUfm+RHMUkJCSa50oNt2t4X+XJnZDLOAk2V36t6YMA+Ih7hrMKXfMYUfWtuPWpdVj83j68OT0Lf3fLZBxPjAQI7pMS0vCDm+7HzKRMW8WrxiAt63RNPf5rby3iY6PwzZUTERmkbS5DyZ/3BGpsRLbAzRODYhQHGyuwt7UKvx85AUU//DE6334PDdNzcOCRZWhNjTtnf7gaUj8tbyUhq9sWs/FvNVDNR2tI27aWMK4UCX82uj4Nt9t8uXcbAt/R/I+zulHOXjRsXrrnCPJuXWLz6pqT8Zew1wIpxlE6tgCOf2slPVHAGou5MpRIsnycW/LzkbMKXTywnPp7tlGMFtlOgUHP4i/Pt6+uUPWjsqbpiGtJ4rVWoWtFrrMKfTTK7kt+4oHt0hiwqSQ2HM+DUSP2AYKouDGa5KxC12ljBuB+gSz/aApb9nNr8+Q/ZQA7r/f+KJHWzlwDy1DyTsqTtmeJZHDpnixxTUFaO+B/slq1KEznL2i6UaOdGtZ2FohqurHw2Alb4Cbgd1bAKz3bmshmrF/JXqUlS1rfESkNZ9GwyVOS0lEaiqu/ZaU7Q98Wn+8qP/qGrvVM8/JHDhy08wbGE/id7Zcm0xkU73pQzMW3y12FPmJJ5AB4S08Ppm7Nx70/fxuRtIL/eeVk/NfCXHLcahfZsUn47oK7sTQ9V6LHKqSlsRHb334Gbx5vwMb2RLzz959DEq3QS2FiIBtVbXc7vrH3JRS11eJnix5B9o6jKPrH72AgPBTH756LE3fMRmCXj4tXckT+zQXSIVERlgdnVblK3tfZY0DtgPoZEleGZolpOYCrhtfV2s7ffkQk0tpWkt5nahiabx9kY9MQubOP1hok49jVZTSaswCcQBrUKvemoyXMBzEQnIz+UB0kwI7Seoy3fPh8RYnlo6DuC8/BYECE5/oa0VAAF5gGtBcS0LS2Y8Rd5zKIPScwmnxPxwB5EdhxCv49jWpM3udXm8iBgHD7/mjXxfsA3m2cDuiugX9XhbWNq09qgwSnsAwMBsUCnR1ATaVMJe/zq0ySNTH8blQMszK67V/yyxfAPwh5AJ8AS1l4LUjGmykZWlh9jfJwKTTqAB4cq33g7Vj24hbc/cS7OJSdjL+9ZQrWj0tEekc70rtbcHPuTNy36BPIiE870wgDQ8NR8tL30HR0GwpiFuBjn/tThAcP78rPl5RJnUH7WvkRfGPPi+zDgXgwZy6+GzoJZd/5V/TJi9fN07H/d5ZTyDKyNz2tCK88dAxBmiuh9RsRH2Onkql/SmPUQSexOpGMCsAgK1kVfiYv5Ka+62hsyoVZ89Ti+rq6bC59zNyptiVNK9llZUu79Gd5qvNPoqu5FVkLZ9gzfau9oZEWfzBCqUho+uGMInGJ9D6AMyd9LUjc+RCtQY8TiKtOVBg60x9Ee9bn+fEgxO/7EvwpUK8KsZ4HAyLRPPlb6I2ZRrD0OHS4FuQL4H1UxPz7uxB7+P8ggEAqi/Bqk99AD3pi56It56vojZ6JmCN/hdC6taz3UG+Mq0vifW/UZO/3p1t+RouGAnh42TOIKPm5V5G4ysQ2OBAcz3L/EbpTboH/ycPwe/oXQKjnhKyrTpRbg0tvweDcxTJBvTdHh64kgLt0aTTqAB4UH/18aGEZbnl6PRZsOISn5o/D362ajLoQfzwU0o9H+pvR1dKCtFv/EJkTF8PfTFR+jB2yqXAXmra+jPCCWiR+5a/gl0Or3fv8fBTAkhW3NeCLO57BqbY6u5dOQPu7sTdh2bojKP/JL9A4ezwOPbQELRnxZ5y7aJtY4YZdtsBMwByZEIeejg7zFNTf02ND3pqz1irIqKR4NJZWIiwmmnjl0dgE3hFxMbYas6+jG211jYgbm24ryluqa20eu6Ox2ebBBaxNfF/grHj9XT0Yu3Am2mob0N3eYR1Dh6Io3YyZkxGjLWZDhvsvRL4A7t/biPS3p1CYeZ5Rr2CH433Wptfgv7LENFtzv4LWvH+wIeTUdbMR0FlljwL5bbHbyYPpOox/2dnQu4FhqFv4HLrjlxI0PEeLXgs6C8CZr4DediRtvQtBrcdNYXPKrmk0NqkrTn5Msyt5IZqmfg/dCSuQtO3jCC9/w+rdjEEvk1XnTl6uJPkxve64aWie+l3WxTJeX3xXyZWi9wG8h0JqAFGFP0Js/g8xQL3Jt+yiK97mmd5ASCKapn0PHWM/A/8D2+D3/b8DIiJNYNpgmnIlpc4avPJwBTOhoeD7Po3BW+6R+eq9OTrkAvjo0wcBcHWFEZOO99Qe7LC2TgSy4ZZEh6KOQVJuekYa7ly0CDNiQvHMgXUoaKpBEDujvcfGGDNlEaIL+tG1/hgGv/tDDDbJF/r5Sd2jh0B6rLUOVd1tvMEsMzT0dOGIH4ExO5MJDyK4tQuhje3M29lFkqDtaGiyofTW2no7LUyrxutOlaGrrR21hSV2Znjx9gN2HKiuFaryC1G254gtdKvk36X781F+8ChaqmpRfvg4WirrzrwrINYK86Jt+1Gy+7AtbutoakFNYbGdF65tZaLG05WoPVaMfnPy4un4l0s6RlFB3bu+w/N3K5Ml3kDnISgEeIMT94MEX4tTIK57AyxCUb3nUWmjJ14bjbQ+3teZB/68r3zouZYPXHpeGNG7BuJ6I+VvQFljky5v9vKAOmW/t8wqo35V7nPLNcLAb3jmfXkhXnjv61Ytu0IT8VRB8YobPM8cPisPunbydCbNEQbPcL3Cta4LrfvwlL3OW3a1+2bqd2fxnUF1M7QclxMsIZVbfVWMJbD2U9jWE9sa+wdt8WsTQbyFUXSYjBaxyi+EP+OaB0TvO5cVhsgxl1waji6rlQjABd5Rja3oDAtBSxgbnFcDre4ZwGBsDNrypmL8+JlIDI14Xzul6hpQVonuA4VoCwhB3+btaHziOZsvPh/pTWm54ZSIfbLU2ZeMmKYWhYVGRgNhoQhmfsKaCeAyQ70kSztpXBZylsxB5qzJSJs6AZNuX4qpdy/HjHtXIWvedGTOnoLcm+YaJ2RRB7M8Wh2uhWrqkKlTxmMs401YvgAz778NadOYxi2L7MQynUw2kb9a4R47Jg2TbluCafeswPjl8zGRcfS98TcvxJS7lvM7k+0Y0xkP3IGo1MQRWd/nI8mVDgqwzUcp0Akm2/h7ogLYXwzsPQUcKQWO8fpqLbRUEd7eD7x7gMK0VfUEFJTzu6eB7ceBSoL6niIKWQradUeA41cxL6NNIVRKvvM8ecC/f73R0yw35JPflcBWll28/4A62nlJPDxYQt6yjk/we+o+hVXAyWrgvUOee+vJb1mKaw97nl2lrIw6CRNf38P2dcLT7sVntbnD3ja3jzzRMpirwXuNBFazwx1gZyujwdDY3cfQi1OUOwWUhcea2rC9qgEtvHe0qRUneV/baG8U3rt0/dFlAfgAJXVkUzsSKaHrokJRHxHiAfBAf7xaVoeX3yhA4N4B5LQEIkII7LRggqJf/jF08Z6UgCACZFv5Eb56fjATeLf3dePtygL08NcS472u/h7sayjDqe5mBEVHI7CzG0HtfO7TczXPHJWahJiMFAJsKmIzUxGfMwaJBPVo3ovjvbisNEQTgMctnYfwxFikz8hjmITcJbMxfuVC2/YVn5Vu54AnTRhrW8SSJmQjdfI4xKQl2xC8FsFpq1oKwV7PtCUteUKODZPrOFN9V05d9HdibiaCQimF1LElYX3yO1LSmxq6lfB6l4K7lNbwOwTTTQXArpMU3BTkVQRRH53mipKGLk/XAof4fTWBn6ymQkHLaBsFqapdgpZyDS/toNXUAhyloNVQ74edxE4pL9HhwL+9BsRFELQJJolRQBn5sYPlVx18gKq9ICnd1k6PwtZOfr9A/u6jorSBoB1ExeJJKhTi87NbgOQYz7OrlZfRJo3sJkQSvMnfEvJaAC5etDBs5L3DvCauXjXQVLp1lDVVHZ3YV9uE1aU1Bt77apqwqbwOXX0DWMfftp4+NFCTaO/1HI7hkktXgy5PnLI96mzuIDbSDqJDu9NAgwIwY28p0o53Y0xsHo6+9R6OFh7FYHAIAoJCbcipm6ZLb1ogwgIHENw/iK7YunMAxoajAimJvNTb34/GLh2ecnZEHeHYMtiNQFrgQpNhuwlBXKvFRXKZWn+qFFXyhNbVjc7mFu9c96Dt8w4JDzPQFWgn5GQSbMeYXqL5cy1Gs8Vq/Fsry7W9QddyyOJ00DML2qiQeLYoMMcB/qg4fNycw8ida8nOQ2iprrd0ND8u72+XK10FksFk09hEIJZgcvNUgkqYB7CVZBbvp1CAC2ivBuk7s3KAj88HagnUArIx/GZaHDAuBYhiXsalesBOz83d/OUV9bojAcYXVrK88cBDi1lG8rikzqOoqOxpsYx0lfgufmbwu3fNASK1no3fSSXPE6OByZlAEut8YoYnTjmVOo3S3CgkhWXRRE9bXzYZmD4WqCHPa5qBdPJAbZ5i6KqwXrtpokOCMDkhGmkRYQimAh5HmZYUFoKUiFAkh4diLDvghNhItPUO0PC4gRr8MORs4xopSV5ebaVmNL5xPdDl1QB7hyxoWeKB/Nugln9n1Lfj5qJ6ZEZEIzR7DPpKyvHznz+KzW/+GlVbnkPRb76Dwv2/RO8EAnxXOwL7+5CaPR/dPha4Fo6tW/0Ojh895qkE3pNDh1Za3GeIcWiOo5cPtR8QPd6VykJMX+L7PZ1dto1M89CVB4+jfH8BWgmc2sd9ek++zXu3NzSjtabBLPaO5ja7100Nu7m82laTtzO+AFd7wZVWc0UNelo7CMCNaK6sse+21TfavJcUgy6m0cfvarGbXKw2lVUx/Xq01zeh8XSFgX4H/+5oarbyXm4zU3EpO3DnbGA5BVpOsufvTxBQ76ZwlxCXQKMucVUogILythnAeIL0hDTg3nkEjQRgBfMi8L5jlgfMlZ9bpwNLJ71fVQ6pj30Yu1kwy55Lft+/0AOY88YBeeksI0HlJoblU66e4qT6FFDP4Tcn8pt3sq7vJq9XTvOMhHyKCoWAfdEE1gufq46uVl5Gm7RYkviI5eTx1DHA7GxgJkF8bi5w+0yPQkmMPUcUXAlSmqHMwMSYCIJ0BGYmxuDOsSlYSO1pblIslqcnEMxDMSkuEpPjIzE1IQoR1Cau6AK3USZtw/L9dUgGik4DGw4kde984G47ctrb7eSyi4HshRQEXwNPaehau4Cc617vSWkXSv9GoMsCcD82yHY24IaUWCS1diG5hWox+bTgRA0md/qjX/sX2ztxPCMOt959D/LGjkNw6kTEz7wTmff/GSIKozHQHajTQtFU3Y1/P7rRtFtRT1cXtjz3E3Sc2g4//wB003reUHsSG+uKVaP2nbzuAdxX0Yb82gq8ULwf/gLpsGD0Mvj2XO1DrM4vtMNDepifxtIKWt2taCEAywqOzUjhs1M4tXk3irfvNzCtorVcRpAv3XXYVqrvevJVBIaGmPWshW4HX3nPQPr4+h2eBW6HjqPgnS2oOlJoi9yKaWFrMVvp3iOoKyrFyc17GK/CQL9kp2ehXP2pcgNzc17gzevlkrywapiU8sIsD1ncWUkeSziUfS6ELLF4ZJ0z0nGl2rSSiaHlL30qld+lEWLARvllIwMaFdB3k2kZTiTAK2+qHuf7+pVF5azk/rCQWphkhfIsRUVlEmBmk+9SmFQXlN1nyqR6cWSR6uACcumSSN8XUIvYDRFPPus3hnnR0LmscX1T35eSkUmlSqS60H0Fr6z70JF4pzavWShNF6gssrzHkveawhBfHB477d35vRKkPhtC5oVTtkSHMNACj2GIYoPX3yH8mOKk0hpPotyQx8kPK2mUcee2HQbWe3fuQkhoqAGlwFwHjOzcvM1OIfMFT/0tYG9qarK/BdiSw3quazkA04ElB/cdwNH8AnPOovT03Ikn0pZdHX6iawG5813n+Yljx+2+rnWAydEjR1B4/LjlUWe7l50uZZ53IywszOLdqHRZJfOnOt8ZGYI2Su8I9OPjGdH41Zwc/OC+ebjtnz6GvAfHoLd4H07WV6MgqBfBY/IQmzUFUVkzkJIzG/847l58fOUXsOruP8SXg2Lx+Ol9qOv0nC/uHxiEpTOjkJg5noJxgCAfgKnRqUgLjUIkRdfNMdRuaeneG8IOEhCKicEx6JfFHBWOTiKHrztVvR8aG42OxhYb9g6NjkJ4XDQC2PsjEmI81jItac1JC0xkZWtOXBayhvtbqhvtnha1qTF3trQha95UNJwuR19Pn8XR/VDmKSw60rwPRcZHI4hIJjeq8p8eEh6CYDYiaYLyCBfEv+WbXaekGZixob6f45GThqW1iGfHCWAfdZwDJUB+qWf+22QHExdAaoiRupZ9U0OqGoa9EmR553d2nvQAuUBD39KwphYcqe9oZfqpGs9zzU+2Sd/jOwJ55fdna4BiPpfl9GEi5VeLycQDNTvxVAvGdhYCe4uAQ3ymOtCiwjryROXV0HtZAwGIgK+6uFwyvjKt0/X8Nq+dPLBJ2ve10UHf0zxxNetCQHeq2rM2QnPimjsWoDukfCq+773rjVRGNWnJcPFQiyNVXt1T2TpYZuVfoaGVgSJFPHba/ZUggXNdVw8OsEJrO3sQqGv+tvT0mmIh0rx3LTuZds90s/P1quF/CEks04EjkoH1tQ3YtnEzDu0/gGP5R1FIAG1saLCR0v279+LwgYMG9PJbvmfHbjtmVCeN6YjPY0fyzSvbyeOFKDh8BM2NjXYISS8baVnJaVMOjh4pwOF9+3Gi4KjHkOLzBqavtKurqrF7+w5sfG+dnSi2a9t2bF6/0UZfBdTyed5Ig6jidBn2E7SPM3+7d+xCwaEj/F6+fetGtcQ96swISL7QA0JDHvbvC0VrRyTKx49F5axp2L35GLZs2YXVtHZfWLsDj7+3Cft72rEjqh9L82YgJzLe5qL9WDk/OFKLIoSgOjwGjZHd6AtrwMKkLORGJiBmsAAzp0QhJugEuqJu1pHgWFtziuE4/nLsDMymlT/2td2YcbAc+xIiEFbbiNnHqtGcGouqWdno8gFxD2hHIiolwQBbFnd8VgYSxmYYsIdGRXrujU0ncKfborrgyAibA9dRoBEJsUibOt5WowtoFTcqOQHhvJ88YSwCqBFqHnv8igVeJzEx5plNC9sUTwvedJhJQu4Y86+ekJvJ3wxLJ5J5Cmce5M71UsjXF7r240ad/G9qqR7h9Pg64JfrgWc3AxqEeHOvZzXyQzcTUNlu39kH/P0zHiGtFcoCEQ29CnAk2AS0wbRcfLegUeGlcuLpxKKeuHnoSVjGjwcgsuQX8O9rNhCmrMLfPAWUU6BqWPN/3gb+4VnWGb8v61rf0WKqJ5jHikYP6Gk1uoaA9f5J5udfX6ESUgbMH++xXvvYNjozHkB/WCb8vO5brxVpP7KGQCWC/Qd6EV72FAJ66s36e+hHwPPbgMdYtk8tIQ9ZH8+wDp5i+I83gXDys43K0u/+t8dCLiLI/OHPPIvPTtcBK6Z7lJoQ8V7B4T2DeCMPpn3hY9CddAv6w8ciovxZBLWesOfi19d/Cfycyo8AbRKbRiQt8X96zrOI7q7Znnbx108yT5s8UxtS8n7Fe79YC2jXp4b5pdwJ8JoIhloEJhBKiva0DTlFkvc9+37YmFGtC+1F9vhCp8xgKwxp2I6w+q22Ze67LwB/+QTze8Qz2vBvrwPfexFYfxigCEA4+fMvL3vKf+cs/rJvTGF7k9XuEI3jc3guPhjWstyDgeEs923ojZ0Kv+py+G1jIkHBCKWGurasFn+7LR+ZkWE4XN+CxwpKsLa8zqxtDav/L69/nl+MibFRjFuHJCrxcWz4Tl8KYRrhrLQQftAJQWR8n6NlqEInak5sgoSY594okYBOQaAtINWpXbkTxmPHlq2oq62jrAhGa2ur+SHfaiBdai6yx00cb26i9+/eZ8PjUnQEvKcE2rSOlU7elEloaWzCEQJrAPtVBI2cmqoa1NfV20liqRnpBOU+JCYnYe0779q7E6bk8e81WLRkMY4SqF99/iU7d3zazBnm03zt22u8p481obOrC6XFpZg2awY6O9rtjPCNazdQsehj/iZct5a48kVeX5Yv9BGXiHYogv2j0Bw1A4+NW4IvR8/Dd/IDsP1wBQ4X1+JAYS0KihpQT3CbGBSF28p7sfPV11Hf3GgHrZ+mmhwmJFHDFEIIbHktH+eicL8GhId1IbZnK9KO3Yboqm+j9eQPMW2gFY+d3Iei8hZMis5Db0s/7tpRjIRKWsl8rz0pBk1jEu1scl/SsEyIDpjX0Ep4mJ3BLStcQzJmIUdFnLmvrWNqvALiIPZwHTqi1eUiOeYPY4cUhRH4FV/bxwTeNkxEkPenVJf3t+CwUAN93dPwuw47kQc2T4i0A1W0YE4WvEnqyySxLoqC+PMrKIwnMSne+/N7gQXs91qRbjdIPWRzHS0SWYIaYhWoOm05LAz4IQF08h8D4/+Az/6QcuP3gcV/5bFqlL3z5VCs1ur3/yRY/YYg/ZutHkC7m+BxE/Ojay2qU1XLAheAlBK4BC4mq1T1Epr8fZIg863fela1O0PP1yuJHw3tngVs//ElWuHkq1l7vP8wgfyBhbQO+fxzVKD+mYC6kIqJyq1tT1qjoHlzKTVg3RWRL49QEchgOuL9hK8CY79CXlAJ0nYogcpQEshIIfiHBz3TEk38luppF/n7n295FAit/Bcof+0u1msalYZjwGeof92/wLPl78u3sF1QQVD6GpH5+bvAff+PwPhrz84FWeMqz/VEEhvVTZ5V6N+4BzaS88YeYNoY4P/wWrshNJLDbotG8kTKrVbk3zLDoxg6JF599t+BXLZz8dzh+8M/oELDvnKhLqltYakRoUigptxEC7KJlndNVzet8W60EnwC2aBb2eFayNz1BHrNlacTwJ0kg8nwf9l9DPN/ux7zGOz3N+txz2vbUU9L/noiDU+Py5tgAPqx++7FeIJ0RmYGEpOSbAj94w98EikpKbj5lpVIJ/hqW29SShLyJuVhwZJFmLtwPhYtW2LAvXzVSgPrLvJqyrTJdvKYDjQJoxzU6WL+NAxef/EVWthFpjikpqVhwuQ8+3tsdjb27dlLHvrhnvs/jlvvvh3TZ063/E2ZMR1Lli+zk9A0zTlr3mzKpX6TKfOZhyXLl9qZ31I8pJTcaDRiUbn4S5+ZEhmV9XBJVTA2FdagzT8MkZUFSKk84AEyas7yWy4OTp4+Ex+7/W5kZmRSM9uFSFqujb392F7RgaomDc0wXlgH0qK7kBYYinnR6cgMOYzWznZs6L4Tv6xehZ/uCccfT0vExwLKMH/SH6E2aSqKs3NQe8c9SGrrxbQd+9BPcK2aNRY102gV28pPDwmMNeytitMCMy1SC6S5c+SN9SacBMh9lJLyuCVrWivFw3nv4MtrkDwx50waWl1+5HW+wzLJolY6fiyjngmohUbqoBZ4T5qohss1pC4603A+QPsZzgKX+qVPSID/mCD6R3cCc2gFF5Z6hlG/eBvQTSE2htaXhLcsxI35wFu0yDX8qnlp4cMcFlXCT1uftIpa9O9fBGbSmnGE2XAWuADg+y8Bt9PK+fg8gtXzwJcIDN+hhaQtY1q8JitTC9y0sE3z5fuLgKcJMBrSncj0i2iBv7XfM+z+OSkizD/8Q9CRfv1a4P60wKVk3Epg+K+3PXXwueUe0NNc+F88TlAmq2Rl7yvxzJOLV4snkl+0DLV/e9U0z8KzSDafBFq82sOsYW0pAlrw9xcf9wBVLy3friEWuLqXho9TYz17zqk342NzWGe0RPNoaf7J3QS4XwE/IUApnwJ1A3vGVx19gXzWN6SAaQvWj/n8H6loSOjJb4CCFhzGsb56Q64fCzy4ditCyF/xUTw0RWQV8MnFwMtUWDQHfh8VFK3BWJxHRZH81ZTBFipO2tK4lPe0LkTdcAGVqtd2v89zLbb8ORVYKUaKcD4LXHvB67t7sLO6ERnUFLrIxDJ2pgBqFxP58uS4KOQxA/flpqKYzFW8N0qqkUPlPSE02NrSdFb4/rpm7K1tRgOVANXnD2+ahiydTqgORzl6PVjg+o2NizPQjo6JQUpqip0SlpCQQMBMRUpaCnLG59o9ebUMpWzVCWLxSYkE5wha2BF8L9qOFE1NT7NnOoM7LSMD8UwjISnB7ifR4m6oZ59iY71pxc0IDw9n+in8bqadHpaQnIh1a97DLXfebqeR6TjSCBpCMsISEhNMCdBpZDqXXO+F0ipRuvpG5tgsu3c906ha4GHBY9HdG4liSvqOqgrMX/0z3PfSo4gvKkVlfS22BfZgS0Iw9qRE4LXIbvxl5W58/fR2fHfXO7j7uf/GY6/9f1hQ8TJWBB7Dd4PfwJ/3bsBbQbPwDy2JiC3ejYGgcPy09k5s7JyGtpAsxI+Zhr9ZM4iS/Crs3ZyP0pONeCG/Ec/nV6OprRsR7dR82fvqx6fDv/9sAaP92T2t7eisb0bdiRL0dHSivug02nVdWGIuU+uK2TnZg6oLCtHdTmlGLrZW1aGhtNK2hFUfKzLXqH3d3WZZVx05YZ7W5KlNK9Q76hvtuVax61rHl7bV1jOtNtQVldliOS3IuBrErKKFgvxpWq8S1J+nxQdaU75dXrpDDIWSHLyIUmk1al5UW540T600NKz9KIW9QCidz5/5M4/VojQvRLKetYVNQ5mytqfTEvoSBeo37vXc/+v7mR0aFVpcpTlZWU9KX0PoGk5X65M1KTD/50/x3ZUCTE+er2dS9rT6/5frgJ++49muJcVH96WcqGx/TMtXALuEYKPpBVmDAvW/vs8zfKvy9vCe+C/l5oef9wz/Sun5EZUnLUQUDccKKQwCsEd+7FHUbO6VEbV9TaMBv1oLZDJP+u6nad1rEZumKl7e7hnh+GMqelqLIMCWs50mAtgf3uG5/zX+akGY0pfFe72RrOsXCdY/prIipU/KkepAIzgaZXIG4MT7F3cCDxLcBdAnqtj+GN/hp+rslb8GFhIjtRXtjW+y3MnehxchG15m6KJ8aKQB0EajpKK9C/Vdvdb3kikn3iqpseF0AXI55UpJaweVEc/XtdjtRzdNx938YAqt8ydvnYeZCTGmHFxvJCtXlrLKHEQjSNfmQItlFMBrkZhD8mthHuikgHhJcUK0jZj39I7iC3gDNG1AoymEoC+uzKO1/rH7Pm5D8yItRAsinxQ3Ojoan//Kl0wBENjpPWc43PmVhS3g96QdcGbxmq4V/0ali4joc+nOb3xvVmVL4AMbDpagv7sCf9iQj+XUJvsJXnUr5qD45tmehWIpCeijxtmvFeLtHehJjkUXwS+D9f2AXwXWRAdg3GADFtKSC+vrQnJkDvIbmvHmzhPoCp6AtNL9+OxAI3piE1AVloFdJ0Lx5bAu3BsfhU8lBOKOhhKErn6T1ig7Ji3vU7dMh79tNH6fNKRdefgEagtPW2XWnSq1OfD2mno0E6Tri8vQ1dSC2pOlyJyRx3jF5rSl4sBRa1R6Vy5SY1KTzMe53LAK9PWrPeVtTOfo6q1orqylZR5v8+c1x/iMikJrZZ25bA2ODEdMumd454PQ+SxwjbqV1dPCXuoBRwGiSNbW7CzPkKARC6TV6vPH0SKngJYFou1fypYAU7JjFa2y3yGIaz5VOocvkA5ngSuOBKC2q+mdb34S5shFw8Vfvd3zPeWn1wsWk2gdChwUV3t4YwhkAhANt39yIUBZZvFkgV/vc+DaeCGwnJnjWWU/jbyWYxfd03y4Rh1yCajaVjaBv8tYRlmIAtUvUlHRlj+nSajImqO27X+zPeBjfGAYbg5ce85Vd+LlVPJU4CvLcTbzoq1Vagf/+DCtT4K7FIFJ6bQweU/dQ3nTynQvlphyp7rQVjPVP7uRjQ4o/ettDjy8fqu5kC2s9qw8F38jKU+0NVG80Hy4Ro3kj0BlleKoONodMCfXU0eOIyEVX6MlancKAnSHJ6LzWeAORVG2TKUlfW9OGi3xUNxOML4jK9lAWO0lMjjA5sjHs2JyoiMxlx0ygsCnTyhozntlRhLuyablyEo4C7oFgNeBBT6aZCvQGc5HAvQblYRNl2uBj0jl++bBqpSutq7vH6xo/9331mxnw6zALfH1WLb6ELp3HkbT+Cy8es8CbE4MQxIlVWRzB+rYM9piqcFpfPG9nbh5agr+LKAJfxo1HmX+wfh0ZzVmTH0Y8/yjEVd2GHHR6YhK3YmBiFIEt0xHdfVUPLFjPTo72pAdE4NbZ85DVN8Ail5/E53HTqCFHecI1ey6vIxzAZwNQhZzd1s7IpPi0dXSZnPSbbSKNd/d1dJqntk0DD7Q20tQr0Xu4tk4+NJ7thhNc9dqzAnZ6Wgoqzaf6pFJCehobLJneq+luo5x/M0zmxakCbQ1lRAUHorKQycQTFQat2weQhlfQ++XS0MPM0lb7TnMRNcaeBCYMqtG6nsSRr6Gv9MfFUfPFNWJ75Bd85k36vvEGzqRqnXiNyE/6CkbFiKg09PO9IrSU5DFriLatjCf/IiUpgBBv8qLV3G290RnrD3FCYxG/fyn0R2/iMrKtZsXHO4wk8TtnsNMVJMqp5dlZ8orhUllc8qjHwGu/c2LoXXlS7rljWok5bQrcQmap3wX3VSeknZ8AmHew0wU1+G75L1e9L2nupDiJOKl5cfh+1DLesjl+8Tv98TO8Hw/fgnzM3oeYc49zOTfEHP0B+hnuUzp9MZzyiXSj2+70339rV89G1pukfP8LOK1DjNpnvL/0DH2Ifgf3AG/H/4TNUyNr3vSEkgrOVnY9jd/+ekz+dKvnutXYGhD40PIeX4O0WIcvOchDK66m4X1VuIokZWD8sw9zGT0SKMEV/0wk0fnIuj2jf/nrlsOfPvBpRVPYG5sMTJjetBMi7UyIQpjUpIxsaIBd+05hfT2XjTQLKnJSkRvaBBCaZaFax9NeDAaEybi2OzfR0tItB0E8XR4Mna21OI3/lF4pDIZ/0NA3xuSiuSceehMCMKjXafRPSsH/ounoXjqWDzXU4PtB3eh63ghBsJCUDslE7WTM88Bb5EOmk+amI3MOVMRNyYNqVMnmBvVbIL02IUzkHfrEiRT6Ygfk2orxXOXzLFhoBn332Kgmz4zD2kzJiKE4Js6ZRxyl85Fcl42shfNQgoBW57acphW9qKZBPRIBEeE2RGjCqFR4QigFh6fm2mL4j4IeF+IJAQkrH3lg/72BW+R7jlxJMh84zvkCLqRkAkq7/f0vv7WkPjQ9O2S/9N9B7xFystwgvV6JqfMKqd471teXfuWR3GdMur20LrypZHw3pfvzou+91QX+paTP90bmjeH9N5w4Xoklc8pk2+5nHu+vHX+1u/52pj4NFJSUrK0HVDWr/7yTcr5nH6HA2/R9cpjlz485CNKz09rvn9rTPwdd3zrdHH1Y6cOHAuPPbUPs/tPoPNkPgqeegOrQ/3QMzELPdQWl+w8iq/vO43Ern420EH00irtjIlAx7EiYPwYdNIyrYsZhwGdOGUt2B8v1R7DzzedwLG+Tvxb+0m8Ul8OtO5BfGIdVkzYhlf8avDD9hL8pPkUDu/dhaT1u/iaPxrGpeLUqnOHzn3JGRJSL3b+1ty455fFH/LM3uH9M3Gce/rb557dH/K3E09gLX/o0+9dhdS8XFMkrjSZ9U0ejk5g2WgROTToN1ycKxX8GTSU5uHn9UWsW79A5o+/w+b9Sgd+0ssLcUMnk3lOyhou7tUI+ha/r1VW15h0yuDolV3f8tkhot8A8mG0gngu2eRCvEsXoZFIyWyGFRNuWTSPlujX1LaiE+MQ1DeI6rJKjIuPw217TqJp3W4ExCdg801T8fz0NPT09aL3ZCn6pR6PnQB0TMTK7LHY3rEBnQMdTNKbhfpJQEgj/COr8bGENnxjbBsiw6LQ2BeIO3aEIKJ3AJ842YDf23IK3fx4U3YyDjyyHC3pcfD/gPPLHwZ6fwjd6dQjqborRaP57WsvvHyH0PvPjKDc6Hw/H41ufbw/hN7FUjvlvoa8d8B8tOhyhgauAMkAcYfQR5c+yBD6iFvl1zc88UBoVNTzWtFdfbwIxVv2Ii4jFamLZyG3uQNjn9uM4n0F6OjpRuHYJGxMDkPdhHT0J+QB7blAP7VLysLAxEL0BTczRW9DbckAIquoeXobjg7ytt9BJHf14it7K3BrQSV6AvwI2vE48uAS1OWlX9D6vpHoXAB36XLJRkkuQUAOC+Bqlm4VXHUaHsBdutrkAvjo0+gC+NonHgiJiXxeC8KklfpreJUCTRvuBwIDEFHbjOkvbEdKfqm5XG0JD8brMzPxZnYMGkL80Rvg78FmB6DPkKSic88PwX39iOgbwMrydnx6bynimtvRx3dbMuJx6KGlaBiXgoCPCHiLhgK440NYp6lpyF/8d8h3G8eNSiqvpiqclas2jUESMPv+LfIFbLl71Lu2fYX3nPjDvTccgMt9o/jex18599GhCTo9T/fVET8qJD467ewM3/jPAVuHh768VZtVfSnGcPx24oqGArjOz1d0z1MPOWk44YYmFtwWy2n6RrwnH3156NBQvg6No7+HxnHuifS3C+CjSx8EwEcs6eVKNTA0+GFtqxI5jUQkF6Y9kaG2qMyPABxa34qw9m7MLqnDyuJGpLb2oT0ynA3RDwGMGyhLnL9BDMFsLyEE7KjeAWR1A/cfqsDXdp7GqvxKBPb2oSciFNXTsrD/cyvQlhp3lsOWjwL5biOTIDxy8LB14uJTRejp6TZ3hFUVlXaQgBwjOHVyI5K2XeigAvlijk9MMOHW3d1tgC4BJHCVxywtHhIfBLLaGSC+5R86guP5+UjLSPdADeN0dXVZuoqrOA7vJMicbWS6p7sH9+1HcHAIjhUctX2nBYcO24EOJ0+cRHhEuCkGNzKJj3J7WVNZTcETYIdHyGWlR6EaJNBS2dFSe5J41k3eav9wd1e3+cLWPl89F287uzo9izu9/FU6UgocENE2MtsBwDqRD+ymxka0tLTwtwkNbO+dHR2oq6m170ZGe/Yq34gkfnR2dKK48JSaK1qaW9jmwtgePe3VgrYc8Jn6hq4dhVJ9RAeISOlUOlL4RaoD9QvFUd9xlE/FUbhReXk90qhtIxOdZYGfh+yo0eAApBwowYTV+xFZ3YTgDjYSAnQgO2xXbDT2JxLoaZ33eNfHBLG9xHb1YXZdF6IamtHPNPqobQq4O+MicHLVdJQungR/NkDfA0s+KuRrgasTbt+8FcfyC0zQjckZa16NKiuqMHX6NOSMyz0jRG9EkjD68qc/hy999ffNyURoeKgdkiCHD3qm1iGrbfKMKSbsjh0pwJQZ0+wAmqKTJ+3ghbTMDORNmYyY2Bh7Lo9T8twkj1ASXuMmjDefzEEEcIGI0iw/XWag9erzL+PeB+/DGy+9ihW334LXfvsSFt60BO3tbVh5+60mAG9UkoOMJ3/5K0RFRSMlIw2paakoKjyJrs4uKjCRBsZslB5HGmRDcVERlq9ahYN79xsAJ6Uko4eAkc02unXDJmurUnx01kDxyWLMWzTf3Gj6s/5kgXf196CtuRW7tu1A0alTmDVvjlnjNVXVWLB0sR1ykZWdjRmzZxpo3YgkAV9bU4NnH3+aZc3CkpuX2QEeIrU1KUkC4fTMdKSkpuHksRMWfwHbZHVlJU4UHDO/4SnkqxSfxORk1lkhlc1gTJ4+HQf27sOcBfOs/yg91wIfXbqmFvhwJPGlhWWylCvmjuNvLII6PC5Le4ID4c/GNqauFXnVrZjsDRMZxtS32/BQJ634rqgwtKXEovD2mch/cLEtWguglqm9xB9F8rXABc4V5RWYu2A+ysvKEBEVhZiYGLNe5LpQYHQja9DybLd1w2ZMnTndjhDUiUmyUMpLy/D2q2+ae8eSU0Vmnbc0NaOqvBKtBAE1zCgKqffeXo15Cxdg7w5a8fWNZkmfogWtZ0qjrLQUmVmZHheRfEkWuCzMOF4r/biEOArLDDtvWNbo0pU3IzhEFk6Ax7K/gQFc7oF1slR7Wxuyc3NtJEgAc5wgUUHedfd0U8HstROgGuobCPRRBhbywiVg0TGTZSVlfMfPFFApSaeLT7OeWuxQDAmzMdljTREwRy79GnYPsDY/QFCJi08wt556JyYuBv29/YjkN5SO6uhGJLUntfGy06dNtjY3NSIoMAhrV79LRSnUFBeNOhUXlaC+tp4K6iFrl1Jm0wjqss7zqeDKEpcSpVGSzes3Yf6iBTi4/4ApYfU1deZyVHWp77kW+OjRdWeB+9IgPzEYSGuaAi6+qAYxp+v4W42oioZhLen25BjUj0tFa3ocar3OWaQM6AzyjzL5WuDStt996x3MmDXLQESCrbam1kB8wqQ8s2hu5A4oAVN88hT6+mgZS9BTcVEn0BBsXW0NAXw8AaHJ1gYIELrkQpeWx6z5cxAcFIzKsnI7vWhwsB9tbe02DDtl2hR0ka86JSkqOgoJBASBTzCtQFngAvFmvnOI1nvu+HG0WvbjJlpCOpFJPFeaWTljzU/zjUzivU5/amioN8tbIC5Ara2usZGhMCpDUrB02EVcfLzVzTby6J77Po7CEycsrobSNe2jUaSvfO2rVjehoXKpOYjo2FibAmKNei3wXoJSnU1VCIz6WeetLa2WbkJSooGUrH0pWzc2gHcZj6W0FLHtt7W2mZKpbs7H1v77KSd1DKccS8lPeRWt7/ETJ5qyJB6HkE/bqPgGhwZjxuxZdpTnzLlzjJey4qXwKh3XAh9d+iAW+FUHcF8aYOMY1CK2AIK6Wt0wJKD262dgZ/wobA+7VDprERtZJ9+/AjB1bvVidTyBmQ63V5QbnWSVDVdOzdE6C/tMupEk2KX0aK5aPBKvtBhIgktgovnZqTOneeYRSYqjdxRCCfjOIjbxWgvXZA0G8l1ZPvLXrHqQtSihp+HdG53EBxP0DOKRw1PjtpfniuMAquZk9VyCamCQ/Zp/n6a12NPdg/F5EyyO0hAZ3/m3pi5sEVtP1/vvetNT3YkcXqtPaB78RiaH5+KB2q0vf33JfFjwV/zUHLe4It457T3/4GGEUsnKzMz0tl1Pm3fSs++4AD6qNLoAvuGpB0JjIi4LwF26fEqPiMMjExaYsHJp5CTB5ICEL/lTEdB8ubO4x5fE63P3gbs0UhqO91K0tMjQAZChdGYVOgFc77s0chqO755dG1pHMzxAuwA++iQA7+7uqmJdPUwA3+S9fUk04p7xV5ueuYs63jNsFk3eWy6NAqWExeCT42a7AD6KJMgOCaDFLct6lA+V+KiTRjRkhXf0dYO2vveuS1ebpMwKxN32PnpEmR7oN+hXMeA/+LVxsem7vLcviUYM4E8XbE6H3+BNg/C/dqdMfAQpNiAEc1PGeq9cGi0KIN89K/qHtxRdulrkORayv3/0DlBxyaVrQ35+/oN+3b1+QTszoqPrvDddcskll1xyySWXXHLJJZdccskll1xyySWXXHLJpcuny3GaHcOQxKCjxEIZ5P4okSGMoZMhhUFLHTV5NZFBE4geX5VAtDfoOpLhQq6TghgWMJTZlYf0PXkz0RJ4fVNpZDIoP/qmszRe3whmGDpPn86Qy6BTVNIYtCJM6wAUX3F1rY28rQyiqQxaQZPFoPjxDAkM9QxDSWlMY1B6zvsi3VdZZjPEMtQy+JL20YhXiid+OKtHdN/ntJcz/Mph0AJC3/UL+lvfGOnKE72nOhKpnErDmewVn1Rm1af4ruc6kU58VrtRflTfIl3nMYjnKoeetTOEM4zUPZbKpzT0LaWhtFWu4VbvyW+p4umdSt24CCnvytNw6zfiGNSG1TZ927DKrvaldq82rzah8rUwKE/6vup7aP7Er/EMjXbloQiG5QzKt+a69A19c6Q8cskll65/Uj+PYpBskMw434IO4YrkxYjlgC8IXCpJYM1nqGBwhLgEqIStAEBgd4ihiuEhBgnfQobdDMqohJaeOUJe9ySwBcgSlPkMEogSlLMY3mKQcG5gEKilMhxk0LvjGAQ0AkWlKS82iiOmiZRHMUbAou8KfCVAX2HQNyXIaxgUX8/1rQcZVIanGCYzSAGRsL2ZQQJc9BjDTAatKpPgF6CrnAKxEgYJbYGA8ql7ytsqBvGniEHlUzn1/VsZxB8nHQn51Qy6rzKKlH/n936GxxkENAIjlUnpiooZpIAI9JRmNcMcBn1fAKQGpTSkAOhbAg/VZTmDlB/VieK8zjCJ4QGGNxjEe6duVU59R9/WfSlFyvvdDL9l0H0pWeKBvqUyCOwU9B0pXFISdF9pSUkTH5SW8uM0dH37GQYpRQcYxDMBosorvpYyqC2oDqQYnWRQ/agNqX6/xLCDQXxU3HUMqnu1eZVRvFG9Kl2lOZdBda16UVtQ3tWulC+VWwqY0riX4RSD6kntS6TyqMziy1qGhxn0vvLynwx6R3kWT7/CoP7xKIPa1xSGPQziSzLDRoZ9DC655NKHm4Q9wokVDJJ/wifJCsln4YD6/gkGyTvJLsmkEZESGik5IKAMyXoTiCoDEowSsAJ0gaIEqwSygFIkgND3FE/CW6ApYa009J4sHb0joSoQEjBIsAuoJFhlDSotpaGgNCRola40HAlTgYziCTwEWFIspAgoHSkeUgQkePWO4kjjUX4UV3ktYJCgvolBYK586Psqr76pX6UhAa5nyq8UCJGeqTIEShLMAjL9LQVFFeNYc1IwpJjoWkqL4ohfyruAUPlTPlS5ypu+4fBQPJGgF/jqHX1HZddzNRalofzoPT1X3hcxqOxSKMQL8UffVBzxQTxUerrWM4GIAFP1Kv6IT+KNSOmrLIqr8iv/ii/lRPfloFlxVZ8i8UBxBNJ6V4qEyiVg1LWAcx6D2pRAWPlSA1d9qawCZQG4yiJFQ/Wi9wTI+lX59I5GKsRn1ZH4tZfhMwzHGPSOSKA4g0HxBPyOVixSPpRP5V3tUqCuPKot62+VVe8pPyq76lr8FGmESLxazCDeS/n6FwaVVbzdxqDyi8dSEpRnpakO69Sn2oLqXn+rk6uNqc275JJLH16SjJFskwEgkjyU7JCMkZyTvJBcUH+XzJMcGBFJGI2UJDglmPQxWR26FpgLQESOAFZmJVB17QwN6Hu6JwtQhVABFU+F1D0VTsAsYa53JGAlvJW2BJwEn+I46SkPEuACYFlKSl/5kXAUEErw6j0Bi5NPpan8OflUesqDwExB7+ieQFoKgABMwlvvKk1dCzCUngS+7ikfKoPu61r5cUBKvNK7eq7vCMSltCi/EuaKp6C0FJR3lVOVq7Irv8qrw1/xTd9RkDIgpUFp6jsi5V1pOMPbyrvARt8S0It3UnaUpvKl9JR/ve80LClRAiWBkMBN39b39B3lVWVUHYnf4pkUCSkdTr2rXWgEQGUWaRRCZVI9iDcCez1zyuzUg9JS2gIv3VfjVv7FKwG9yiWAc/Ki+Pqe8qd3nA6jOlIe9B3lU/fFS/2t7yuu0tI3VXZd62/Vl+LqWt/Ur9J2lB6VXd8VT/Rt8Uqkb6qdqZwavfgEw3rvPWna+q6+p3SUptLSd5W2vqm6Ur0oHcVz8uSSSy59+EmyRXJNskXk4KL6v/q7+rojd1zyIYGSmDWaJFBTxVyIVKES1hLel6NEifSe0hgJKV8Xy9sHJeXLUSYc0jeH3hspiWeXy6vRIikdotFucy655JJLLrnkkksuueSSSy655JJLLrnkkksuueSSSy655JJLLrnkkksuueSSSy655JJLLrnkkksuueSSSy655JJLLrnkkksuueSSSy655JJLLrnkkksuueSSSy655JJLLrnkkksuueSSSy655JJL1x8B/z9ay4SL10T8ig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0" name="Bildobjekt 9"/>
          <p:cNvPicPr>
            <a:picLocks noChangeAspect="1"/>
          </p:cNvPicPr>
          <p:nvPr/>
        </p:nvPicPr>
        <p:blipFill>
          <a:blip r:embed="rId3"/>
          <a:stretch>
            <a:fillRect/>
          </a:stretch>
        </p:blipFill>
        <p:spPr>
          <a:xfrm>
            <a:off x="4528405" y="2747625"/>
            <a:ext cx="6298922" cy="2731073"/>
          </a:xfrm>
          <a:prstGeom prst="rect">
            <a:avLst/>
          </a:prstGeom>
          <a:ln>
            <a:solidFill>
              <a:schemeClr val="accent1"/>
            </a:solidFill>
          </a:ln>
        </p:spPr>
      </p:pic>
    </p:spTree>
    <p:extLst>
      <p:ext uri="{BB962C8B-B14F-4D97-AF65-F5344CB8AC3E}">
        <p14:creationId xmlns:p14="http://schemas.microsoft.com/office/powerpoint/2010/main" val="139542563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symbol, logotyp, Teckensnitt, Grafik&#10;&#10;Automatiskt genererad beskrivning">
            <a:extLst>
              <a:ext uri="{FF2B5EF4-FFF2-40B4-BE49-F238E27FC236}">
                <a16:creationId xmlns:a16="http://schemas.microsoft.com/office/drawing/2014/main" id="{97DAEE5A-5342-6927-895C-0DBAB29D6493}"/>
              </a:ext>
            </a:extLst>
          </p:cNvPr>
          <p:cNvPicPr>
            <a:picLocks noChangeAspect="1"/>
          </p:cNvPicPr>
          <p:nvPr/>
        </p:nvPicPr>
        <p:blipFill>
          <a:blip r:embed="rId2"/>
          <a:stretch>
            <a:fillRect/>
          </a:stretch>
        </p:blipFill>
        <p:spPr>
          <a:xfrm>
            <a:off x="0" y="0"/>
            <a:ext cx="12192000" cy="6858000"/>
          </a:xfrm>
          <a:prstGeom prst="rect">
            <a:avLst/>
          </a:prstGeom>
          <a:solidFill>
            <a:schemeClr val="accent4">
              <a:lumMod val="20000"/>
              <a:lumOff val="80000"/>
            </a:schemeClr>
          </a:solidFill>
        </p:spPr>
      </p:pic>
      <p:sp>
        <p:nvSpPr>
          <p:cNvPr id="6" name="textruta 5">
            <a:extLst>
              <a:ext uri="{FF2B5EF4-FFF2-40B4-BE49-F238E27FC236}">
                <a16:creationId xmlns:a16="http://schemas.microsoft.com/office/drawing/2014/main" id="{AEA797DF-26EE-BA77-98B9-430777BCDE57}"/>
              </a:ext>
            </a:extLst>
          </p:cNvPr>
          <p:cNvSpPr txBox="1"/>
          <p:nvPr/>
        </p:nvSpPr>
        <p:spPr>
          <a:xfrm>
            <a:off x="765209" y="733124"/>
            <a:ext cx="10279781"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50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Futura Medium" panose="020B0602020204020303" pitchFamily="34" charset="-79"/>
              </a:rPr>
              <a:t>Länkar till </a:t>
            </a:r>
            <a:r>
              <a:rPr kumimoji="0" lang="sv-SE" sz="5000" b="0" i="0" u="none" strike="noStrike" kern="1200" cap="none" spc="0" normalizeH="0" baseline="0" noProof="0" dirty="0" err="1">
                <a:ln>
                  <a:noFill/>
                </a:ln>
                <a:solidFill>
                  <a:prstClr val="black"/>
                </a:solidFill>
                <a:effectLst/>
                <a:uLnTx/>
                <a:uFillTx/>
                <a:latin typeface="Futura PT Book" panose="020B0502020204020303" pitchFamily="34" charset="77"/>
                <a:ea typeface="+mn-ea"/>
                <a:cs typeface="Futura Medium" panose="020B0602020204020303" pitchFamily="34" charset="-79"/>
              </a:rPr>
              <a:t>Kolada</a:t>
            </a:r>
            <a:r>
              <a:rPr kumimoji="0" lang="sv-SE" sz="50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Futura Medium" panose="020B0602020204020303" pitchFamily="34" charset="-79"/>
              </a:rPr>
              <a:t>-sökningar för </a:t>
            </a:r>
            <a:br>
              <a:rPr kumimoji="0" lang="sv-SE" sz="50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Futura Medium" panose="020B0602020204020303" pitchFamily="34" charset="-79"/>
              </a:rPr>
            </a:br>
            <a:r>
              <a:rPr kumimoji="0" lang="sv-SE" sz="50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Futura Medium" panose="020B0602020204020303" pitchFamily="34" charset="-79"/>
              </a:rPr>
              <a:t>respektive </a:t>
            </a:r>
            <a:r>
              <a:rPr kumimoji="0" lang="sv-SE" sz="5000" b="1" i="0" u="sng" strike="noStrike" kern="1200" cap="none" spc="0" normalizeH="0" baseline="0" noProof="0" dirty="0">
                <a:ln>
                  <a:noFill/>
                </a:ln>
                <a:solidFill>
                  <a:prstClr val="black"/>
                </a:solidFill>
                <a:effectLst/>
                <a:uLnTx/>
                <a:uFillTx/>
                <a:latin typeface="Futura PT Bold" panose="020B0502020204020303" pitchFamily="34" charset="77"/>
                <a:ea typeface="+mn-ea"/>
                <a:cs typeface="Futura" panose="020B0602020204020303" pitchFamily="34" charset="-79"/>
                <a:hlinkClick r:id="rId3">
                  <a:extLst>
                    <a:ext uri="{A12FA001-AC4F-418D-AE19-62706E023703}">
                      <ahyp:hlinkClr xmlns="" xmlns:ahyp="http://schemas.microsoft.com/office/drawing/2018/hyperlinkcolor" val="tx"/>
                    </a:ext>
                  </a:extLst>
                </a:hlinkClick>
              </a:rPr>
              <a:t>kommun</a:t>
            </a:r>
            <a:r>
              <a:rPr kumimoji="0" lang="sv-SE" sz="50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Futura Medium" panose="020B0602020204020303" pitchFamily="34" charset="-79"/>
              </a:rPr>
              <a:t> samt </a:t>
            </a:r>
            <a:r>
              <a:rPr kumimoji="0" lang="sv-SE" sz="5000" b="1" i="0" u="sng" strike="noStrike" kern="1200" cap="none" spc="0" normalizeH="0" baseline="0" noProof="0" dirty="0">
                <a:ln>
                  <a:noFill/>
                </a:ln>
                <a:solidFill>
                  <a:prstClr val="black"/>
                </a:solidFill>
                <a:effectLst/>
                <a:uLnTx/>
                <a:uFillTx/>
                <a:latin typeface="Futura PT Bold" panose="020B0502020204020303" pitchFamily="34" charset="77"/>
                <a:ea typeface="+mn-ea"/>
                <a:cs typeface="Futura" panose="020B0602020204020303" pitchFamily="34" charset="-79"/>
                <a:hlinkClick r:id="rId4">
                  <a:extLst>
                    <a:ext uri="{A12FA001-AC4F-418D-AE19-62706E023703}">
                      <ahyp:hlinkClr xmlns="" xmlns:ahyp="http://schemas.microsoft.com/office/drawing/2018/hyperlinkcolor" val="tx"/>
                    </a:ext>
                  </a:extLst>
                </a:hlinkClick>
              </a:rPr>
              <a:t>region</a:t>
            </a:r>
            <a:endParaRPr kumimoji="0" lang="sv-SE" sz="5000" b="1" i="0" u="sng" strike="noStrike" kern="1200" cap="none" spc="0" normalizeH="0" baseline="0" noProof="0" dirty="0">
              <a:ln>
                <a:noFill/>
              </a:ln>
              <a:solidFill>
                <a:prstClr val="black"/>
              </a:solidFill>
              <a:effectLst/>
              <a:uLnTx/>
              <a:uFillTx/>
              <a:latin typeface="Futura PT Bold" panose="020B0502020204020303" pitchFamily="34" charset="77"/>
              <a:ea typeface="+mn-ea"/>
              <a:cs typeface="Futura" panose="020B0602020204020303" pitchFamily="34" charset="-79"/>
            </a:endParaRPr>
          </a:p>
        </p:txBody>
      </p:sp>
      <p:sp>
        <p:nvSpPr>
          <p:cNvPr id="7" name="Rektangel 6">
            <a:hlinkClick r:id="rId3"/>
            <a:extLst>
              <a:ext uri="{FF2B5EF4-FFF2-40B4-BE49-F238E27FC236}">
                <a16:creationId xmlns:a16="http://schemas.microsoft.com/office/drawing/2014/main" id="{AF63CF50-47DA-949B-338B-F04BF9F8B176}"/>
              </a:ext>
            </a:extLst>
          </p:cNvPr>
          <p:cNvSpPr/>
          <p:nvPr/>
        </p:nvSpPr>
        <p:spPr>
          <a:xfrm>
            <a:off x="930442" y="4456457"/>
            <a:ext cx="7042484" cy="80535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ruta 7">
            <a:extLst>
              <a:ext uri="{FF2B5EF4-FFF2-40B4-BE49-F238E27FC236}">
                <a16:creationId xmlns:a16="http://schemas.microsoft.com/office/drawing/2014/main" id="{0972B5FE-6A0F-B36C-3205-FD8A35103054}"/>
              </a:ext>
            </a:extLst>
          </p:cNvPr>
          <p:cNvSpPr txBox="1"/>
          <p:nvPr/>
        </p:nvSpPr>
        <p:spPr>
          <a:xfrm>
            <a:off x="994610" y="4566746"/>
            <a:ext cx="69141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sng" strike="noStrike" kern="1200" cap="none" spc="0" normalizeH="0" baseline="0" noProof="0" dirty="0" err="1">
                <a:ln>
                  <a:noFill/>
                </a:ln>
                <a:solidFill>
                  <a:prstClr val="black"/>
                </a:solidFill>
                <a:effectLst/>
                <a:uLnTx/>
                <a:uFillTx/>
                <a:latin typeface="Futura PT Book" panose="020B0502020204020303" pitchFamily="34" charset="77"/>
                <a:ea typeface="+mn-ea"/>
                <a:cs typeface="+mn-cs"/>
                <a:hlinkClick r:id="rId5"/>
              </a:rPr>
              <a:t>www.kolada.se</a:t>
            </a:r>
            <a:r>
              <a:rPr kumimoji="0" lang="sv-SE" sz="1600" b="0" i="0" u="sng" strike="noStrike" kern="1200" cap="none" spc="0" normalizeH="0" baseline="0" noProof="0" dirty="0">
                <a:ln>
                  <a:noFill/>
                </a:ln>
                <a:solidFill>
                  <a:prstClr val="black"/>
                </a:solidFill>
                <a:effectLst/>
                <a:uLnTx/>
                <a:uFillTx/>
                <a:latin typeface="Futura PT Book" panose="020B0502020204020303" pitchFamily="34" charset="77"/>
                <a:ea typeface="+mn-ea"/>
                <a:cs typeface="+mn-cs"/>
                <a:hlinkClick r:id="rId4">
                  <a:extLst>
                    <a:ext uri="{A12FA001-AC4F-418D-AE19-62706E023703}">
                      <ahyp:hlinkClr xmlns="" xmlns:ahyp="http://schemas.microsoft.com/office/drawing/2018/hyperlinkcolor" val="tx"/>
                    </a:ext>
                  </a:extLst>
                </a:hlinkClick>
              </a:rPr>
              <a:t>/verktyg/</a:t>
            </a:r>
            <a:r>
              <a:rPr kumimoji="0" lang="sv-SE" sz="1600" b="0" i="0" u="sng" strike="noStrike" kern="1200" cap="none" spc="0" normalizeH="0" baseline="0" noProof="0" dirty="0" err="1">
                <a:ln>
                  <a:noFill/>
                </a:ln>
                <a:solidFill>
                  <a:prstClr val="black"/>
                </a:solidFill>
                <a:effectLst/>
                <a:uLnTx/>
                <a:uFillTx/>
                <a:latin typeface="Futura PT Book" panose="020B0502020204020303" pitchFamily="34" charset="77"/>
                <a:ea typeface="+mn-ea"/>
                <a:cs typeface="+mn-cs"/>
                <a:hlinkClick r:id="rId4">
                  <a:extLst>
                    <a:ext uri="{A12FA001-AC4F-418D-AE19-62706E023703}">
                      <ahyp:hlinkClr xmlns="" xmlns:ahyp="http://schemas.microsoft.com/office/drawing/2018/hyperlinkcolor" val="tx"/>
                    </a:ext>
                  </a:extLst>
                </a:hlinkClick>
              </a:rPr>
              <a:t>jamforaren</a:t>
            </a:r>
            <a:r>
              <a:rPr kumimoji="0" lang="sv-SE" sz="1600" b="0" i="0" u="sng" strike="noStrike" kern="1200" cap="none" spc="0" normalizeH="0" baseline="0" noProof="0" dirty="0">
                <a:ln>
                  <a:noFill/>
                </a:ln>
                <a:solidFill>
                  <a:prstClr val="black"/>
                </a:solidFill>
                <a:effectLst/>
                <a:uLnTx/>
                <a:uFillTx/>
                <a:latin typeface="Futura PT Book" panose="020B0502020204020303" pitchFamily="34" charset="77"/>
                <a:ea typeface="+mn-ea"/>
                <a:cs typeface="+mn-cs"/>
                <a:hlinkClick r:id="rId4">
                  <a:extLst>
                    <a:ext uri="{A12FA001-AC4F-418D-AE19-62706E023703}">
                      <ahyp:hlinkClr xmlns="" xmlns:ahyp="http://schemas.microsoft.com/office/drawing/2018/hyperlinkcolor" val="tx"/>
                    </a:ext>
                  </a:extLst>
                </a:hlinkClick>
              </a:rPr>
              <a:t>/?focus=27508&amp;report=185727&amp;row=gender</a:t>
            </a:r>
            <a:endParaRPr kumimoji="0" lang="sv-SE" sz="1600" b="0" i="0" u="sng" strike="noStrike" kern="1200" cap="none" spc="0" normalizeH="0" baseline="0" noProof="0" dirty="0">
              <a:ln>
                <a:noFill/>
              </a:ln>
              <a:solidFill>
                <a:prstClr val="black"/>
              </a:solidFill>
              <a:effectLst/>
              <a:uLnTx/>
              <a:uFillTx/>
              <a:latin typeface="Futura PT Book" panose="020B0502020204020303" pitchFamily="34" charset="77"/>
              <a:ea typeface="+mn-ea"/>
              <a:cs typeface="+mn-cs"/>
            </a:endParaRPr>
          </a:p>
        </p:txBody>
      </p:sp>
      <p:sp>
        <p:nvSpPr>
          <p:cNvPr id="9" name="Rektangel 8">
            <a:hlinkClick r:id="rId4"/>
            <a:extLst>
              <a:ext uri="{FF2B5EF4-FFF2-40B4-BE49-F238E27FC236}">
                <a16:creationId xmlns:a16="http://schemas.microsoft.com/office/drawing/2014/main" id="{AFD62C7F-4C4C-F433-86B0-EA82A951AE62}"/>
              </a:ext>
            </a:extLst>
          </p:cNvPr>
          <p:cNvSpPr/>
          <p:nvPr/>
        </p:nvSpPr>
        <p:spPr>
          <a:xfrm>
            <a:off x="930442" y="5364414"/>
            <a:ext cx="7042484" cy="79464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textruta 9">
            <a:extLst>
              <a:ext uri="{FF2B5EF4-FFF2-40B4-BE49-F238E27FC236}">
                <a16:creationId xmlns:a16="http://schemas.microsoft.com/office/drawing/2014/main" id="{2139D28A-505B-B6F9-EDE2-A867C655A90B}"/>
              </a:ext>
            </a:extLst>
          </p:cNvPr>
          <p:cNvSpPr txBox="1"/>
          <p:nvPr/>
        </p:nvSpPr>
        <p:spPr>
          <a:xfrm>
            <a:off x="994610" y="5442003"/>
            <a:ext cx="691414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sng" strike="noStrike" kern="1200" cap="none" spc="0" normalizeH="0" baseline="0" noProof="0" dirty="0" err="1">
                <a:ln>
                  <a:noFill/>
                </a:ln>
                <a:solidFill>
                  <a:prstClr val="black"/>
                </a:solidFill>
                <a:effectLst/>
                <a:uLnTx/>
                <a:uFillTx/>
                <a:latin typeface="Futura PT Book" panose="020B0502020204020303" pitchFamily="34" charset="77"/>
                <a:ea typeface="+mn-ea"/>
                <a:cs typeface="+mn-cs"/>
                <a:hlinkClick r:id="rId4">
                  <a:extLst>
                    <a:ext uri="{A12FA001-AC4F-418D-AE19-62706E023703}">
                      <ahyp:hlinkClr xmlns="" xmlns:ahyp="http://schemas.microsoft.com/office/drawing/2018/hyperlinkcolor" val="tx"/>
                    </a:ext>
                  </a:extLst>
                </a:hlinkClick>
              </a:rPr>
              <a:t>www.kolada.se</a:t>
            </a:r>
            <a:r>
              <a:rPr kumimoji="0" lang="sv-SE" sz="1600" b="0" i="0" u="sng" strike="noStrike" kern="1200" cap="none" spc="0" normalizeH="0" baseline="0" noProof="0" dirty="0">
                <a:ln>
                  <a:noFill/>
                </a:ln>
                <a:solidFill>
                  <a:prstClr val="black"/>
                </a:solidFill>
                <a:effectLst/>
                <a:uLnTx/>
                <a:uFillTx/>
                <a:latin typeface="Futura PT Book" panose="020B0502020204020303" pitchFamily="34" charset="77"/>
                <a:ea typeface="+mn-ea"/>
                <a:cs typeface="+mn-cs"/>
                <a:hlinkClick r:id="rId4">
                  <a:extLst>
                    <a:ext uri="{A12FA001-AC4F-418D-AE19-62706E023703}">
                      <ahyp:hlinkClr xmlns="" xmlns:ahyp="http://schemas.microsoft.com/office/drawing/2018/hyperlinkcolor" val="tx"/>
                    </a:ext>
                  </a:extLst>
                </a:hlinkClick>
              </a:rPr>
              <a:t>/verktyg/</a:t>
            </a:r>
            <a:r>
              <a:rPr kumimoji="0" lang="sv-SE" sz="1600" b="0" i="0" u="sng" strike="noStrike" kern="1200" cap="none" spc="0" normalizeH="0" baseline="0" noProof="0" dirty="0" err="1">
                <a:ln>
                  <a:noFill/>
                </a:ln>
                <a:solidFill>
                  <a:prstClr val="black"/>
                </a:solidFill>
                <a:effectLst/>
                <a:uLnTx/>
                <a:uFillTx/>
                <a:latin typeface="Futura PT Book" panose="020B0502020204020303" pitchFamily="34" charset="77"/>
                <a:ea typeface="+mn-ea"/>
                <a:cs typeface="+mn-cs"/>
                <a:hlinkClick r:id="rId4">
                  <a:extLst>
                    <a:ext uri="{A12FA001-AC4F-418D-AE19-62706E023703}">
                      <ahyp:hlinkClr xmlns="" xmlns:ahyp="http://schemas.microsoft.com/office/drawing/2018/hyperlinkcolor" val="tx"/>
                    </a:ext>
                  </a:extLst>
                </a:hlinkClick>
              </a:rPr>
              <a:t>jamforaren</a:t>
            </a:r>
            <a:r>
              <a:rPr kumimoji="0" lang="sv-SE" sz="1600" b="0" i="0" u="sng" strike="noStrike" kern="1200" cap="none" spc="0" normalizeH="0" baseline="0" noProof="0" dirty="0">
                <a:ln>
                  <a:noFill/>
                </a:ln>
                <a:solidFill>
                  <a:prstClr val="black"/>
                </a:solidFill>
                <a:effectLst/>
                <a:uLnTx/>
                <a:uFillTx/>
                <a:latin typeface="Futura PT Book" panose="020B0502020204020303" pitchFamily="34" charset="77"/>
                <a:ea typeface="+mn-ea"/>
                <a:cs typeface="+mn-cs"/>
                <a:hlinkClick r:id="rId4">
                  <a:extLst>
                    <a:ext uri="{A12FA001-AC4F-418D-AE19-62706E023703}">
                      <ahyp:hlinkClr xmlns="" xmlns:ahyp="http://schemas.microsoft.com/office/drawing/2018/hyperlinkcolor" val="tx"/>
                    </a:ext>
                  </a:extLst>
                </a:hlinkClick>
              </a:rPr>
              <a:t>/?focus=27508&amp;report=185727&amp;row=gender</a:t>
            </a:r>
            <a:endParaRPr kumimoji="0" lang="sv-SE" sz="1600" b="0" i="0" u="none" strike="noStrike" kern="1200" cap="none" spc="0" normalizeH="0" baseline="0" noProof="0" dirty="0">
              <a:ln>
                <a:noFill/>
              </a:ln>
              <a:solidFill>
                <a:prstClr val="black"/>
              </a:solidFill>
              <a:effectLst/>
              <a:uLnTx/>
              <a:uFillTx/>
              <a:latin typeface="Futura PT Book" panose="020B0502020204020303" pitchFamily="34" charset="77"/>
              <a:ea typeface="+mn-ea"/>
              <a:cs typeface="+mn-cs"/>
            </a:endParaRPr>
          </a:p>
        </p:txBody>
      </p:sp>
    </p:spTree>
    <p:extLst>
      <p:ext uri="{BB962C8B-B14F-4D97-AF65-F5344CB8AC3E}">
        <p14:creationId xmlns:p14="http://schemas.microsoft.com/office/powerpoint/2010/main" val="257012726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idx="1"/>
          </p:nvPr>
        </p:nvSpPr>
        <p:spPr/>
        <p:txBody>
          <a:bodyPr>
            <a:normAutofit/>
          </a:bodyPr>
          <a:lstStyle/>
          <a:p>
            <a:r>
              <a:rPr lang="sv-SE" dirty="0" smtClean="0">
                <a:hlinkClick r:id="rId3"/>
              </a:rPr>
              <a:t>Nära för mig </a:t>
            </a:r>
            <a:endParaRPr lang="sv-SE" dirty="0" smtClean="0"/>
          </a:p>
          <a:p>
            <a:r>
              <a:rPr lang="sv-SE" dirty="0" smtClean="0">
                <a:hlinkClick r:id="rId4"/>
              </a:rPr>
              <a:t>Nära för alla</a:t>
            </a:r>
            <a:endParaRPr lang="sv-SE" dirty="0" smtClean="0"/>
          </a:p>
          <a:p>
            <a:r>
              <a:rPr lang="sv-SE" dirty="0" smtClean="0">
                <a:hlinkClick r:id="rId4"/>
              </a:rPr>
              <a:t>Nära i hela Dalarna</a:t>
            </a:r>
            <a:endParaRPr lang="sv-SE" dirty="0" smtClean="0"/>
          </a:p>
          <a:p>
            <a:r>
              <a:rPr lang="sv-SE" dirty="0" smtClean="0">
                <a:hlinkClick r:id="rId5"/>
              </a:rPr>
              <a:t>Nära mellan oss</a:t>
            </a:r>
            <a:endParaRPr lang="sv-SE" dirty="0" smtClean="0"/>
          </a:p>
          <a:p>
            <a:r>
              <a:rPr lang="sv-SE" dirty="0" smtClean="0">
                <a:hlinkClick r:id="rId6"/>
              </a:rPr>
              <a:t>Nära till hälsa</a:t>
            </a:r>
            <a:endParaRPr lang="sv-SE" dirty="0"/>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ubrik 1"/>
          <p:cNvSpPr>
            <a:spLocks noGrp="1"/>
          </p:cNvSpPr>
          <p:nvPr>
            <p:ph type="title"/>
          </p:nvPr>
        </p:nvSpPr>
        <p:spPr/>
        <p:txBody>
          <a:bodyPr>
            <a:normAutofit/>
          </a:bodyPr>
          <a:lstStyle/>
          <a:p>
            <a:r>
              <a:rPr lang="sv-SE" sz="3300" dirty="0" err="1" smtClean="0">
                <a:hlinkClick r:id="rId7"/>
              </a:rPr>
              <a:t>Koladas</a:t>
            </a:r>
            <a:r>
              <a:rPr lang="sv-SE" sz="3300" dirty="0" smtClean="0"/>
              <a:t> sammanställningar för Dalarnas infografik</a:t>
            </a:r>
            <a:endParaRPr lang="sv-SE" sz="3300" dirty="0"/>
          </a:p>
        </p:txBody>
      </p:sp>
      <p:sp>
        <p:nvSpPr>
          <p:cNvPr id="7" name="Kommentar i oval 6"/>
          <p:cNvSpPr/>
          <p:nvPr/>
        </p:nvSpPr>
        <p:spPr>
          <a:xfrm>
            <a:off x="7226300" y="3923831"/>
            <a:ext cx="4343400" cy="1968921"/>
          </a:xfrm>
          <a:prstGeom prst="wedgeEllipseCallout">
            <a:avLst>
              <a:gd name="adj1" fmla="val -41301"/>
              <a:gd name="adj2" fmla="val 5411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Ta hjälp av: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FFFFFF"/>
                </a:solidFill>
                <a:effectLst/>
                <a:uLnTx/>
                <a:uFillTx/>
                <a:latin typeface="Arial"/>
                <a:ea typeface="+mn-ea"/>
                <a:cs typeface="+mn-cs"/>
                <a:hlinkClick r:id="rId8"/>
              </a:rPr>
              <a:t>Koll på analysen (rka.nu)</a:t>
            </a:r>
            <a:endParaRPr kumimoji="0" lang="sv-SE" sz="1800" b="0" i="0" u="none" strike="noStrike" kern="1200" cap="none" spc="0" normalizeH="0" baseline="0" noProof="0" dirty="0" smtClean="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Kommentar i oval 8"/>
          <p:cNvSpPr/>
          <p:nvPr/>
        </p:nvSpPr>
        <p:spPr>
          <a:xfrm>
            <a:off x="7226300" y="3923831"/>
            <a:ext cx="4343400" cy="1968921"/>
          </a:xfrm>
          <a:prstGeom prst="wedgeEllipseCallout">
            <a:avLst>
              <a:gd name="adj1" fmla="val -41301"/>
              <a:gd name="adj2" fmla="val 5411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Ta hjälp av: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FFFFFF"/>
                </a:solidFill>
                <a:effectLst/>
                <a:uLnTx/>
                <a:uFillTx/>
                <a:latin typeface="Arial"/>
                <a:ea typeface="+mn-ea"/>
                <a:cs typeface="+mn-cs"/>
                <a:hlinkClick r:id="rId8"/>
              </a:rPr>
              <a:t>Koll på analysen (rka.nu)</a:t>
            </a:r>
            <a:endParaRPr kumimoji="0" lang="sv-SE" sz="1800" b="0" i="0" u="none" strike="noStrike" kern="1200" cap="none" spc="0" normalizeH="0" baseline="0" noProof="0" dirty="0" smtClean="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Kommentar i oval 9"/>
          <p:cNvSpPr/>
          <p:nvPr/>
        </p:nvSpPr>
        <p:spPr>
          <a:xfrm>
            <a:off x="4427482" y="2097147"/>
            <a:ext cx="3187701" cy="1692166"/>
          </a:xfrm>
          <a:prstGeom prst="wedgeEllipseCallout">
            <a:avLst>
              <a:gd name="adj1" fmla="val 44778"/>
              <a:gd name="adj2" fmla="val 81930"/>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Vad blir ni nyfikna på att veta mer om? Egna trender?</a:t>
            </a:r>
            <a:r>
              <a:rPr lang="sv-SE" dirty="0">
                <a:solidFill>
                  <a:srgbClr val="000000"/>
                </a:solidFill>
                <a:latin typeface="Arial"/>
              </a:rPr>
              <a:t> </a:t>
            </a:r>
            <a:r>
              <a:rPr kumimoji="0" lang="sv-SE" sz="1800" b="0" i="0" u="none" strike="noStrike" kern="1200" cap="none" spc="0" normalizeH="0" baseline="0" noProof="0" dirty="0" smtClean="0">
                <a:ln>
                  <a:noFill/>
                </a:ln>
                <a:solidFill>
                  <a:srgbClr val="000000"/>
                </a:solidFill>
                <a:effectLst/>
                <a:uLnTx/>
                <a:uFillTx/>
                <a:latin typeface="Arial"/>
                <a:ea typeface="+mn-ea"/>
                <a:cs typeface="+mn-cs"/>
              </a:rPr>
              <a:t>Mönster</a:t>
            </a:r>
            <a:r>
              <a:rPr kumimoji="0" lang="sv-SE" sz="1800" b="0" i="0" u="none" strike="noStrike" kern="1200" cap="none" spc="0" normalizeH="0" baseline="0" noProof="0" dirty="0">
                <a:ln>
                  <a:noFill/>
                </a:ln>
                <a:solidFill>
                  <a:srgbClr val="000000"/>
                </a:solidFill>
                <a:effectLst/>
                <a:uLnTx/>
                <a:uFillTx/>
                <a:latin typeface="Arial"/>
                <a:ea typeface="+mn-ea"/>
                <a:cs typeface="+mn-cs"/>
              </a:rPr>
              <a:t>?</a:t>
            </a:r>
          </a:p>
        </p:txBody>
      </p:sp>
      <p:sp>
        <p:nvSpPr>
          <p:cNvPr id="11" name="Kommentar i oval 10"/>
          <p:cNvSpPr/>
          <p:nvPr/>
        </p:nvSpPr>
        <p:spPr>
          <a:xfrm>
            <a:off x="7798417" y="2243199"/>
            <a:ext cx="2456793" cy="1049195"/>
          </a:xfrm>
          <a:prstGeom prst="wedgeEllipseCallout">
            <a:avLst>
              <a:gd name="adj1" fmla="val -42807"/>
              <a:gd name="adj2" fmla="val 119014"/>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Hur går ni vidare?</a:t>
            </a: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313685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lnSpcReduction="10000"/>
          </a:bodyPr>
          <a:lstStyle/>
          <a:p>
            <a:r>
              <a:rPr lang="sv-SE" dirty="0" smtClean="0"/>
              <a:t>Vilka är era största avvikelser (både positiva och negativa)?</a:t>
            </a:r>
          </a:p>
          <a:p>
            <a:r>
              <a:rPr lang="sv-SE" dirty="0" smtClean="0"/>
              <a:t>Hur har er utveckling sett ut över en längre tid?</a:t>
            </a:r>
          </a:p>
          <a:p>
            <a:r>
              <a:rPr lang="sv-SE" dirty="0" smtClean="0"/>
              <a:t>Ser ni stora könsskillnader hos er? Vad beror det på? Vad kan ni göra åt det? </a:t>
            </a:r>
            <a:r>
              <a:rPr lang="sv-SE" u="sng" dirty="0" smtClean="0"/>
              <a:t>Vilka</a:t>
            </a:r>
            <a:r>
              <a:rPr lang="sv-SE" dirty="0" smtClean="0"/>
              <a:t> kvinnor och </a:t>
            </a:r>
            <a:r>
              <a:rPr lang="sv-SE" u="sng" dirty="0" smtClean="0"/>
              <a:t>vilka</a:t>
            </a:r>
            <a:r>
              <a:rPr lang="sv-SE" dirty="0" smtClean="0"/>
              <a:t> män? Vad påverkar förutom kön?</a:t>
            </a:r>
          </a:p>
          <a:p>
            <a:r>
              <a:rPr lang="sv-SE" dirty="0" smtClean="0"/>
              <a:t>Vad kan ni lära av varandra?</a:t>
            </a:r>
          </a:p>
          <a:p>
            <a:r>
              <a:rPr lang="sv-SE" dirty="0" smtClean="0"/>
              <a:t>Vad kan orsakerna vara till fina resultat över tid? Vad gör ni som är ”rätt”?</a:t>
            </a:r>
          </a:p>
          <a:p>
            <a:r>
              <a:rPr lang="sv-SE" dirty="0" smtClean="0"/>
              <a:t>Hur kan stärkt samverkan påverka resultaten i positiv riktning?</a:t>
            </a:r>
            <a:endParaRPr lang="sv-SE" dirty="0"/>
          </a:p>
        </p:txBody>
      </p:sp>
      <p:sp>
        <p:nvSpPr>
          <p:cNvPr id="4" name="Platshållare för sidfot 3"/>
          <p:cNvSpPr>
            <a:spLocks noGrp="1"/>
          </p:cNvSpPr>
          <p:nvPr>
            <p:ph type="ftr" sz="quarter" idx="11"/>
          </p:nvPr>
        </p:nvSpPr>
        <p:spPr/>
        <p:txBody>
          <a:bodyPr/>
          <a:lstStyle/>
          <a:p>
            <a:r>
              <a:rPr lang="sv-SE" smtClean="0"/>
              <a:t>Uppföljning av God och nära vård</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93</a:t>
            </a:fld>
            <a:endParaRPr lang="sv-SE" dirty="0"/>
          </a:p>
        </p:txBody>
      </p:sp>
      <p:sp>
        <p:nvSpPr>
          <p:cNvPr id="6" name="Rubrik 5"/>
          <p:cNvSpPr>
            <a:spLocks noGrp="1"/>
          </p:cNvSpPr>
          <p:nvPr>
            <p:ph type="title"/>
          </p:nvPr>
        </p:nvSpPr>
        <p:spPr/>
        <p:txBody>
          <a:bodyPr/>
          <a:lstStyle/>
          <a:p>
            <a:r>
              <a:rPr lang="sv-SE" dirty="0" smtClean="0"/>
              <a:t>Hur ser det ut hos er?</a:t>
            </a:r>
            <a:endParaRPr lang="sv-SE" dirty="0"/>
          </a:p>
        </p:txBody>
      </p:sp>
    </p:spTree>
    <p:extLst>
      <p:ext uri="{BB962C8B-B14F-4D97-AF65-F5344CB8AC3E}">
        <p14:creationId xmlns:p14="http://schemas.microsoft.com/office/powerpoint/2010/main" val="392957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VCdag">
  <a:themeElements>
    <a:clrScheme name="RSS Dalarna">
      <a:dk1>
        <a:srgbClr val="000000"/>
      </a:dk1>
      <a:lt1>
        <a:srgbClr val="FFFFFF"/>
      </a:lt1>
      <a:dk2>
        <a:srgbClr val="45907A"/>
      </a:dk2>
      <a:lt2>
        <a:srgbClr val="D5EAE6"/>
      </a:lt2>
      <a:accent1>
        <a:srgbClr val="45907A"/>
      </a:accent1>
      <a:accent2>
        <a:srgbClr val="D5EAE6"/>
      </a:accent2>
      <a:accent3>
        <a:srgbClr val="0074A2"/>
      </a:accent3>
      <a:accent4>
        <a:srgbClr val="DEF0F4"/>
      </a:accent4>
      <a:accent5>
        <a:srgbClr val="EDBC2E"/>
      </a:accent5>
      <a:accent6>
        <a:srgbClr val="FFEC9F"/>
      </a:accent6>
      <a:hlink>
        <a:srgbClr val="0074A2"/>
      </a:hlink>
      <a:folHlink>
        <a:srgbClr val="45907A"/>
      </a:folHlink>
    </a:clrScheme>
    <a:fontScheme name="L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td_standard.potx" id="{151680F3-6FC2-4960-B137-648106B7FBF2}" vid="{FDF325D6-299B-47C8-B8D0-086DBBEE1ED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VCdag">
  <a:themeElements>
    <a:clrScheme name="RSS Dalarna">
      <a:dk1>
        <a:srgbClr val="000000"/>
      </a:dk1>
      <a:lt1>
        <a:srgbClr val="FFFFFF"/>
      </a:lt1>
      <a:dk2>
        <a:srgbClr val="45907A"/>
      </a:dk2>
      <a:lt2>
        <a:srgbClr val="D5EAE6"/>
      </a:lt2>
      <a:accent1>
        <a:srgbClr val="45907A"/>
      </a:accent1>
      <a:accent2>
        <a:srgbClr val="D5EAE6"/>
      </a:accent2>
      <a:accent3>
        <a:srgbClr val="0074A2"/>
      </a:accent3>
      <a:accent4>
        <a:srgbClr val="DEF0F4"/>
      </a:accent4>
      <a:accent5>
        <a:srgbClr val="EDBC2E"/>
      </a:accent5>
      <a:accent6>
        <a:srgbClr val="FFEC9F"/>
      </a:accent6>
      <a:hlink>
        <a:srgbClr val="0074A2"/>
      </a:hlink>
      <a:folHlink>
        <a:srgbClr val="45907A"/>
      </a:folHlink>
    </a:clrScheme>
    <a:fontScheme name="L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td_standard.potx" id="{151680F3-6FC2-4960-B137-648106B7FBF2}" vid="{FDF325D6-299B-47C8-B8D0-086DBBEE1ED8}"/>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3085</TotalTime>
  <Words>5315</Words>
  <Application>Microsoft Office PowerPoint</Application>
  <PresentationFormat>Bredbild</PresentationFormat>
  <Paragraphs>569</Paragraphs>
  <Slides>93</Slides>
  <Notes>31</Notes>
  <HiddenSlides>0</HiddenSlides>
  <MMClips>0</MMClips>
  <ScaleCrop>false</ScaleCrop>
  <HeadingPairs>
    <vt:vector size="6" baseType="variant">
      <vt:variant>
        <vt:lpstr>Använt teckensnitt</vt:lpstr>
      </vt:variant>
      <vt:variant>
        <vt:i4>8</vt:i4>
      </vt:variant>
      <vt:variant>
        <vt:lpstr>Tema</vt:lpstr>
      </vt:variant>
      <vt:variant>
        <vt:i4>3</vt:i4>
      </vt:variant>
      <vt:variant>
        <vt:lpstr>Bildrubriker</vt:lpstr>
      </vt:variant>
      <vt:variant>
        <vt:i4>93</vt:i4>
      </vt:variant>
    </vt:vector>
  </HeadingPairs>
  <TitlesOfParts>
    <vt:vector size="104" baseType="lpstr">
      <vt:lpstr>Aptos</vt:lpstr>
      <vt:lpstr>Aptos Display</vt:lpstr>
      <vt:lpstr>Arial</vt:lpstr>
      <vt:lpstr>Calibri</vt:lpstr>
      <vt:lpstr>Futura</vt:lpstr>
      <vt:lpstr>Futura Medium</vt:lpstr>
      <vt:lpstr>Futura PT Bold</vt:lpstr>
      <vt:lpstr>Futura PT Book</vt:lpstr>
      <vt:lpstr>VCdag</vt:lpstr>
      <vt:lpstr>Office-tema</vt:lpstr>
      <vt:lpstr>1_VCdag</vt:lpstr>
      <vt:lpstr>Övergripande analys till Infografik för Dalarna</vt:lpstr>
      <vt:lpstr>Del 1: Nyckeltal</vt:lpstr>
      <vt:lpstr>Infografiken</vt:lpstr>
      <vt:lpstr>Förbättringar av infografiken 2024</vt:lpstr>
      <vt:lpstr>Nästa steg – Hur går det på din hemmaplan?</vt:lpstr>
      <vt:lpstr>Koladas sammanställningar för Dalarnas infografik</vt:lpstr>
      <vt:lpstr>Nyckeltalen</vt:lpstr>
      <vt:lpstr>Bilaga 1. Nyckeltal </vt:lpstr>
      <vt:lpstr>Förklaring infografik</vt:lpstr>
      <vt:lpstr>Könsuppdelad statistik </vt:lpstr>
      <vt:lpstr>PowerPoint-presentation</vt:lpstr>
      <vt:lpstr>PowerPoint-presentation</vt:lpstr>
      <vt:lpstr>1.1 Upplevd trygghet i äldreomsorg </vt:lpstr>
      <vt:lpstr>Sammanfattning</vt:lpstr>
      <vt:lpstr>PowerPoint-presentation</vt:lpstr>
      <vt:lpstr>PowerPoint-presentation</vt:lpstr>
      <vt:lpstr>Kvinnor och män</vt:lpstr>
      <vt:lpstr>1.2 Patientupplevd kvalitet - information och kunskap</vt:lpstr>
      <vt:lpstr>Sammanfattning 1.2</vt:lpstr>
      <vt:lpstr>PowerPoint-presentation</vt:lpstr>
      <vt:lpstr>1.3 Individuell plan - andel patienter med individuell plan </vt:lpstr>
      <vt:lpstr>1.4 Patientupplevd kvalitet - delaktighet och involvering </vt:lpstr>
      <vt:lpstr>Sammanfattning 1.4 </vt:lpstr>
      <vt:lpstr>PowerPoint-presentation</vt:lpstr>
      <vt:lpstr>PowerPoint-presentation</vt:lpstr>
      <vt:lpstr>2.1 Tillgänglighet - bedömning på vårdcentral inom 3 dagar </vt:lpstr>
      <vt:lpstr>Sammanfattning 2.1</vt:lpstr>
      <vt:lpstr>Tillgänglighet, bedömning inom tre dagar</vt:lpstr>
      <vt:lpstr>Tillgänglighet, bedömning inom 3 dagar</vt:lpstr>
      <vt:lpstr>2.2 Fast vårdkontakt - Andel patienter med fast vårdkontakt </vt:lpstr>
      <vt:lpstr>2.3 Vårdtillfällen per 100 000 invånare </vt:lpstr>
      <vt:lpstr>Sammanfattning 2.3</vt:lpstr>
      <vt:lpstr>Trend</vt:lpstr>
      <vt:lpstr>Trend uppdelat på kön</vt:lpstr>
      <vt:lpstr>Jämförelse alla regioner – kvinnor och män</vt:lpstr>
      <vt:lpstr>Socioekonomi – kvinnor och män</vt:lpstr>
      <vt:lpstr>2.4 Kostnadsandel - primärvård i regionen </vt:lpstr>
      <vt:lpstr>Sammanfattning 2.4</vt:lpstr>
      <vt:lpstr>PowerPoint-presentation</vt:lpstr>
      <vt:lpstr>PowerPoint-presentation</vt:lpstr>
      <vt:lpstr>3.1 A Patientupplevd kvalitet - kontinuitet och koordinering </vt:lpstr>
      <vt:lpstr>Sammanfattning 3.1</vt:lpstr>
      <vt:lpstr>PowerPoint-presentation</vt:lpstr>
      <vt:lpstr>3.1 B Kontinuitetsindex, för patienter med kronisk sjukdom i primärvården</vt:lpstr>
      <vt:lpstr>Sammanfattning 3.1 B</vt:lpstr>
      <vt:lpstr>Kontinuitetsindex, för patienter med kronisk sjukdom i primärvården</vt:lpstr>
      <vt:lpstr>3.2 Kontinuitetsindex på Säbo - läkarkontituitet på särskilt boende </vt:lpstr>
      <vt:lpstr>Sammanfattning 3.2</vt:lpstr>
      <vt:lpstr>Läkarkontinuitet – Kvinnor och män</vt:lpstr>
      <vt:lpstr>3.3 Påverkbar slutenvård vid kronisk sjukdom per 100 000 inv. </vt:lpstr>
      <vt:lpstr>Sammanfattning 3.3</vt:lpstr>
      <vt:lpstr>PowerPoint-presentation</vt:lpstr>
      <vt:lpstr>PowerPoint-presentation</vt:lpstr>
      <vt:lpstr>Påverkbar slutenvård – kvinnor och män</vt:lpstr>
      <vt:lpstr>3.4 Behov av hemtjänst - personer &gt; 65 år med beslut om hemtjänst </vt:lpstr>
      <vt:lpstr>Sammanfattning 3.4</vt:lpstr>
      <vt:lpstr>PowerPoint-presentation</vt:lpstr>
      <vt:lpstr>Invånare 65+ m hemtjänst – Kvinnor och män</vt:lpstr>
      <vt:lpstr>PowerPoint-presentation</vt:lpstr>
      <vt:lpstr>4.1 Förtroende för hälso- och sjukvården </vt:lpstr>
      <vt:lpstr>Sammanfattning 4.1</vt:lpstr>
      <vt:lpstr>Förtroende för sjukvården i sin helhet</vt:lpstr>
      <vt:lpstr>Förtroende för sjukvården i sin helhet</vt:lpstr>
      <vt:lpstr>Förtroende för sjuk-vården i sin helhet</vt:lpstr>
      <vt:lpstr>4.2 Oplanerad återinskrivning inom 30 dagar  &gt; 65 år </vt:lpstr>
      <vt:lpstr>Sammanfattning 4.2</vt:lpstr>
      <vt:lpstr>Patienter med oplanerad återinskrivning inom 30 dagar, andel (%)</vt:lpstr>
      <vt:lpstr>Patienter med oplanerad återinskrivning inom 30 dagar, andel (%)</vt:lpstr>
      <vt:lpstr>4.3 Äldre med läkemedel som bör undvikas </vt:lpstr>
      <vt:lpstr>Sammanfattning 4.3</vt:lpstr>
      <vt:lpstr>Personer 75+ år med hemtjänst med olämpliga läkemedel, andel (%)</vt:lpstr>
      <vt:lpstr>PowerPoint-presentation</vt:lpstr>
      <vt:lpstr>4.4 Besök på akutmottagning &gt; 80 år </vt:lpstr>
      <vt:lpstr>Sammanfattning 4.4 </vt:lpstr>
      <vt:lpstr>Besök på akutmottagning – 80 år och äldre, antal/1000 inv</vt:lpstr>
      <vt:lpstr>Socioekonomi – Kvinnor och män</vt:lpstr>
      <vt:lpstr>Liknande HoS – Kvinnor och män</vt:lpstr>
      <vt:lpstr>PowerPoint-presentation</vt:lpstr>
      <vt:lpstr>5.1 Självskattad hälsa  i befolkningen </vt:lpstr>
      <vt:lpstr>Sammanfattning 5.1</vt:lpstr>
      <vt:lpstr>Invånare med bra självskattat hälsotillstånd, andel (%)</vt:lpstr>
      <vt:lpstr>Självskattad hälsa – Kvinnor och män</vt:lpstr>
      <vt:lpstr>5.2 Fallskador bland äldre </vt:lpstr>
      <vt:lpstr>Sammanfattning 5.2</vt:lpstr>
      <vt:lpstr>Fallskador – Kvinnor och män</vt:lpstr>
      <vt:lpstr>5.3 Övervikt och fetma  i befolkningen </vt:lpstr>
      <vt:lpstr>Sammanfattning 5.3</vt:lpstr>
      <vt:lpstr>Övervikt och fetma – Kvinnor och män </vt:lpstr>
      <vt:lpstr>5.4 Samtalsbehandling barn med depression och ångest </vt:lpstr>
      <vt:lpstr>Mer material finns på regiondalarna.se/plus</vt:lpstr>
      <vt:lpstr>PowerPoint-presentation</vt:lpstr>
      <vt:lpstr>Koladas sammanställningar för Dalarnas infografik</vt:lpstr>
      <vt:lpstr>Hur ser det ut hos er?</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Hälsa och välfärd= RSS- regional samverkans- och stödstruktur</dc:title>
  <dc:creator>RSS Dalarna</dc:creator>
  <cp:lastModifiedBy>Henrietta Forsman</cp:lastModifiedBy>
  <cp:revision>122</cp:revision>
  <dcterms:created xsi:type="dcterms:W3CDTF">2023-03-20T05:57:20Z</dcterms:created>
  <dcterms:modified xsi:type="dcterms:W3CDTF">2024-09-20T12:39:33Z</dcterms:modified>
</cp:coreProperties>
</file>