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9"/>
  </p:notesMasterIdLst>
  <p:handoutMasterIdLst>
    <p:handoutMasterId r:id="rId20"/>
  </p:handoutMasterIdLst>
  <p:sldIdLst>
    <p:sldId id="256" r:id="rId7"/>
    <p:sldId id="288" r:id="rId8"/>
    <p:sldId id="277" r:id="rId9"/>
    <p:sldId id="278" r:id="rId10"/>
    <p:sldId id="279" r:id="rId11"/>
    <p:sldId id="286" r:id="rId12"/>
    <p:sldId id="281" r:id="rId13"/>
    <p:sldId id="284" r:id="rId14"/>
    <p:sldId id="283" r:id="rId15"/>
    <p:sldId id="287" r:id="rId16"/>
    <p:sldId id="282" r:id="rId17"/>
    <p:sldId id="285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88"/>
            <p14:sldId id="277"/>
            <p14:sldId id="278"/>
            <p14:sldId id="279"/>
            <p14:sldId id="286"/>
            <p14:sldId id="281"/>
            <p14:sldId id="284"/>
            <p14:sldId id="283"/>
            <p14:sldId id="287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6265" autoAdjust="0"/>
  </p:normalViewPr>
  <p:slideViewPr>
    <p:cSldViewPr snapToGrid="0">
      <p:cViewPr varScale="1">
        <p:scale>
          <a:sx n="61" d="100"/>
          <a:sy n="61" d="100"/>
        </p:scale>
        <p:origin x="7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2021-08-26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2021-08-26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s6Nt5JIJ2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latin typeface="Arial"/>
                <a:cs typeface="Arial"/>
              </a:rPr>
              <a:t>TM</a:t>
            </a:r>
          </a:p>
          <a:p>
            <a:endParaRPr lang="sv-SE" dirty="0">
              <a:latin typeface="Arial"/>
              <a:cs typeface="Arial"/>
            </a:endParaRPr>
          </a:p>
          <a:p>
            <a:r>
              <a:rPr lang="sv-SE" dirty="0">
                <a:latin typeface="Arial"/>
                <a:cs typeface="Arial"/>
                <a:hlinkClick r:id="rId3"/>
              </a:rPr>
              <a:t>Film.</a:t>
            </a:r>
            <a:endParaRPr lang="sv-SE">
              <a:latin typeface="Arial"/>
              <a:cs typeface="Arial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28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TM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245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TM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2253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>
                <a:latin typeface="Calibri"/>
                <a:cs typeface="Calibri"/>
              </a:rPr>
              <a:t>TM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5B76AF-8DE4-4D8D-82CB-AC15E46988E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1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latin typeface="Arial"/>
                <a:cs typeface="Arial"/>
              </a:rPr>
              <a:t>MH</a:t>
            </a:r>
          </a:p>
          <a:p>
            <a:endParaRPr lang="sv-SE" dirty="0">
              <a:latin typeface="Arial"/>
              <a:cs typeface="Arial"/>
            </a:endParaRPr>
          </a:p>
          <a:p>
            <a:r>
              <a:rPr lang="sv-SE" dirty="0">
                <a:latin typeface="Arial"/>
                <a:cs typeface="Arial"/>
              </a:rPr>
              <a:t>Hej och varmt välkomna till denna lanseringskonferensen om: </a:t>
            </a:r>
            <a:endParaRPr lang="sv-SE"/>
          </a:p>
          <a:p>
            <a:endParaRPr lang="sv-SE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v-SE" dirty="0">
                <a:latin typeface="Arial"/>
                <a:cs typeface="Arial"/>
              </a:rPr>
              <a:t>- den reviderade länsövergripande samverkansöverenskommelsen för missbruk och beroende 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v-SE" dirty="0">
                <a:latin typeface="Arial"/>
                <a:cs typeface="Arial"/>
              </a:rPr>
              <a:t>- det nya nationella vård- och insatsprogrammet för missbruk och beroende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sv-SE" dirty="0">
              <a:latin typeface="Arial"/>
              <a:cs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sv-SE" dirty="0">
                <a:latin typeface="Arial"/>
                <a:cs typeface="Arial"/>
              </a:rPr>
              <a:t>Ni kommer få alla bilder efter dagen och vi kommer nu ge er praktisk information. 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sv-SE" dirty="0"/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1532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HF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0252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dalarna.se/plus/vard/halsa-och-valfar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iondalarna.se/plus/vard/halsa-och-valfard/lanseringskonferens-missbruk-beroend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59345" y="1084955"/>
            <a:ext cx="9144000" cy="149199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v-SE" sz="3600" b="0" dirty="0"/>
              <a:t/>
            </a:r>
            <a:br>
              <a:rPr lang="sv-SE" sz="3600" b="0" dirty="0"/>
            </a:br>
            <a:r>
              <a:rPr lang="sv-SE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Rapport från den regionala samverkans- och stödstrukturen (RSS Dalarna)</a:t>
            </a:r>
            <a:endParaRPr lang="sv-SE" sz="3600" b="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537854" y="3749645"/>
            <a:ext cx="9144000" cy="1491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Välfärdsrådet 26 augusti 2021</a:t>
            </a:r>
          </a:p>
          <a:p>
            <a:r>
              <a:rPr lang="sv-SE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Avdelningen för hälsa och välfärd, Region Dalarna (RSS Dalarna)</a:t>
            </a:r>
          </a:p>
          <a:p>
            <a:r>
              <a:rPr lang="sv-SE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Tanja Mårtensson 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FF0000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</a:t>
            </a:r>
            <a:r>
              <a:rPr lang="sv-SE" sz="1600" dirty="0" smtClean="0">
                <a:solidFill>
                  <a:schemeClr val="tx1"/>
                </a:solidFill>
              </a:rPr>
              <a:t>hälsa 20121-2023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Brukarinflytande-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28" name="Kommentar i oval 27"/>
          <p:cNvSpPr/>
          <p:nvPr/>
        </p:nvSpPr>
        <p:spPr>
          <a:xfrm>
            <a:off x="876380" y="223707"/>
            <a:ext cx="2130875" cy="117552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2"/>
                </a:solidFill>
              </a:rPr>
              <a:t>Arbetet pågår</a:t>
            </a:r>
          </a:p>
        </p:txBody>
      </p:sp>
      <p:sp>
        <p:nvSpPr>
          <p:cNvPr id="29" name="Kommentar i oval 28"/>
          <p:cNvSpPr/>
          <p:nvPr/>
        </p:nvSpPr>
        <p:spPr>
          <a:xfrm>
            <a:off x="150697" y="2725823"/>
            <a:ext cx="1737623" cy="93128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Uppdrag har getts till LPO </a:t>
            </a:r>
            <a:r>
              <a:rPr lang="sv-SE" sz="1600" dirty="0">
                <a:solidFill>
                  <a:schemeClr val="tx2"/>
                </a:solidFill>
              </a:rPr>
              <a:t>B</a:t>
            </a:r>
            <a:r>
              <a:rPr lang="sv-SE" sz="1600" dirty="0" smtClean="0">
                <a:solidFill>
                  <a:schemeClr val="tx2"/>
                </a:solidFill>
              </a:rPr>
              <a:t>oU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0" name="Kommentar i oval 29"/>
          <p:cNvSpPr/>
          <p:nvPr/>
        </p:nvSpPr>
        <p:spPr>
          <a:xfrm>
            <a:off x="8511676" y="2888320"/>
            <a:ext cx="1562490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Bostad först </a:t>
            </a:r>
            <a:r>
              <a:rPr lang="sv-SE" sz="1600" dirty="0" err="1" smtClean="0">
                <a:solidFill>
                  <a:schemeClr val="tx2"/>
                </a:solidFill>
              </a:rPr>
              <a:t>Blg</a:t>
            </a:r>
            <a:r>
              <a:rPr lang="sv-SE" sz="1600" dirty="0" smtClean="0">
                <a:solidFill>
                  <a:schemeClr val="tx2"/>
                </a:solidFill>
              </a:rPr>
              <a:t>-psykiatri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3" name="Kommentar i oval 32"/>
          <p:cNvSpPr/>
          <p:nvPr/>
        </p:nvSpPr>
        <p:spPr>
          <a:xfrm>
            <a:off x="8082592" y="4498150"/>
            <a:ext cx="2314279" cy="1159218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2"/>
                </a:solidFill>
              </a:rPr>
              <a:t>Arbete m strategi Vansbro-projektet, </a:t>
            </a:r>
            <a:r>
              <a:rPr lang="sv-SE" sz="1400" dirty="0" err="1" smtClean="0">
                <a:solidFill>
                  <a:schemeClr val="tx2"/>
                </a:solidFill>
              </a:rPr>
              <a:t>Sucide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Zero</a:t>
            </a:r>
            <a:r>
              <a:rPr lang="sv-SE" sz="1400" dirty="0" smtClean="0">
                <a:solidFill>
                  <a:schemeClr val="tx2"/>
                </a:solidFill>
              </a:rPr>
              <a:t>  m.m.</a:t>
            </a:r>
            <a:endParaRPr lang="sv-SE" sz="1400" dirty="0">
              <a:solidFill>
                <a:schemeClr val="tx2"/>
              </a:solidFill>
            </a:endParaRPr>
          </a:p>
        </p:txBody>
      </p:sp>
      <p:sp>
        <p:nvSpPr>
          <p:cNvPr id="34" name="Kommentar i oval 33"/>
          <p:cNvSpPr/>
          <p:nvPr/>
        </p:nvSpPr>
        <p:spPr>
          <a:xfrm>
            <a:off x="9991468" y="3026271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BISAM Vecka 40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5" name="Kommentar i oval 34"/>
          <p:cNvSpPr/>
          <p:nvPr/>
        </p:nvSpPr>
        <p:spPr>
          <a:xfrm>
            <a:off x="10599507" y="4677790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Projekt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9" name="Vågrät rullning 38"/>
          <p:cNvSpPr/>
          <p:nvPr/>
        </p:nvSpPr>
        <p:spPr>
          <a:xfrm>
            <a:off x="8812386" y="-202839"/>
            <a:ext cx="3571474" cy="2166494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Fortsatt utvecklingsarbete av samverkan inom psykisk 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</a:t>
            </a:r>
          </a:p>
          <a:p>
            <a:pPr algn="ctr"/>
            <a:r>
              <a:rPr lang="sv-SE" b="1" dirty="0" smtClean="0">
                <a:solidFill>
                  <a:schemeClr val="tx2"/>
                </a:solidFill>
              </a:rPr>
              <a:t>Beslut LCHNV dec 2020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42" name="Kommentar i oval 41"/>
          <p:cNvSpPr/>
          <p:nvPr/>
        </p:nvSpPr>
        <p:spPr>
          <a:xfrm>
            <a:off x="5670091" y="187787"/>
            <a:ext cx="2412501" cy="117075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3 sep lanserings-konferens</a:t>
            </a:r>
          </a:p>
          <a:p>
            <a:pPr algn="ctr"/>
            <a:r>
              <a:rPr lang="sv-SE" sz="16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sv-SE" sz="1600" b="1" dirty="0" smtClean="0">
                <a:solidFill>
                  <a:schemeClr val="tx1"/>
                </a:solidFill>
              </a:rPr>
              <a:t>160 anmälda!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1" name="Kommentar i oval 40"/>
          <p:cNvSpPr/>
          <p:nvPr/>
        </p:nvSpPr>
        <p:spPr>
          <a:xfrm>
            <a:off x="6111651" y="1505517"/>
            <a:ext cx="3190004" cy="98043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Övergripande upplägg presenteras 3 sep. Arbetet startar i höst. 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3" name="Kommentar i oval 42"/>
          <p:cNvSpPr/>
          <p:nvPr/>
        </p:nvSpPr>
        <p:spPr>
          <a:xfrm>
            <a:off x="1126482" y="4619834"/>
            <a:ext cx="3572073" cy="145090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LCHNV beslut 11 juni. Uppdragsbeskrivning tas fram förankras. LPO psykisk hälsa styrgrupp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4" name="Kommentar i oval 43"/>
          <p:cNvSpPr/>
          <p:nvPr/>
        </p:nvSpPr>
        <p:spPr>
          <a:xfrm>
            <a:off x="9559371" y="2789913"/>
            <a:ext cx="3101002" cy="145673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BISAM permanent funktion</a:t>
            </a:r>
            <a:endParaRPr lang="sv-SE" sz="1600" b="1" dirty="0">
              <a:solidFill>
                <a:schemeClr val="tx1"/>
              </a:solidFill>
            </a:endParaRPr>
          </a:p>
        </p:txBody>
      </p:sp>
      <p:sp>
        <p:nvSpPr>
          <p:cNvPr id="45" name="Kommentar i oval 44"/>
          <p:cNvSpPr/>
          <p:nvPr/>
        </p:nvSpPr>
        <p:spPr>
          <a:xfrm>
            <a:off x="8615621" y="1834139"/>
            <a:ext cx="3101002" cy="145673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Utvecklingsledare anställd särskilt uppdrag samsjuklighet. Start 20 sep. 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RSS kvinnofrid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SKR:s kvinnofridssatsning har de regionala samverkans- och stödstrukturerna för socialtjänst och närliggande </a:t>
            </a:r>
            <a:r>
              <a:rPr lang="sv-SE" dirty="0" err="1"/>
              <a:t>hälso-</a:t>
            </a:r>
            <a:r>
              <a:rPr lang="sv-SE" dirty="0"/>
              <a:t> och sjukvård (RSS) möjlighet att ansöka om medel. </a:t>
            </a:r>
            <a:endParaRPr lang="sv-SE" dirty="0" smtClean="0"/>
          </a:p>
          <a:p>
            <a:r>
              <a:rPr lang="sv-SE" dirty="0" smtClean="0"/>
              <a:t>Medlen </a:t>
            </a:r>
            <a:r>
              <a:rPr lang="sv-SE" dirty="0"/>
              <a:t>omfattar 400 000 kronor per län och år, samt 600 000 kronor per de tre storstadslänen per år. </a:t>
            </a:r>
            <a:endParaRPr lang="sv-SE" dirty="0" smtClean="0"/>
          </a:p>
          <a:p>
            <a:r>
              <a:rPr lang="sv-SE" dirty="0" smtClean="0"/>
              <a:t>Satsningen </a:t>
            </a:r>
            <a:r>
              <a:rPr lang="sv-SE" dirty="0"/>
              <a:t>förväntas pågå under tre år </a:t>
            </a:r>
            <a:r>
              <a:rPr lang="sv-SE" dirty="0" smtClean="0"/>
              <a:t>framöver (2021-2023).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7" name="Kommentar i oval 6"/>
          <p:cNvSpPr/>
          <p:nvPr/>
        </p:nvSpPr>
        <p:spPr>
          <a:xfrm>
            <a:off x="6702739" y="368892"/>
            <a:ext cx="3101002" cy="1456733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Utvecklingsledare anställd särskilt uppdrag kvinnofrid 50 %. Start 11 okt 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Övrigt på gång inom RSS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LPO Rehab </a:t>
            </a:r>
            <a:r>
              <a:rPr lang="sv-SE" dirty="0" err="1" smtClean="0"/>
              <a:t>hab</a:t>
            </a:r>
            <a:r>
              <a:rPr lang="sv-SE" dirty="0" smtClean="0"/>
              <a:t> hjälpmedel: Samverkan kring syn &amp; hörselinstruktörer</a:t>
            </a:r>
          </a:p>
          <a:p>
            <a:r>
              <a:rPr lang="sv-SE" dirty="0" smtClean="0"/>
              <a:t>LPO Barn och unga: Implementering av en sammanhållen UH</a:t>
            </a:r>
          </a:p>
          <a:p>
            <a:r>
              <a:rPr lang="sv-SE" dirty="0" smtClean="0"/>
              <a:t>Nomineringar pågår till regional styrgrupp för välfärdsteknik</a:t>
            </a:r>
          </a:p>
          <a:p>
            <a:r>
              <a:rPr lang="sv-SE" dirty="0" smtClean="0"/>
              <a:t>Fortsättning God och nära vård- </a:t>
            </a:r>
            <a:r>
              <a:rPr lang="sv-SE" dirty="0" smtClean="0"/>
              <a:t>kommunerna regional strategisk funktion/projektledare </a:t>
            </a:r>
            <a:r>
              <a:rPr lang="sv-SE" dirty="0" smtClean="0"/>
              <a:t>from </a:t>
            </a:r>
            <a:r>
              <a:rPr lang="sv-SE" dirty="0" smtClean="0"/>
              <a:t>2022 och framåt? </a:t>
            </a:r>
            <a:endParaRPr lang="sv-SE" dirty="0" smtClean="0"/>
          </a:p>
          <a:p>
            <a:r>
              <a:rPr lang="sv-SE" dirty="0" smtClean="0"/>
              <a:t>Nomineringar </a:t>
            </a:r>
            <a:r>
              <a:rPr lang="sv-SE" dirty="0" err="1" smtClean="0"/>
              <a:t>LPOer</a:t>
            </a:r>
            <a:r>
              <a:rPr lang="sv-SE" dirty="0" smtClean="0"/>
              <a:t>, NPO, NAG…</a:t>
            </a:r>
          </a:p>
          <a:p>
            <a:r>
              <a:rPr lang="sv-SE" dirty="0"/>
              <a:t>Yrkesresan rekrytering klar, Mora kommun Stina </a:t>
            </a:r>
            <a:r>
              <a:rPr lang="sv-SE" dirty="0" err="1" smtClean="0"/>
              <a:t>Taugböl</a:t>
            </a:r>
            <a:r>
              <a:rPr lang="sv-SE" dirty="0" smtClean="0"/>
              <a:t> 1 dec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04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/>
              <a:t>Vad är RSS?</a:t>
            </a:r>
            <a:endParaRPr lang="sv-SE">
              <a:cs typeface="Arial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780605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sv-SE" sz="2400">
                <a:ea typeface="+mn-lt"/>
                <a:cs typeface="+mn-lt"/>
              </a:rPr>
              <a:t>-RSS = regionala samverkans- och stödstrukturer </a:t>
            </a:r>
            <a:endParaRPr lang="en-US"/>
          </a:p>
          <a:p>
            <a:pPr>
              <a:buNone/>
            </a:pPr>
            <a:r>
              <a:rPr lang="sv-SE" sz="2400">
                <a:ea typeface="+mn-lt"/>
                <a:cs typeface="+mn-lt"/>
              </a:rPr>
              <a:t>-stödjer </a:t>
            </a:r>
            <a:r>
              <a:rPr lang="sv-SE" sz="2400" b="1">
                <a:ea typeface="+mn-lt"/>
                <a:cs typeface="+mn-lt"/>
              </a:rPr>
              <a:t>samverkan och utveckling</a:t>
            </a:r>
            <a:r>
              <a:rPr lang="sv-SE" sz="2400">
                <a:ea typeface="+mn-lt"/>
                <a:cs typeface="+mn-lt"/>
              </a:rPr>
              <a:t> inom socialtjänst och näraliggande hälso- och sjukvård </a:t>
            </a:r>
            <a:endParaRPr lang="sv-SE">
              <a:ea typeface="+mn-lt"/>
              <a:cs typeface="+mn-lt"/>
            </a:endParaRPr>
          </a:p>
          <a:p>
            <a:pPr>
              <a:buNone/>
            </a:pPr>
            <a:r>
              <a:rPr lang="sv-SE" sz="2400">
                <a:ea typeface="+mn-lt"/>
                <a:cs typeface="+mn-lt"/>
              </a:rPr>
              <a:t>-finns i varje län </a:t>
            </a:r>
            <a:endParaRPr lang="sv-SE"/>
          </a:p>
          <a:p>
            <a:pPr marL="0" indent="0">
              <a:lnSpc>
                <a:spcPct val="110000"/>
              </a:lnSpc>
              <a:buNone/>
            </a:pPr>
            <a:endParaRPr lang="sv-SE" sz="2400" dirty="0">
              <a:cs typeface="Arial"/>
            </a:endParaRPr>
          </a:p>
          <a:p>
            <a:pPr marL="0" indent="0" fontAlgn="base">
              <a:lnSpc>
                <a:spcPct val="110000"/>
              </a:lnSpc>
              <a:buNone/>
            </a:pPr>
            <a:endParaRPr lang="sv-SE" dirty="0"/>
          </a:p>
          <a:p>
            <a:pPr marL="0" indent="0" fontAlgn="base">
              <a:lnSpc>
                <a:spcPct val="110000"/>
              </a:lnSpc>
              <a:buNone/>
            </a:pPr>
            <a:endParaRPr lang="sv-SE" sz="2000" dirty="0"/>
          </a:p>
        </p:txBody>
      </p:sp>
      <p:pic>
        <p:nvPicPr>
          <p:cNvPr id="7" name="Platshållare för innehåll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865" y="3432501"/>
            <a:ext cx="3654470" cy="260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6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1D7B-3DC0-48B0-A195-CED5C93C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Vad gör RSS Dalarna?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2C48C-722B-429C-BC58-C7F3BCE87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RSS </a:t>
            </a:r>
            <a:r>
              <a:rPr lang="en-US" dirty="0" err="1">
                <a:ea typeface="+mn-lt"/>
                <a:cs typeface="+mn-lt"/>
              </a:rPr>
              <a:t>stödjer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kommuner</a:t>
            </a:r>
            <a:r>
              <a:rPr lang="en-US" dirty="0">
                <a:ea typeface="+mn-lt"/>
                <a:cs typeface="+mn-lt"/>
              </a:rPr>
              <a:t> och </a:t>
            </a:r>
            <a:r>
              <a:rPr lang="en-US" dirty="0" err="1">
                <a:ea typeface="+mn-lt"/>
                <a:cs typeface="+mn-lt"/>
              </a:rPr>
              <a:t>regioner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att</a:t>
            </a:r>
            <a:r>
              <a:rPr lang="en-US" dirty="0">
                <a:ea typeface="+mn-lt"/>
                <a:cs typeface="+mn-lt"/>
              </a:rPr>
              <a:t>: </a:t>
            </a: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b="1" dirty="0" err="1">
                <a:ea typeface="+mn-lt"/>
                <a:cs typeface="+mn-lt"/>
              </a:rPr>
              <a:t>samverka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regionalt</a:t>
            </a:r>
            <a:endParaRPr lang="en-US" dirty="0" err="1">
              <a:cs typeface="Arial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b="1" dirty="0" err="1">
                <a:ea typeface="+mn-lt"/>
                <a:cs typeface="+mn-lt"/>
              </a:rPr>
              <a:t>utveckla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kunskap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evidensbaserad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praktik</a:t>
            </a:r>
            <a:endParaRPr lang="en-US" dirty="0" err="1">
              <a:cs typeface="Arial"/>
            </a:endParaRPr>
          </a:p>
          <a:p>
            <a:pPr marL="548640" indent="0">
              <a:buNone/>
            </a:pPr>
            <a:r>
              <a:rPr lang="en-US" sz="2000" dirty="0">
                <a:ea typeface="+mn-lt"/>
                <a:cs typeface="+mn-lt"/>
              </a:rPr>
              <a:t>- </a:t>
            </a:r>
            <a:r>
              <a:rPr lang="en-US" sz="2000" dirty="0" err="1">
                <a:ea typeface="+mn-lt"/>
                <a:cs typeface="+mn-lt"/>
              </a:rPr>
              <a:t>identifiera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behov</a:t>
            </a:r>
            <a:endParaRPr lang="en-US" sz="2000" dirty="0" err="1">
              <a:cs typeface="Arial"/>
            </a:endParaRPr>
          </a:p>
          <a:p>
            <a:pPr marL="548640" indent="0">
              <a:buNone/>
            </a:pPr>
            <a:r>
              <a:rPr lang="en-US" sz="2000" dirty="0">
                <a:ea typeface="+mn-lt"/>
                <a:cs typeface="+mn-lt"/>
              </a:rPr>
              <a:t>- </a:t>
            </a:r>
            <a:r>
              <a:rPr lang="en-US" sz="2000" dirty="0" err="1">
                <a:ea typeface="+mn-lt"/>
                <a:cs typeface="+mn-lt"/>
              </a:rPr>
              <a:t>samla</a:t>
            </a:r>
            <a:r>
              <a:rPr lang="en-US" sz="2000" dirty="0">
                <a:ea typeface="+mn-lt"/>
                <a:cs typeface="+mn-lt"/>
              </a:rPr>
              <a:t>/</a:t>
            </a:r>
            <a:r>
              <a:rPr lang="en-US" sz="2000" dirty="0" err="1">
                <a:ea typeface="+mn-lt"/>
                <a:cs typeface="+mn-lt"/>
              </a:rPr>
              <a:t>sprida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bästa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tillgängliga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kunskap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beprövad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erfarenhet</a:t>
            </a:r>
            <a:endParaRPr lang="en-US" sz="2000" dirty="0" err="1">
              <a:cs typeface="Arial"/>
            </a:endParaRPr>
          </a:p>
          <a:p>
            <a:pPr marL="548640" indent="0">
              <a:buNone/>
            </a:pPr>
            <a:r>
              <a:rPr lang="en-US" sz="2000" dirty="0">
                <a:ea typeface="+mn-lt"/>
                <a:cs typeface="+mn-lt"/>
              </a:rPr>
              <a:t>- </a:t>
            </a:r>
            <a:r>
              <a:rPr lang="en-US" sz="2000" dirty="0" err="1">
                <a:ea typeface="+mn-lt"/>
                <a:cs typeface="+mn-lt"/>
              </a:rPr>
              <a:t>stödja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systematisk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uppföljning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analys</a:t>
            </a:r>
            <a:endParaRPr lang="en-US" sz="2000" dirty="0" err="1">
              <a:cs typeface="Arial"/>
            </a:endParaRPr>
          </a:p>
          <a:p>
            <a:pPr marL="548640" indent="0">
              <a:buNone/>
            </a:pPr>
            <a:r>
              <a:rPr lang="en-US" sz="2000" dirty="0">
                <a:ea typeface="+mn-lt"/>
                <a:cs typeface="+mn-lt"/>
              </a:rPr>
              <a:t>- </a:t>
            </a:r>
            <a:r>
              <a:rPr lang="en-US" sz="2000" dirty="0" err="1">
                <a:ea typeface="+mn-lt"/>
                <a:cs typeface="+mn-lt"/>
              </a:rPr>
              <a:t>stödja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systematiskt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förbättring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implementering</a:t>
            </a:r>
            <a:endParaRPr lang="en-US" sz="2000" dirty="0" err="1">
              <a:cs typeface="Arial"/>
            </a:endParaRPr>
          </a:p>
          <a:p>
            <a:pPr marL="548640" indent="0">
              <a:buNone/>
            </a:pPr>
            <a:r>
              <a:rPr lang="en-US" sz="2000" dirty="0">
                <a:ea typeface="+mn-lt"/>
                <a:cs typeface="+mn-lt"/>
              </a:rPr>
              <a:t>- </a:t>
            </a:r>
            <a:r>
              <a:rPr lang="en-US" sz="2000" dirty="0" err="1">
                <a:ea typeface="+mn-lt"/>
                <a:cs typeface="+mn-lt"/>
              </a:rPr>
              <a:t>stödja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kompetensutveckling</a:t>
            </a:r>
            <a:endParaRPr lang="en-US" sz="2000" dirty="0" err="1">
              <a:cs typeface="Arial"/>
            </a:endParaRPr>
          </a:p>
          <a:p>
            <a:pPr marL="548640" indent="0">
              <a:buNone/>
            </a:pPr>
            <a:r>
              <a:rPr lang="sv-SE" sz="2000" dirty="0">
                <a:ea typeface="+mn-lt"/>
                <a:cs typeface="+mn-lt"/>
              </a:rPr>
              <a:t>- verka för </a:t>
            </a:r>
            <a:r>
              <a:rPr lang="sv-SE" sz="2000" dirty="0" smtClean="0">
                <a:ea typeface="+mn-lt"/>
                <a:cs typeface="+mn-lt"/>
              </a:rPr>
              <a:t>brukarinflytande </a:t>
            </a:r>
            <a:r>
              <a:rPr lang="sv-SE" sz="2000" dirty="0">
                <a:ea typeface="+mn-lt"/>
                <a:cs typeface="+mn-lt"/>
              </a:rPr>
              <a:t>och delaktighet</a:t>
            </a:r>
            <a:endParaRPr lang="en-US" sz="2000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1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</a:t>
            </a:r>
            <a:r>
              <a:rPr lang="sv-SE" dirty="0" smtClean="0"/>
              <a:t>ser RSS Dalarnas struktur ut?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sv-SE" sz="2400" dirty="0"/>
              <a:t>RSS Dalarna drivs genom</a:t>
            </a:r>
            <a:r>
              <a:rPr lang="sv-SE" sz="2400" b="1" dirty="0"/>
              <a:t> Avdelningen för hälsa och välfärd</a:t>
            </a:r>
            <a:r>
              <a:rPr lang="sv-SE" sz="2400" dirty="0"/>
              <a:t>, Region Dalarna</a:t>
            </a:r>
            <a:endParaRPr lang="sv-SE" sz="2400" dirty="0">
              <a:cs typeface="Arial"/>
            </a:endParaRPr>
          </a:p>
          <a:p>
            <a:pPr marL="0" indent="0">
              <a:buNone/>
            </a:pPr>
            <a:r>
              <a:rPr lang="sv-SE" sz="2400" dirty="0">
                <a:cs typeface="Arial"/>
                <a:hlinkClick r:id="rId3"/>
              </a:rPr>
              <a:t>Länk till PLUS</a:t>
            </a:r>
            <a:endParaRPr lang="sv-SE" sz="2400" dirty="0">
              <a:cs typeface="Arial"/>
            </a:endParaRPr>
          </a:p>
          <a:p>
            <a:pPr marL="0" indent="0">
              <a:buNone/>
            </a:pPr>
            <a:r>
              <a:rPr lang="sv-SE" sz="2400" dirty="0">
                <a:cs typeface="Arial"/>
              </a:rPr>
              <a:t>Uppdragsgivare:</a:t>
            </a:r>
            <a:endParaRPr lang="sv-SE" sz="2400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sz="2400" dirty="0">
              <a:cs typeface="Arial"/>
            </a:endParaRPr>
          </a:p>
          <a:p>
            <a:pPr marL="0" indent="0">
              <a:buNone/>
            </a:pPr>
            <a:endParaRPr lang="sv-SE" sz="2400" dirty="0">
              <a:cs typeface="Arial"/>
            </a:endParaRPr>
          </a:p>
          <a:p>
            <a:pPr marL="342900" indent="-342900"/>
            <a:endParaRPr lang="sv-SE" sz="2400" dirty="0">
              <a:cs typeface="Arial"/>
            </a:endParaRPr>
          </a:p>
          <a:p>
            <a:pPr marL="342900" indent="-342900"/>
            <a:endParaRPr lang="sv-SE" sz="2400" dirty="0">
              <a:cs typeface="Arial"/>
            </a:endParaRPr>
          </a:p>
          <a:p>
            <a:pPr marL="342900" indent="-342900"/>
            <a:endParaRPr lang="sv-SE" sz="2400" dirty="0">
              <a:cs typeface="Arial"/>
            </a:endParaRPr>
          </a:p>
          <a:p>
            <a:pPr marL="342900" indent="-342900"/>
            <a:r>
              <a:rPr lang="sv-SE" sz="2400" dirty="0" smtClean="0">
                <a:cs typeface="Arial"/>
              </a:rPr>
              <a:t>RSS medarbetare processleder uppdrag i </a:t>
            </a:r>
            <a:r>
              <a:rPr lang="sv-SE" sz="2400" dirty="0">
                <a:cs typeface="Arial"/>
              </a:rPr>
              <a:t>olika </a:t>
            </a:r>
            <a:r>
              <a:rPr lang="sv-SE" sz="2400" b="1" dirty="0">
                <a:cs typeface="Arial"/>
              </a:rPr>
              <a:t>arbetsgrupper</a:t>
            </a:r>
            <a:endParaRPr lang="sv-SE" dirty="0">
              <a:cs typeface="Arial"/>
            </a:endParaRPr>
          </a:p>
          <a:p>
            <a:pPr marL="342900" indent="-342900"/>
            <a:r>
              <a:rPr lang="sv-SE" sz="2400" dirty="0">
                <a:cs typeface="Arial"/>
              </a:rPr>
              <a:t>Förankrar och säkerställer kvalitet </a:t>
            </a:r>
            <a:r>
              <a:rPr lang="sv-SE" sz="2400" dirty="0" smtClean="0">
                <a:cs typeface="Arial"/>
              </a:rPr>
              <a:t>via </a:t>
            </a:r>
            <a:r>
              <a:rPr lang="sv-SE" sz="2400" b="1" dirty="0">
                <a:cs typeface="Arial"/>
              </a:rPr>
              <a:t>referensgrupper</a:t>
            </a:r>
            <a:endParaRPr lang="sv-SE" sz="2400" dirty="0">
              <a:cs typeface="Arial"/>
            </a:endParaRPr>
          </a:p>
        </p:txBody>
      </p:sp>
      <p:sp>
        <p:nvSpPr>
          <p:cNvPr id="8" name="Rektangel: rundade hörn 9">
            <a:extLst>
              <a:ext uri="{FF2B5EF4-FFF2-40B4-BE49-F238E27FC236}">
                <a16:creationId xmlns:a16="http://schemas.microsoft.com/office/drawing/2014/main" id="{4DD092B4-EDEE-4DB2-B1BD-8D7A138B4213}"/>
              </a:ext>
            </a:extLst>
          </p:cNvPr>
          <p:cNvSpPr/>
          <p:nvPr/>
        </p:nvSpPr>
        <p:spPr>
          <a:xfrm>
            <a:off x="4207929" y="3177940"/>
            <a:ext cx="3469068" cy="10817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/>
              <a:t>Länsnätverket för förvaltningschefer (LCHNV) region och kommun</a:t>
            </a:r>
          </a:p>
        </p:txBody>
      </p:sp>
      <p:sp>
        <p:nvSpPr>
          <p:cNvPr id="10" name="Rektangel: rundade hörn 10">
            <a:extLst>
              <a:ext uri="{FF2B5EF4-FFF2-40B4-BE49-F238E27FC236}">
                <a16:creationId xmlns:a16="http://schemas.microsoft.com/office/drawing/2014/main" id="{1008B2CA-C630-445E-8D49-93CBB278EC71}"/>
              </a:ext>
            </a:extLst>
          </p:cNvPr>
          <p:cNvSpPr/>
          <p:nvPr/>
        </p:nvSpPr>
        <p:spPr>
          <a:xfrm>
            <a:off x="4106259" y="4340119"/>
            <a:ext cx="3672408" cy="673231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Styrgrupp LCHNV</a:t>
            </a:r>
          </a:p>
        </p:txBody>
      </p:sp>
      <p:sp>
        <p:nvSpPr>
          <p:cNvPr id="14" name="Rektangel: rundade hörn 9">
            <a:extLst>
              <a:ext uri="{FF2B5EF4-FFF2-40B4-BE49-F238E27FC236}">
                <a16:creationId xmlns:a16="http://schemas.microsoft.com/office/drawing/2014/main" id="{CE6B6952-F632-4926-AA3B-0ACA2FC03ADA}"/>
              </a:ext>
            </a:extLst>
          </p:cNvPr>
          <p:cNvSpPr/>
          <p:nvPr/>
        </p:nvSpPr>
        <p:spPr>
          <a:xfrm>
            <a:off x="7744357" y="3192506"/>
            <a:ext cx="3375437" cy="1039193"/>
          </a:xfrm>
          <a:prstGeom prst="roundRect">
            <a:avLst>
              <a:gd name="adj" fmla="val 1337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/>
              <a:t>Socialchefsnätverket (SCHNV)</a:t>
            </a:r>
          </a:p>
          <a:p>
            <a:pPr algn="ctr"/>
            <a:r>
              <a:rPr lang="sv-SE" b="1" dirty="0"/>
              <a:t>18 socialchefer</a:t>
            </a:r>
          </a:p>
        </p:txBody>
      </p:sp>
      <p:sp>
        <p:nvSpPr>
          <p:cNvPr id="16" name="Rektangel: rundade hörn 9">
            <a:extLst>
              <a:ext uri="{FF2B5EF4-FFF2-40B4-BE49-F238E27FC236}">
                <a16:creationId xmlns:a16="http://schemas.microsoft.com/office/drawing/2014/main" id="{207E4EF6-47D1-4DC3-9D1E-CAB8B40DD341}"/>
              </a:ext>
            </a:extLst>
          </p:cNvPr>
          <p:cNvSpPr/>
          <p:nvPr/>
        </p:nvSpPr>
        <p:spPr>
          <a:xfrm>
            <a:off x="840386" y="3207504"/>
            <a:ext cx="3265873" cy="1052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/>
              <a:t>Välfärdsrådet</a:t>
            </a:r>
          </a:p>
          <a:p>
            <a:pPr algn="ctr"/>
            <a:r>
              <a:rPr lang="sv-SE" b="1" dirty="0"/>
              <a:t>Samverkan politik kommun och region socialnämnder+ presidiet HSN</a:t>
            </a:r>
          </a:p>
        </p:txBody>
      </p:sp>
    </p:spTree>
    <p:extLst>
      <p:ext uri="{BB962C8B-B14F-4D97-AF65-F5344CB8AC3E}">
        <p14:creationId xmlns:p14="http://schemas.microsoft.com/office/powerpoint/2010/main" val="6199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Kommunerna i </a:t>
            </a:r>
            <a:r>
              <a:rPr lang="sv-SE" dirty="0" smtClean="0"/>
              <a:t>regionernas struktur för kunskapsstyrning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413111" y="2005088"/>
            <a:ext cx="4908721" cy="72152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  <a:p>
            <a:pPr algn="ctr"/>
            <a:r>
              <a:rPr lang="sv-SE" dirty="0"/>
              <a:t>26 NPO varav 6 NPO med kommunrepresentanter </a:t>
            </a:r>
          </a:p>
          <a:p>
            <a:pPr algn="ctr"/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3234822" y="3688422"/>
            <a:ext cx="5020620" cy="6273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 RPO med kommunrepresentanter</a:t>
            </a:r>
          </a:p>
        </p:txBody>
      </p:sp>
      <p:sp>
        <p:nvSpPr>
          <p:cNvPr id="6" name="Rektangel med rundade hörn 5"/>
          <p:cNvSpPr/>
          <p:nvPr/>
        </p:nvSpPr>
        <p:spPr>
          <a:xfrm>
            <a:off x="3576938" y="2867833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Psykisk hälsa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2396648" y="2857958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Äldres hälsa</a:t>
            </a:r>
          </a:p>
        </p:txBody>
      </p:sp>
      <p:sp>
        <p:nvSpPr>
          <p:cNvPr id="8" name="Rektangel med rundade hörn 7"/>
          <p:cNvSpPr/>
          <p:nvPr/>
        </p:nvSpPr>
        <p:spPr>
          <a:xfrm>
            <a:off x="7092006" y="2879275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Levn</a:t>
            </a:r>
            <a:r>
              <a:rPr lang="sv-SE" sz="1400" dirty="0"/>
              <a:t>.-vanor</a:t>
            </a:r>
          </a:p>
        </p:txBody>
      </p:sp>
      <p:sp>
        <p:nvSpPr>
          <p:cNvPr id="9" name="Rektangel med rundade hörn 8"/>
          <p:cNvSpPr/>
          <p:nvPr/>
        </p:nvSpPr>
        <p:spPr>
          <a:xfrm>
            <a:off x="5913092" y="2868711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Rehab, </a:t>
            </a:r>
            <a:r>
              <a:rPr lang="sv-SE" sz="1400" dirty="0" err="1"/>
              <a:t>hab</a:t>
            </a:r>
            <a:r>
              <a:rPr lang="sv-SE" sz="1400" dirty="0"/>
              <a:t>, </a:t>
            </a:r>
            <a:r>
              <a:rPr lang="sv-SE" sz="1400" dirty="0" err="1"/>
              <a:t>hjälpm</a:t>
            </a:r>
            <a:r>
              <a:rPr lang="sv-SE" sz="1400" dirty="0"/>
              <a:t>.</a:t>
            </a:r>
          </a:p>
        </p:txBody>
      </p:sp>
      <p:sp>
        <p:nvSpPr>
          <p:cNvPr id="10" name="Rektangel med rundade hörn 9"/>
          <p:cNvSpPr/>
          <p:nvPr/>
        </p:nvSpPr>
        <p:spPr>
          <a:xfrm>
            <a:off x="4745015" y="2872404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Barn o unga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8255442" y="2864750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Primär-</a:t>
            </a:r>
            <a:r>
              <a:rPr lang="sv-SE" sz="1400" dirty="0" err="1"/>
              <a:t>vårdsråd</a:t>
            </a:r>
            <a:endParaRPr lang="sv-SE" sz="1400" dirty="0"/>
          </a:p>
        </p:txBody>
      </p:sp>
      <p:sp>
        <p:nvSpPr>
          <p:cNvPr id="15" name="Ellips 14"/>
          <p:cNvSpPr/>
          <p:nvPr/>
        </p:nvSpPr>
        <p:spPr>
          <a:xfrm>
            <a:off x="5324082" y="5317387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LAG</a:t>
            </a:r>
          </a:p>
        </p:txBody>
      </p:sp>
      <p:sp>
        <p:nvSpPr>
          <p:cNvPr id="32" name="Rektangel med rundade hörn 31"/>
          <p:cNvSpPr/>
          <p:nvPr/>
        </p:nvSpPr>
        <p:spPr>
          <a:xfrm>
            <a:off x="3270973" y="4519434"/>
            <a:ext cx="5050860" cy="6002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 LPO med kommunrepresentanter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82739" y="4634878"/>
            <a:ext cx="323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LPO= Lokalt programområde </a:t>
            </a:r>
            <a:endParaRPr lang="sv-SE" dirty="0"/>
          </a:p>
        </p:txBody>
      </p:sp>
      <p:sp>
        <p:nvSpPr>
          <p:cNvPr id="14" name="textruta 13"/>
          <p:cNvSpPr txBox="1"/>
          <p:nvPr/>
        </p:nvSpPr>
        <p:spPr>
          <a:xfrm>
            <a:off x="182739" y="3709301"/>
            <a:ext cx="3052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RPO= (Sjukvårds)regionalt programområde </a:t>
            </a:r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0" y="2141059"/>
            <a:ext cx="36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</a:t>
            </a:r>
            <a:r>
              <a:rPr lang="sv-SE" dirty="0" smtClean="0"/>
              <a:t>PO= Nationellt programområde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86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Samordning av strukturerna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2021-08-26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7" name="Rektangel: rundade hörn 9">
            <a:extLst>
              <a:ext uri="{FF2B5EF4-FFF2-40B4-BE49-F238E27FC236}">
                <a16:creationId xmlns:a16="http://schemas.microsoft.com/office/drawing/2014/main" id="{4DD092B4-EDEE-4DB2-B1BD-8D7A138B4213}"/>
              </a:ext>
            </a:extLst>
          </p:cNvPr>
          <p:cNvSpPr/>
          <p:nvPr/>
        </p:nvSpPr>
        <p:spPr>
          <a:xfrm>
            <a:off x="3943336" y="1846125"/>
            <a:ext cx="3469068" cy="10817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/>
              <a:t>Länsnätverket för förvaltningschefer (LCHNV) region och kommun</a:t>
            </a:r>
          </a:p>
        </p:txBody>
      </p:sp>
      <p:sp>
        <p:nvSpPr>
          <p:cNvPr id="8" name="Rektangel: rundade hörn 10">
            <a:extLst>
              <a:ext uri="{FF2B5EF4-FFF2-40B4-BE49-F238E27FC236}">
                <a16:creationId xmlns:a16="http://schemas.microsoft.com/office/drawing/2014/main" id="{1008B2CA-C630-445E-8D49-93CBB278EC71}"/>
              </a:ext>
            </a:extLst>
          </p:cNvPr>
          <p:cNvSpPr/>
          <p:nvPr/>
        </p:nvSpPr>
        <p:spPr>
          <a:xfrm>
            <a:off x="3841666" y="2961124"/>
            <a:ext cx="3672408" cy="673231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Styrgrupp LCHNV</a:t>
            </a:r>
          </a:p>
        </p:txBody>
      </p:sp>
      <p:sp>
        <p:nvSpPr>
          <p:cNvPr id="9" name="Rektangel: rundade hörn 9">
            <a:extLst>
              <a:ext uri="{FF2B5EF4-FFF2-40B4-BE49-F238E27FC236}">
                <a16:creationId xmlns:a16="http://schemas.microsoft.com/office/drawing/2014/main" id="{CE6B6952-F632-4926-AA3B-0ACA2FC03ADA}"/>
              </a:ext>
            </a:extLst>
          </p:cNvPr>
          <p:cNvSpPr/>
          <p:nvPr/>
        </p:nvSpPr>
        <p:spPr>
          <a:xfrm>
            <a:off x="7778667" y="1856832"/>
            <a:ext cx="3375437" cy="1039193"/>
          </a:xfrm>
          <a:prstGeom prst="roundRect">
            <a:avLst>
              <a:gd name="adj" fmla="val 1337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/>
              <a:t>Socialchefsnätverket (SCHNV)</a:t>
            </a:r>
          </a:p>
          <a:p>
            <a:pPr algn="ctr"/>
            <a:r>
              <a:rPr lang="sv-SE" b="1" dirty="0"/>
              <a:t>18 socialchefer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07E4EF6-47D1-4DC3-9D1E-CAB8B40DD341}"/>
              </a:ext>
            </a:extLst>
          </p:cNvPr>
          <p:cNvSpPr/>
          <p:nvPr/>
        </p:nvSpPr>
        <p:spPr>
          <a:xfrm>
            <a:off x="410547" y="1846125"/>
            <a:ext cx="3265873" cy="1052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/>
              <a:t>Välfärdsrådet</a:t>
            </a:r>
          </a:p>
          <a:p>
            <a:pPr algn="ctr"/>
            <a:r>
              <a:rPr lang="sv-SE" b="1" dirty="0"/>
              <a:t>Samverkan politik kommun och region socialnämnder+ presidiet HSN</a:t>
            </a:r>
          </a:p>
        </p:txBody>
      </p:sp>
      <p:sp>
        <p:nvSpPr>
          <p:cNvPr id="11" name="Rektangel med rundade hörn 10"/>
          <p:cNvSpPr/>
          <p:nvPr/>
        </p:nvSpPr>
        <p:spPr>
          <a:xfrm>
            <a:off x="3275979" y="3637519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Psykisk hälsa</a:t>
            </a:r>
          </a:p>
        </p:txBody>
      </p:sp>
      <p:sp>
        <p:nvSpPr>
          <p:cNvPr id="12" name="Rektangel med rundade hörn 11"/>
          <p:cNvSpPr/>
          <p:nvPr/>
        </p:nvSpPr>
        <p:spPr>
          <a:xfrm>
            <a:off x="2043483" y="3681944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Äldres hälsa</a:t>
            </a:r>
          </a:p>
        </p:txBody>
      </p:sp>
      <p:sp>
        <p:nvSpPr>
          <p:cNvPr id="13" name="Rektangel med rundade hörn 12"/>
          <p:cNvSpPr/>
          <p:nvPr/>
        </p:nvSpPr>
        <p:spPr>
          <a:xfrm>
            <a:off x="7087828" y="3589266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Levn</a:t>
            </a:r>
            <a:r>
              <a:rPr lang="sv-SE" sz="1400" dirty="0"/>
              <a:t>.-vanor</a:t>
            </a:r>
          </a:p>
        </p:txBody>
      </p:sp>
      <p:sp>
        <p:nvSpPr>
          <p:cNvPr id="14" name="Rektangel med rundade hörn 13"/>
          <p:cNvSpPr/>
          <p:nvPr/>
        </p:nvSpPr>
        <p:spPr>
          <a:xfrm>
            <a:off x="5848352" y="3625135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Rehab, </a:t>
            </a:r>
            <a:r>
              <a:rPr lang="sv-SE" sz="1400" dirty="0" err="1"/>
              <a:t>hab</a:t>
            </a:r>
            <a:r>
              <a:rPr lang="sv-SE" sz="1400" dirty="0"/>
              <a:t>, </a:t>
            </a:r>
            <a:r>
              <a:rPr lang="sv-SE" sz="1400" dirty="0" err="1"/>
              <a:t>hjälpm</a:t>
            </a:r>
            <a:r>
              <a:rPr lang="sv-SE" sz="1400" dirty="0"/>
              <a:t>.</a:t>
            </a:r>
          </a:p>
        </p:txBody>
      </p:sp>
      <p:sp>
        <p:nvSpPr>
          <p:cNvPr id="15" name="Rektangel med rundade hörn 14"/>
          <p:cNvSpPr/>
          <p:nvPr/>
        </p:nvSpPr>
        <p:spPr>
          <a:xfrm>
            <a:off x="4542845" y="3625135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Barn o unga</a:t>
            </a:r>
          </a:p>
        </p:txBody>
      </p:sp>
      <p:sp>
        <p:nvSpPr>
          <p:cNvPr id="16" name="Rektangel med rundade hörn 15"/>
          <p:cNvSpPr/>
          <p:nvPr/>
        </p:nvSpPr>
        <p:spPr>
          <a:xfrm>
            <a:off x="8386385" y="3622791"/>
            <a:ext cx="108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/>
              <a:t>Primär-</a:t>
            </a:r>
            <a:r>
              <a:rPr lang="sv-SE" sz="1400" dirty="0" err="1"/>
              <a:t>vårdsråd</a:t>
            </a:r>
            <a:endParaRPr lang="sv-SE" sz="1400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idx="1"/>
          </p:nvPr>
        </p:nvSpPr>
        <p:spPr>
          <a:xfrm>
            <a:off x="9685269" y="3587198"/>
            <a:ext cx="1344681" cy="78515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sv-SE" sz="1400" dirty="0" smtClean="0"/>
              <a:t>Övr. regionala styrgrupper</a:t>
            </a:r>
            <a:endParaRPr lang="sv-SE" sz="1400" dirty="0"/>
          </a:p>
        </p:txBody>
      </p:sp>
      <p:sp>
        <p:nvSpPr>
          <p:cNvPr id="19" name="Rektangel 18"/>
          <p:cNvSpPr/>
          <p:nvPr/>
        </p:nvSpPr>
        <p:spPr>
          <a:xfrm>
            <a:off x="3247304" y="4727381"/>
            <a:ext cx="301776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b="1" dirty="0" smtClean="0">
                <a:cs typeface="Arial"/>
              </a:rPr>
              <a:t>Arbetsgrupper </a:t>
            </a:r>
            <a:r>
              <a:rPr lang="sv-SE" b="1" dirty="0" err="1" smtClean="0">
                <a:cs typeface="Arial"/>
              </a:rPr>
              <a:t>gnm</a:t>
            </a:r>
            <a:r>
              <a:rPr lang="sv-SE" b="1" dirty="0" smtClean="0">
                <a:cs typeface="Arial"/>
              </a:rPr>
              <a:t> RSS</a:t>
            </a:r>
            <a:endParaRPr lang="sv-SE" dirty="0"/>
          </a:p>
        </p:txBody>
      </p:sp>
      <p:sp>
        <p:nvSpPr>
          <p:cNvPr id="21" name="Ellips 20"/>
          <p:cNvSpPr/>
          <p:nvPr/>
        </p:nvSpPr>
        <p:spPr>
          <a:xfrm>
            <a:off x="7087828" y="448333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LAG</a:t>
            </a:r>
          </a:p>
        </p:txBody>
      </p:sp>
      <p:sp>
        <p:nvSpPr>
          <p:cNvPr id="23" name="Ellips 22"/>
          <p:cNvSpPr/>
          <p:nvPr/>
        </p:nvSpPr>
        <p:spPr>
          <a:xfrm>
            <a:off x="79198" y="5128458"/>
            <a:ext cx="3597222" cy="1101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LPO-samordnare Stefan Nielsen </a:t>
            </a:r>
            <a:endParaRPr lang="sv-SE" dirty="0"/>
          </a:p>
        </p:txBody>
      </p:sp>
      <p:sp>
        <p:nvSpPr>
          <p:cNvPr id="24" name="Högerpil 23"/>
          <p:cNvSpPr/>
          <p:nvPr/>
        </p:nvSpPr>
        <p:spPr>
          <a:xfrm rot="18951071">
            <a:off x="1163693" y="45228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/>
          <p:cNvSpPr txBox="1"/>
          <p:nvPr/>
        </p:nvSpPr>
        <p:spPr>
          <a:xfrm>
            <a:off x="519062" y="3726431"/>
            <a:ext cx="12645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 err="1" smtClean="0"/>
              <a:t>LPOer</a:t>
            </a:r>
            <a:r>
              <a:rPr lang="sv-SE" dirty="0" smtClean="0"/>
              <a:t>: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95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FF0000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</a:t>
            </a:r>
            <a:r>
              <a:rPr lang="sv-SE" sz="1600" dirty="0" smtClean="0">
                <a:solidFill>
                  <a:schemeClr val="tx1"/>
                </a:solidFill>
              </a:rPr>
              <a:t>hälsa 20121-2023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Brukarinflytande-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27" name="Kommentar i oval 26"/>
          <p:cNvSpPr/>
          <p:nvPr/>
        </p:nvSpPr>
        <p:spPr>
          <a:xfrm>
            <a:off x="6304445" y="1250596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 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28" name="Kommentar i oval 27"/>
          <p:cNvSpPr/>
          <p:nvPr/>
        </p:nvSpPr>
        <p:spPr>
          <a:xfrm>
            <a:off x="876380" y="223707"/>
            <a:ext cx="2130875" cy="117552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2"/>
                </a:solidFill>
              </a:rPr>
              <a:t>Arbetet pågår</a:t>
            </a:r>
          </a:p>
        </p:txBody>
      </p:sp>
      <p:sp>
        <p:nvSpPr>
          <p:cNvPr id="29" name="Kommentar i oval 28"/>
          <p:cNvSpPr/>
          <p:nvPr/>
        </p:nvSpPr>
        <p:spPr>
          <a:xfrm>
            <a:off x="150697" y="2725823"/>
            <a:ext cx="1737623" cy="93128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Uppdrag har getts till LPO </a:t>
            </a:r>
            <a:r>
              <a:rPr lang="sv-SE" sz="1600" dirty="0">
                <a:solidFill>
                  <a:schemeClr val="tx2"/>
                </a:solidFill>
              </a:rPr>
              <a:t>B</a:t>
            </a:r>
            <a:r>
              <a:rPr lang="sv-SE" sz="1600" dirty="0" smtClean="0">
                <a:solidFill>
                  <a:schemeClr val="tx2"/>
                </a:solidFill>
              </a:rPr>
              <a:t>oU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0" name="Kommentar i oval 29"/>
          <p:cNvSpPr/>
          <p:nvPr/>
        </p:nvSpPr>
        <p:spPr>
          <a:xfrm>
            <a:off x="8511676" y="2888320"/>
            <a:ext cx="1562490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Bostad först </a:t>
            </a:r>
            <a:r>
              <a:rPr lang="sv-SE" sz="1600" dirty="0" err="1" smtClean="0">
                <a:solidFill>
                  <a:schemeClr val="tx2"/>
                </a:solidFill>
              </a:rPr>
              <a:t>Blg</a:t>
            </a:r>
            <a:r>
              <a:rPr lang="sv-SE" sz="1600" dirty="0" smtClean="0">
                <a:solidFill>
                  <a:schemeClr val="tx2"/>
                </a:solidFill>
              </a:rPr>
              <a:t>-psykiatri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1" name="Kommentar i oval 30"/>
          <p:cNvSpPr/>
          <p:nvPr/>
        </p:nvSpPr>
        <p:spPr>
          <a:xfrm>
            <a:off x="1071779" y="4868374"/>
            <a:ext cx="1740078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Starta utredning?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3" name="Kommentar i oval 32"/>
          <p:cNvSpPr/>
          <p:nvPr/>
        </p:nvSpPr>
        <p:spPr>
          <a:xfrm>
            <a:off x="8082592" y="4498150"/>
            <a:ext cx="2314279" cy="1159218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2"/>
                </a:solidFill>
              </a:rPr>
              <a:t>Arbete m strategi Vansbro-projektet, </a:t>
            </a:r>
            <a:r>
              <a:rPr lang="sv-SE" sz="1400" dirty="0" err="1" smtClean="0">
                <a:solidFill>
                  <a:schemeClr val="tx2"/>
                </a:solidFill>
              </a:rPr>
              <a:t>Sucide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Zero</a:t>
            </a:r>
            <a:r>
              <a:rPr lang="sv-SE" sz="1400" dirty="0" smtClean="0">
                <a:solidFill>
                  <a:schemeClr val="tx2"/>
                </a:solidFill>
              </a:rPr>
              <a:t>  m.m.</a:t>
            </a:r>
            <a:endParaRPr lang="sv-SE" sz="1400" dirty="0">
              <a:solidFill>
                <a:schemeClr val="tx2"/>
              </a:solidFill>
            </a:endParaRPr>
          </a:p>
        </p:txBody>
      </p:sp>
      <p:sp>
        <p:nvSpPr>
          <p:cNvPr id="34" name="Kommentar i oval 33"/>
          <p:cNvSpPr/>
          <p:nvPr/>
        </p:nvSpPr>
        <p:spPr>
          <a:xfrm>
            <a:off x="9991468" y="3026271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BISAM Vecka 40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5" name="Kommentar i oval 34"/>
          <p:cNvSpPr/>
          <p:nvPr/>
        </p:nvSpPr>
        <p:spPr>
          <a:xfrm>
            <a:off x="10599507" y="4677790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Projekt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8" name="Kommentar i oval 37"/>
          <p:cNvSpPr/>
          <p:nvPr/>
        </p:nvSpPr>
        <p:spPr>
          <a:xfrm>
            <a:off x="5361364" y="-48444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9" name="Vågrät rullning 38"/>
          <p:cNvSpPr/>
          <p:nvPr/>
        </p:nvSpPr>
        <p:spPr>
          <a:xfrm>
            <a:off x="8812386" y="-202839"/>
            <a:ext cx="3571474" cy="2166494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Fortsatt utvecklingsarbete av samverkan inom psykisk 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</a:t>
            </a:r>
          </a:p>
          <a:p>
            <a:pPr algn="ctr"/>
            <a:r>
              <a:rPr lang="sv-SE" b="1" dirty="0" smtClean="0">
                <a:solidFill>
                  <a:schemeClr val="tx2"/>
                </a:solidFill>
              </a:rPr>
              <a:t>Beslut LCHNV dec 2020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40" name="Kommentar i oval 39"/>
          <p:cNvSpPr/>
          <p:nvPr/>
        </p:nvSpPr>
        <p:spPr>
          <a:xfrm>
            <a:off x="9136766" y="1940902"/>
            <a:ext cx="1676546" cy="103235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Personell resurs RSS 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42" name="Kommentar i oval 41"/>
          <p:cNvSpPr/>
          <p:nvPr/>
        </p:nvSpPr>
        <p:spPr>
          <a:xfrm>
            <a:off x="6392357" y="-21210"/>
            <a:ext cx="2331229" cy="1271805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3 sep lanserings-konferens</a:t>
            </a:r>
          </a:p>
          <a:p>
            <a:pPr algn="ctr"/>
            <a:r>
              <a:rPr lang="sv-SE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sv-SE" sz="1600" b="1" dirty="0">
                <a:solidFill>
                  <a:schemeClr val="tx1"/>
                </a:solidFill>
              </a:rPr>
              <a:t>160 anmälda!</a:t>
            </a:r>
          </a:p>
        </p:txBody>
      </p:sp>
    </p:spTree>
    <p:extLst>
      <p:ext uri="{BB962C8B-B14F-4D97-AF65-F5344CB8AC3E}">
        <p14:creationId xmlns:p14="http://schemas.microsoft.com/office/powerpoint/2010/main" val="386734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Lanseringskonferens 3 sep 2021	</a:t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93264" y="3798845"/>
            <a:ext cx="7205472" cy="2470785"/>
          </a:xfrm>
        </p:spPr>
        <p:txBody>
          <a:bodyPr>
            <a:noAutofit/>
          </a:bodyPr>
          <a:lstStyle/>
          <a:p>
            <a:pPr algn="l"/>
            <a:r>
              <a:rPr lang="sv-SE" sz="2800" dirty="0" smtClean="0"/>
              <a:t>- </a:t>
            </a:r>
            <a:r>
              <a:rPr lang="sv-SE" sz="2800" b="1" dirty="0"/>
              <a:t>D</a:t>
            </a:r>
            <a:r>
              <a:rPr lang="sv-SE" sz="2800" b="1" dirty="0" smtClean="0"/>
              <a:t>en reviderade länsövergripande samverkansöverenskommelsen för missbruk och beroende </a:t>
            </a:r>
          </a:p>
          <a:p>
            <a:pPr algn="l"/>
            <a:r>
              <a:rPr lang="sv-SE" sz="2800" b="1" dirty="0" smtClean="0"/>
              <a:t>- Det nya nationella vård- och insatsprogrammet (VIP) för missbruk och beroende 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632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Program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553356" y="1351643"/>
          <a:ext cx="8066330" cy="491396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728335">
                  <a:extLst>
                    <a:ext uri="{9D8B030D-6E8A-4147-A177-3AD203B41FA5}">
                      <a16:colId xmlns:a16="http://schemas.microsoft.com/office/drawing/2014/main" val="1446790708"/>
                    </a:ext>
                  </a:extLst>
                </a:gridCol>
                <a:gridCol w="6337995">
                  <a:extLst>
                    <a:ext uri="{9D8B030D-6E8A-4147-A177-3AD203B41FA5}">
                      <a16:colId xmlns:a16="http://schemas.microsoft.com/office/drawing/2014/main" val="1504398664"/>
                    </a:ext>
                  </a:extLst>
                </a:gridCol>
              </a:tblGrid>
              <a:tr h="27445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Kl. 9:00-9:20</a:t>
                      </a:r>
                      <a:endParaRPr lang="sv-SE" sz="1400" dirty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Inledning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1647870844"/>
                  </a:ext>
                </a:extLst>
              </a:tr>
              <a:tr h="744936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9:20-9:50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Om</a:t>
                      </a:r>
                      <a:r>
                        <a:rPr lang="sv-SE" sz="1400" baseline="0" dirty="0">
                          <a:effectLst/>
                        </a:rPr>
                        <a:t> samverkansöverenskommelsen</a:t>
                      </a:r>
                    </a:p>
                    <a:p>
                      <a:pPr marL="171450" indent="-171450" algn="l" rtl="0" fontAlgn="base">
                        <a:buFontTx/>
                        <a:buChar char="-"/>
                      </a:pPr>
                      <a:r>
                        <a:rPr lang="sv-SE" sz="1400" dirty="0">
                          <a:effectLst/>
                        </a:rPr>
                        <a:t>Nationellt perspektiv</a:t>
                      </a:r>
                      <a:r>
                        <a:rPr lang="sv-SE" sz="1400" baseline="0" dirty="0">
                          <a:effectLst/>
                        </a:rPr>
                        <a:t> från </a:t>
                      </a:r>
                      <a:r>
                        <a:rPr lang="sv-SE" sz="1400" dirty="0">
                          <a:effectLst/>
                        </a:rPr>
                        <a:t>SKR </a:t>
                      </a:r>
                    </a:p>
                    <a:p>
                      <a:pPr marL="171450" indent="-171450" algn="l" rtl="0" fontAlgn="base">
                        <a:buFontTx/>
                        <a:buChar char="-"/>
                      </a:pPr>
                      <a:r>
                        <a:rPr lang="sv-SE" sz="1400" dirty="0">
                          <a:effectLst/>
                        </a:rPr>
                        <a:t>Region Dalarna </a:t>
                      </a: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4206226401"/>
                  </a:ext>
                </a:extLst>
              </a:tr>
              <a:tr h="27445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Kl. 09:50- 10:00 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Paus 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2130958861"/>
                  </a:ext>
                </a:extLst>
              </a:tr>
              <a:tr h="980181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10:00-10:45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Om Vård och insatsprogram</a:t>
                      </a:r>
                      <a:endParaRPr lang="sv-SE" sz="1400" baseline="0" dirty="0">
                        <a:effectLst/>
                      </a:endParaRPr>
                    </a:p>
                    <a:p>
                      <a:pPr marL="285750" indent="-285750" algn="l" rtl="0" fontAlgn="base">
                        <a:buFontTx/>
                        <a:buChar char="-"/>
                      </a:pPr>
                      <a:r>
                        <a:rPr lang="sv-SE" sz="1400" baseline="0" dirty="0">
                          <a:effectLst/>
                        </a:rPr>
                        <a:t>VIP - NAG Missbruk och beroende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sv-SE" sz="1400" baseline="0" dirty="0">
                          <a:effectLst/>
                        </a:rPr>
                        <a:t>Region Dalarna</a:t>
                      </a:r>
                    </a:p>
                    <a:p>
                      <a:pPr marL="285750" lvl="0" indent="-285750" algn="l">
                        <a:buFontTx/>
                        <a:buChar char="-"/>
                      </a:pPr>
                      <a:r>
                        <a:rPr lang="sv-SE" sz="1400" b="0" i="0" u="none" strike="noStrike" noProof="0" dirty="0">
                          <a:effectLst/>
                          <a:latin typeface="Arial"/>
                        </a:rPr>
                        <a:t>Eventuella frågor</a:t>
                      </a:r>
                      <a:endParaRPr lang="sv-SE" sz="1400" dirty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1475617482"/>
                  </a:ext>
                </a:extLst>
              </a:tr>
              <a:tr h="27445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10:45-11:00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Gemensam övning </a:t>
                      </a:r>
                      <a:r>
                        <a:rPr lang="sv-SE" sz="1400" b="1" dirty="0">
                          <a:effectLst/>
                        </a:rPr>
                        <a:t>ink paus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2868095696"/>
                  </a:ext>
                </a:extLst>
              </a:tr>
              <a:tr h="27445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11.00-12:00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Samsjuklighet och barn och unga - Lotta Borg Skoglund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1739682798"/>
                  </a:ext>
                </a:extLst>
              </a:tr>
              <a:tr h="27445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Kl. 12.00-13:00 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Lunch 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2621200459"/>
                  </a:ext>
                </a:extLst>
              </a:tr>
              <a:tr h="522763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13.00-13:45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Arbetet framåt - </a:t>
                      </a:r>
                      <a:r>
                        <a:rPr lang="sv-SE" sz="1400" dirty="0"/>
                        <a:t>Implementering av och </a:t>
                      </a:r>
                      <a:br>
                        <a:rPr lang="sv-SE" sz="1400" dirty="0"/>
                      </a:br>
                      <a:r>
                        <a:rPr lang="sv-SE" sz="1400" dirty="0"/>
                        <a:t>i samverkan</a:t>
                      </a: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1521935047"/>
                  </a:ext>
                </a:extLst>
              </a:tr>
              <a:tr h="509693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13.45-14:15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Inspirationspass</a:t>
                      </a:r>
                      <a:r>
                        <a:rPr lang="sv-SE" sz="1400" baseline="0" dirty="0">
                          <a:effectLst/>
                        </a:rPr>
                        <a:t> om s</a:t>
                      </a:r>
                      <a:r>
                        <a:rPr lang="sv-SE" sz="1400" dirty="0">
                          <a:effectLst/>
                        </a:rPr>
                        <a:t>amverkan Anders Printz Samsjuklighetsutredningen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2816274884"/>
                  </a:ext>
                </a:extLst>
              </a:tr>
              <a:tr h="509693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dirty="0">
                          <a:effectLst/>
                        </a:rPr>
                        <a:t>Kl. 14.15-14:45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sv-SE" sz="1400" b="0" i="0" u="none" strike="noStrike" noProof="0" dirty="0">
                          <a:effectLst/>
                          <a:latin typeface="Arial"/>
                        </a:rPr>
                        <a:t>Dialog om vägen framåt - pilot </a:t>
                      </a:r>
                      <a:endParaRPr lang="sv-SE" sz="1400" b="0" i="0" dirty="0">
                        <a:effectLst/>
                      </a:endParaRPr>
                    </a:p>
                    <a:p>
                      <a:pPr lvl="0" algn="l">
                        <a:buNone/>
                      </a:pPr>
                      <a:r>
                        <a:rPr lang="sv-SE" sz="1400" dirty="0">
                          <a:effectLst/>
                        </a:rPr>
                        <a:t>- Lokala samtal kommun och region samt brukarrörelse </a:t>
                      </a:r>
                      <a:r>
                        <a:rPr lang="sv-SE" sz="1400" b="1" dirty="0">
                          <a:effectLst/>
                        </a:rPr>
                        <a:t>ink paus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2436700650"/>
                  </a:ext>
                </a:extLst>
              </a:tr>
              <a:tr h="274450"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Kl. 14.45-15:00</a:t>
                      </a:r>
                      <a:r>
                        <a:rPr lang="sv-SE" sz="1400" dirty="0">
                          <a:effectLst/>
                        </a:rPr>
                        <a:t> </a:t>
                      </a:r>
                      <a:endParaRPr lang="sv-SE" sz="1400" b="0" i="0">
                        <a:effectLst/>
                      </a:endParaRPr>
                    </a:p>
                  </a:txBody>
                  <a:tcPr marT="22860" marB="2286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sv-SE" sz="1400" b="1" dirty="0">
                          <a:effectLst/>
                        </a:rPr>
                        <a:t>Uppsamling och avslutning</a:t>
                      </a:r>
                      <a:endParaRPr lang="sv-SE" sz="1400" b="1" i="0">
                        <a:effectLst/>
                      </a:endParaRPr>
                    </a:p>
                  </a:txBody>
                  <a:tcPr marT="22860" marB="22860"/>
                </a:tc>
                <a:extLst>
                  <a:ext uri="{0D108BD9-81ED-4DB2-BD59-A6C34878D82A}">
                    <a16:rowId xmlns:a16="http://schemas.microsoft.com/office/drawing/2014/main" val="3822224045"/>
                  </a:ext>
                </a:extLst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3153104" y="5352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 smtClean="0">
                <a:hlinkClick r:id="rId3"/>
              </a:rPr>
              <a:t>Lanseringskonferens missbruk beroende - Region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0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Props1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914</Words>
  <Application>Microsoft Office PowerPoint</Application>
  <PresentationFormat>Bredbild</PresentationFormat>
  <Paragraphs>196</Paragraphs>
  <Slides>12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VCdag</vt:lpstr>
      <vt:lpstr> Rapport från den regionala samverkans- och stödstrukturen (RSS Dalarna)</vt:lpstr>
      <vt:lpstr>Vad är RSS?</vt:lpstr>
      <vt:lpstr>Vad gör RSS Dalarna?</vt:lpstr>
      <vt:lpstr>Hur ser RSS Dalarnas struktur ut?</vt:lpstr>
      <vt:lpstr>Kommunerna i regionernas struktur för kunskapsstyrning</vt:lpstr>
      <vt:lpstr>Samordning av strukturerna</vt:lpstr>
      <vt:lpstr>PowerPoint-presentation</vt:lpstr>
      <vt:lpstr>Lanseringskonferens 3 sep 2021  </vt:lpstr>
      <vt:lpstr>Program</vt:lpstr>
      <vt:lpstr>PowerPoint-presentation</vt:lpstr>
      <vt:lpstr>RSS kvinnofrid</vt:lpstr>
      <vt:lpstr>Övrigt på gång inom RSS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30</cp:revision>
  <dcterms:created xsi:type="dcterms:W3CDTF">2016-11-14T14:16:14Z</dcterms:created>
  <dcterms:modified xsi:type="dcterms:W3CDTF">2021-08-26T12:18:27Z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