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6" r:id="rId10"/>
    <p:sldMasterId id="2147483780" r:id="rId11"/>
    <p:sldMasterId id="2147483789" r:id="rId12"/>
    <p:sldMasterId id="2147483801" r:id="rId13"/>
    <p:sldMasterId id="2147483810" r:id="rId14"/>
  </p:sldMasterIdLst>
  <p:notesMasterIdLst>
    <p:notesMasterId r:id="rId66"/>
  </p:notesMasterIdLst>
  <p:sldIdLst>
    <p:sldId id="2142533232" r:id="rId15"/>
    <p:sldId id="5177" r:id="rId16"/>
    <p:sldId id="268" r:id="rId17"/>
    <p:sldId id="2142533222" r:id="rId18"/>
    <p:sldId id="2142533226" r:id="rId19"/>
    <p:sldId id="1881840010" r:id="rId20"/>
    <p:sldId id="2142533212" r:id="rId21"/>
    <p:sldId id="2142533187" r:id="rId22"/>
    <p:sldId id="2142533211" r:id="rId23"/>
    <p:sldId id="523" r:id="rId24"/>
    <p:sldId id="521" r:id="rId25"/>
    <p:sldId id="496" r:id="rId26"/>
    <p:sldId id="2142533194" r:id="rId27"/>
    <p:sldId id="2142533195" r:id="rId28"/>
    <p:sldId id="2142533196" r:id="rId29"/>
    <p:sldId id="2142533197" r:id="rId30"/>
    <p:sldId id="2142533229" r:id="rId31"/>
    <p:sldId id="1881840007" r:id="rId32"/>
    <p:sldId id="2142533207" r:id="rId33"/>
    <p:sldId id="2772" r:id="rId34"/>
    <p:sldId id="2142533235" r:id="rId35"/>
    <p:sldId id="2142533191" r:id="rId36"/>
    <p:sldId id="2773" r:id="rId37"/>
    <p:sldId id="5168" r:id="rId38"/>
    <p:sldId id="2142533215" r:id="rId39"/>
    <p:sldId id="2142533223" r:id="rId40"/>
    <p:sldId id="2142533225" r:id="rId41"/>
    <p:sldId id="2142533238" r:id="rId42"/>
    <p:sldId id="2142533236" r:id="rId43"/>
    <p:sldId id="1881840012" r:id="rId44"/>
    <p:sldId id="2142533181" r:id="rId45"/>
    <p:sldId id="2142533151" r:id="rId46"/>
    <p:sldId id="2142533177" r:id="rId47"/>
    <p:sldId id="2142533182" r:id="rId48"/>
    <p:sldId id="1881839985" r:id="rId49"/>
    <p:sldId id="2142533185" r:id="rId50"/>
    <p:sldId id="2142533172" r:id="rId51"/>
    <p:sldId id="2142533173" r:id="rId52"/>
    <p:sldId id="2142533174" r:id="rId53"/>
    <p:sldId id="2142533201" r:id="rId54"/>
    <p:sldId id="2142533202" r:id="rId55"/>
    <p:sldId id="2142533157" r:id="rId56"/>
    <p:sldId id="2142533234" r:id="rId57"/>
    <p:sldId id="2142533186" r:id="rId58"/>
    <p:sldId id="2142533190" r:id="rId59"/>
    <p:sldId id="2142533152" r:id="rId60"/>
    <p:sldId id="2142533158" r:id="rId61"/>
    <p:sldId id="2142533153" r:id="rId62"/>
    <p:sldId id="2142533184" r:id="rId63"/>
    <p:sldId id="2142533237" r:id="rId64"/>
    <p:sldId id="2142533239" r:id="rId6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BE740F-2095-6F61-9E91-513FEFD9612C}" name="Karina Kight" initials="KK" userId="S::Karina.Kight@governo.se::5dfa57b6-d8ba-4cd4-bfdc-81096f50f283" providerId="AD"/>
  <p188:author id="{F9F01BD3-B185-9ACF-192C-C852B8B0EB1E}" name="Pauline Nobel" initials="PN" userId="S::Pauline.Nobel@governo.se::401e0bc4-c6b7-45ee-a502-c38c9b3ca2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179"/>
    <a:srgbClr val="F2F2F2"/>
    <a:srgbClr val="FDD9CB"/>
    <a:srgbClr val="F8BE7C"/>
    <a:srgbClr val="000000"/>
    <a:srgbClr val="E6460A"/>
    <a:srgbClr val="F39325"/>
    <a:srgbClr val="AD3508"/>
    <a:srgbClr val="F88C64"/>
    <a:srgbClr val="FAB3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87312" autoAdjust="0"/>
  </p:normalViewPr>
  <p:slideViewPr>
    <p:cSldViewPr snapToGrid="0">
      <p:cViewPr varScale="1">
        <p:scale>
          <a:sx n="57" d="100"/>
          <a:sy n="57" d="100"/>
        </p:scale>
        <p:origin x="5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fileshare\common\SKL\Gemensam\Avd%20arbetsgivarpolitik\Data%20och%20analys_AG\4.%20Sveriges%20viktigaste%20jobb\Personalprognos\Diagram%20till%20pp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fileshare\common\SKL\Gemensam\Avd%20arbetsgivarpolitik\Data%20och%20analys_AG\4.%20Sveriges%20viktigaste%20jobb\Personalprognos\Diagram%20till%20pp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fileshare\common\SKL\Gemensam\Avd%20arbetsgivarpolitik\Data%20och%20analys_AG\4.%20Sveriges%20viktigaste%20jobb\Personalprognos\Diagram%20till%20pp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file:///\\fileshare\common\SKL\Gemensam\Avd%20arbetsgivarpolitik\Data%20och%20analys_AG\4.%20Sveriges%20viktigaste%20jobb\Personalprognos\Personalprognos%202022\Diagram\Diagram%20till%20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08128352757991E-2"/>
          <c:y val="2.3767511496096676E-2"/>
          <c:w val="0.97109321249178782"/>
          <c:h val="0.85878702812533414"/>
        </c:manualLayout>
      </c:layout>
      <c:barChart>
        <c:barDir val="col"/>
        <c:grouping val="clustered"/>
        <c:varyColors val="0"/>
        <c:ser>
          <c:idx val="0"/>
          <c:order val="0"/>
          <c:tx>
            <c:strRef>
              <c:f>'Diagram 2'!$L$6</c:f>
              <c:strCache>
                <c:ptCount val="1"/>
                <c:pt idx="0">
                  <c:v>2021-2031</c:v>
                </c:pt>
              </c:strCache>
            </c:strRef>
          </c:tx>
          <c:spPr>
            <a:solidFill>
              <a:srgbClr val="005A69"/>
            </a:solidFill>
            <a:ln>
              <a:noFill/>
            </a:ln>
            <a:effectLst/>
          </c:spPr>
          <c:invertIfNegative val="0"/>
          <c:dLbls>
            <c:spPr>
              <a:noFill/>
              <a:ln>
                <a:noFill/>
              </a:ln>
              <a:effectLst/>
            </c:spPr>
            <c:txPr>
              <a:bodyPr rot="0" spcFirstLastPara="1" vertOverflow="ellipsis" horzOverflow="clip" vert="horz" wrap="square" lIns="36576" tIns="0" rIns="36576" bIns="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'Diagram 2'!$K$7:$K$11</c:f>
              <c:strCache>
                <c:ptCount val="5"/>
                <c:pt idx="0">
                  <c:v>0-19 år</c:v>
                </c:pt>
                <c:pt idx="1">
                  <c:v>20-66 år</c:v>
                </c:pt>
                <c:pt idx="2">
                  <c:v>67-79 år</c:v>
                </c:pt>
                <c:pt idx="3">
                  <c:v>80+ år</c:v>
                </c:pt>
                <c:pt idx="4">
                  <c:v>Total </c:v>
                </c:pt>
              </c:strCache>
            </c:strRef>
          </c:cat>
          <c:val>
            <c:numRef>
              <c:f>'Diagram 2'!$L$7:$L$11</c:f>
              <c:numCache>
                <c:formatCode>0.0%</c:formatCode>
                <c:ptCount val="5"/>
                <c:pt idx="0">
                  <c:v>-4.4636500781457681E-3</c:v>
                </c:pt>
                <c:pt idx="1">
                  <c:v>4.1321528737212329E-2</c:v>
                </c:pt>
                <c:pt idx="2">
                  <c:v>4.3213641786492762E-3</c:v>
                </c:pt>
                <c:pt idx="3">
                  <c:v>0.47120618118270158</c:v>
                </c:pt>
                <c:pt idx="4">
                  <c:v>4.9000000000000002E-2</c:v>
                </c:pt>
              </c:numCache>
            </c:numRef>
          </c:val>
          <c:extLst>
            <c:ext xmlns:c16="http://schemas.microsoft.com/office/drawing/2014/chart" uri="{C3380CC4-5D6E-409C-BE32-E72D297353CC}">
              <c16:uniqueId val="{00000000-6DF7-4545-9497-00F04F9DBB80}"/>
            </c:ext>
          </c:extLst>
        </c:ser>
        <c:dLbls>
          <c:dLblPos val="outEnd"/>
          <c:showLegendKey val="0"/>
          <c:showVal val="1"/>
          <c:showCatName val="0"/>
          <c:showSerName val="0"/>
          <c:showPercent val="0"/>
          <c:showBubbleSize val="0"/>
        </c:dLbls>
        <c:gapWidth val="70"/>
        <c:overlap val="-15"/>
        <c:axId val="1074344543"/>
        <c:axId val="1074342047"/>
      </c:barChart>
      <c:catAx>
        <c:axId val="1074344543"/>
        <c:scaling>
          <c:orientation val="minMax"/>
        </c:scaling>
        <c:delete val="0"/>
        <c:axPos val="b"/>
        <c:numFmt formatCode="General" sourceLinked="1"/>
        <c:majorTickMark val="none"/>
        <c:minorTickMark val="none"/>
        <c:tickLblPos val="low"/>
        <c:spPr>
          <a:noFill/>
          <a:ln w="63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342047"/>
        <c:crosses val="autoZero"/>
        <c:auto val="1"/>
        <c:lblAlgn val="ctr"/>
        <c:lblOffset val="100"/>
        <c:noMultiLvlLbl val="0"/>
      </c:catAx>
      <c:valAx>
        <c:axId val="1074342047"/>
        <c:scaling>
          <c:orientation val="minMax"/>
          <c:min val="-4.0000000000000008E-2"/>
        </c:scaling>
        <c:delete val="1"/>
        <c:axPos val="l"/>
        <c:numFmt formatCode="0.0%" sourceLinked="1"/>
        <c:majorTickMark val="none"/>
        <c:minorTickMark val="none"/>
        <c:tickLblPos val="nextTo"/>
        <c:crossAx val="1074344543"/>
        <c:crosses val="autoZero"/>
        <c:crossBetween val="between"/>
      </c:valAx>
      <c:spPr>
        <a:noFill/>
        <a:ln>
          <a:noFill/>
        </a:ln>
        <a:effectLst/>
      </c:spPr>
    </c:plotArea>
    <c:plotVisOnly val="1"/>
    <c:dispBlanksAs val="gap"/>
    <c:showDLblsOverMax val="0"/>
    <c:extLst/>
  </c:chart>
  <c:spPr>
    <a:solidFill>
      <a:srgbClr val="F7F7F7"/>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53584407003634E-2"/>
          <c:y val="0.11946328041014689"/>
          <c:w val="0.97092831185992734"/>
          <c:h val="0.77662165917760384"/>
        </c:manualLayout>
      </c:layout>
      <c:barChart>
        <c:barDir val="col"/>
        <c:grouping val="stacked"/>
        <c:varyColors val="0"/>
        <c:ser>
          <c:idx val="0"/>
          <c:order val="0"/>
          <c:tx>
            <c:strRef>
              <c:f>'Diagram 6'!$B$5</c:f>
              <c:strCache>
                <c:ptCount val="1"/>
                <c:pt idx="0">
                  <c:v>Demografi</c:v>
                </c:pt>
              </c:strCache>
            </c:strRef>
          </c:tx>
          <c:spPr>
            <a:solidFill>
              <a:srgbClr val="005A69"/>
            </a:solidFill>
            <a:ln w="12700">
              <a:solidFill>
                <a:srgbClr val="F7F7F7"/>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 6'!$C$4:$E$4</c:f>
              <c:strCache>
                <c:ptCount val="3"/>
                <c:pt idx="0">
                  <c:v>Välfärden</c:v>
                </c:pt>
                <c:pt idx="1">
                  <c:v>Kommun</c:v>
                </c:pt>
                <c:pt idx="2">
                  <c:v>Region</c:v>
                </c:pt>
              </c:strCache>
            </c:strRef>
          </c:cat>
          <c:val>
            <c:numRef>
              <c:f>'Diagram 6'!$C$5:$E$5</c:f>
              <c:numCache>
                <c:formatCode>#,##0</c:formatCode>
                <c:ptCount val="3"/>
                <c:pt idx="0">
                  <c:v>91000</c:v>
                </c:pt>
                <c:pt idx="1">
                  <c:v>66000</c:v>
                </c:pt>
                <c:pt idx="2">
                  <c:v>25000</c:v>
                </c:pt>
              </c:numCache>
            </c:numRef>
          </c:val>
          <c:extLst>
            <c:ext xmlns:c16="http://schemas.microsoft.com/office/drawing/2014/chart" uri="{C3380CC4-5D6E-409C-BE32-E72D297353CC}">
              <c16:uniqueId val="{00000000-820A-49C1-842E-F01212641142}"/>
            </c:ext>
          </c:extLst>
        </c:ser>
        <c:ser>
          <c:idx val="1"/>
          <c:order val="1"/>
          <c:tx>
            <c:strRef>
              <c:f>'Diagram 6'!$B$6</c:f>
              <c:strCache>
                <c:ptCount val="1"/>
                <c:pt idx="0">
                  <c:v>Pensioneringar</c:v>
                </c:pt>
              </c:strCache>
            </c:strRef>
          </c:tx>
          <c:spPr>
            <a:solidFill>
              <a:srgbClr val="7D2B40"/>
            </a:solidFill>
            <a:ln w="12700">
              <a:solidFill>
                <a:srgbClr val="F7F7F7"/>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 6'!$C$4:$E$4</c:f>
              <c:strCache>
                <c:ptCount val="3"/>
                <c:pt idx="0">
                  <c:v>Välfärden</c:v>
                </c:pt>
                <c:pt idx="1">
                  <c:v>Kommun</c:v>
                </c:pt>
                <c:pt idx="2">
                  <c:v>Region</c:v>
                </c:pt>
              </c:strCache>
            </c:strRef>
          </c:cat>
          <c:val>
            <c:numRef>
              <c:f>'Diagram 6'!$C$6:$E$6</c:f>
              <c:numCache>
                <c:formatCode>#,##0</c:formatCode>
                <c:ptCount val="3"/>
                <c:pt idx="0">
                  <c:v>319000</c:v>
                </c:pt>
                <c:pt idx="1">
                  <c:v>240000</c:v>
                </c:pt>
                <c:pt idx="2">
                  <c:v>79000</c:v>
                </c:pt>
              </c:numCache>
            </c:numRef>
          </c:val>
          <c:extLst>
            <c:ext xmlns:c16="http://schemas.microsoft.com/office/drawing/2014/chart" uri="{C3380CC4-5D6E-409C-BE32-E72D297353CC}">
              <c16:uniqueId val="{00000001-820A-49C1-842E-F01212641142}"/>
            </c:ext>
          </c:extLst>
        </c:ser>
        <c:dLbls>
          <c:showLegendKey val="0"/>
          <c:showVal val="1"/>
          <c:showCatName val="0"/>
          <c:showSerName val="0"/>
          <c:showPercent val="0"/>
          <c:showBubbleSize val="0"/>
        </c:dLbls>
        <c:gapWidth val="52"/>
        <c:overlap val="100"/>
        <c:axId val="1074344543"/>
        <c:axId val="1074342047"/>
      </c:barChart>
      <c:catAx>
        <c:axId val="1074344543"/>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342047"/>
        <c:crosses val="autoZero"/>
        <c:auto val="1"/>
        <c:lblAlgn val="ctr"/>
        <c:lblOffset val="100"/>
        <c:noMultiLvlLbl val="0"/>
      </c:catAx>
      <c:valAx>
        <c:axId val="1074342047"/>
        <c:scaling>
          <c:orientation val="minMax"/>
        </c:scaling>
        <c:delete val="1"/>
        <c:axPos val="l"/>
        <c:numFmt formatCode="#,##0" sourceLinked="1"/>
        <c:majorTickMark val="out"/>
        <c:minorTickMark val="none"/>
        <c:tickLblPos val="nextTo"/>
        <c:crossAx val="10743445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7F7F7"/>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'Diagram 14,155'!$I$2</c:f>
              <c:strCache>
                <c:ptCount val="1"/>
                <c:pt idx="0">
                  <c:v>Behov pga demografi</c:v>
                </c:pt>
              </c:strCache>
            </c:strRef>
          </c:tx>
          <c:spPr>
            <a:solidFill>
              <a:srgbClr val="005A69"/>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'Diagram 14,155'!$H$3:$H$5</c:f>
              <c:strCache>
                <c:ptCount val="3"/>
                <c:pt idx="0">
                  <c:v>Välfärden</c:v>
                </c:pt>
                <c:pt idx="1">
                  <c:v>Kommun</c:v>
                </c:pt>
                <c:pt idx="2">
                  <c:v>Region</c:v>
                </c:pt>
              </c:strCache>
            </c:strRef>
          </c:cat>
          <c:val>
            <c:numRef>
              <c:f>'Diagram 14,155'!$I$3:$I$5</c:f>
              <c:numCache>
                <c:formatCode>#,##0</c:formatCode>
                <c:ptCount val="3"/>
                <c:pt idx="0">
                  <c:v>91000</c:v>
                </c:pt>
                <c:pt idx="1">
                  <c:v>66000</c:v>
                </c:pt>
                <c:pt idx="2">
                  <c:v>25000</c:v>
                </c:pt>
              </c:numCache>
            </c:numRef>
          </c:val>
          <c:extLst>
            <c:ext xmlns:c16="http://schemas.microsoft.com/office/drawing/2014/chart" uri="{C3380CC4-5D6E-409C-BE32-E72D297353CC}">
              <c16:uniqueId val="{00000000-6FAF-4F22-BBEE-6AD1456679FA}"/>
            </c:ext>
          </c:extLst>
        </c:ser>
        <c:ser>
          <c:idx val="1"/>
          <c:order val="1"/>
          <c:tx>
            <c:strRef>
              <c:f>'Diagram 14,155'!$J$2</c:f>
              <c:strCache>
                <c:ptCount val="1"/>
                <c:pt idx="0">
                  <c:v>1 timme</c:v>
                </c:pt>
              </c:strCache>
            </c:strRef>
          </c:tx>
          <c:spPr>
            <a:solidFill>
              <a:srgbClr val="7D2B40"/>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'Diagram 14,155'!$H$3:$H$5</c:f>
              <c:strCache>
                <c:ptCount val="3"/>
                <c:pt idx="0">
                  <c:v>Välfärden</c:v>
                </c:pt>
                <c:pt idx="1">
                  <c:v>Kommun</c:v>
                </c:pt>
                <c:pt idx="2">
                  <c:v>Region</c:v>
                </c:pt>
              </c:strCache>
            </c:strRef>
          </c:cat>
          <c:val>
            <c:numRef>
              <c:f>'Diagram 14,155'!$J$3:$J$5</c:f>
              <c:numCache>
                <c:formatCode>#,##0</c:formatCode>
                <c:ptCount val="3"/>
                <c:pt idx="0">
                  <c:v>80000</c:v>
                </c:pt>
                <c:pt idx="1">
                  <c:v>58000</c:v>
                </c:pt>
                <c:pt idx="2">
                  <c:v>22000</c:v>
                </c:pt>
              </c:numCache>
            </c:numRef>
          </c:val>
          <c:extLst>
            <c:ext xmlns:c16="http://schemas.microsoft.com/office/drawing/2014/chart" uri="{C3380CC4-5D6E-409C-BE32-E72D297353CC}">
              <c16:uniqueId val="{00000001-6FAF-4F22-BBEE-6AD1456679FA}"/>
            </c:ext>
          </c:extLst>
        </c:ser>
        <c:ser>
          <c:idx val="2"/>
          <c:order val="2"/>
          <c:tx>
            <c:strRef>
              <c:f>'Diagram 14,155'!$K$2</c:f>
              <c:strCache>
                <c:ptCount val="1"/>
                <c:pt idx="0">
                  <c:v>2 timmar</c:v>
                </c:pt>
              </c:strCache>
            </c:strRef>
          </c:tx>
          <c:spPr>
            <a:solidFill>
              <a:srgbClr val="935061"/>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'Diagram 14,155'!$H$3:$H$5</c:f>
              <c:strCache>
                <c:ptCount val="3"/>
                <c:pt idx="0">
                  <c:v>Välfärden</c:v>
                </c:pt>
                <c:pt idx="1">
                  <c:v>Kommun</c:v>
                </c:pt>
                <c:pt idx="2">
                  <c:v>Region</c:v>
                </c:pt>
              </c:strCache>
            </c:strRef>
          </c:cat>
          <c:val>
            <c:numRef>
              <c:f>'Diagram 14,155'!$K$3:$K$5</c:f>
              <c:numCache>
                <c:formatCode>#,##0</c:formatCode>
                <c:ptCount val="3"/>
                <c:pt idx="0">
                  <c:v>69000</c:v>
                </c:pt>
                <c:pt idx="1">
                  <c:v>50000</c:v>
                </c:pt>
                <c:pt idx="2">
                  <c:v>19000</c:v>
                </c:pt>
              </c:numCache>
            </c:numRef>
          </c:val>
          <c:extLst>
            <c:ext xmlns:c16="http://schemas.microsoft.com/office/drawing/2014/chart" uri="{C3380CC4-5D6E-409C-BE32-E72D297353CC}">
              <c16:uniqueId val="{00000002-6FAF-4F22-BBEE-6AD1456679FA}"/>
            </c:ext>
          </c:extLst>
        </c:ser>
        <c:ser>
          <c:idx val="3"/>
          <c:order val="3"/>
          <c:tx>
            <c:strRef>
              <c:f>'Diagram 14,155'!$L$2</c:f>
              <c:strCache>
                <c:ptCount val="1"/>
                <c:pt idx="0">
                  <c:v>3 timmar</c:v>
                </c:pt>
              </c:strCache>
            </c:strRef>
          </c:tx>
          <c:spPr>
            <a:solidFill>
              <a:srgbClr val="B07F8C"/>
            </a:solidFill>
            <a:ln>
              <a:noFill/>
            </a:ln>
            <a:effectLst/>
          </c:spPr>
          <c:invertIfNegative val="0"/>
          <c:dPt>
            <c:idx val="0"/>
            <c:invertIfNegative val="0"/>
            <c:bubble3D val="0"/>
            <c:extLst>
              <c:ext xmlns:c16="http://schemas.microsoft.com/office/drawing/2014/chart" uri="{C3380CC4-5D6E-409C-BE32-E72D297353CC}">
                <c16:uniqueId val="{00000003-6FAF-4F22-BBEE-6AD1456679FA}"/>
              </c:ext>
            </c:extLst>
          </c:dPt>
          <c:dLbls>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'Diagram 14,155'!$H$3:$H$5</c:f>
              <c:strCache>
                <c:ptCount val="3"/>
                <c:pt idx="0">
                  <c:v>Välfärden</c:v>
                </c:pt>
                <c:pt idx="1">
                  <c:v>Kommun</c:v>
                </c:pt>
                <c:pt idx="2">
                  <c:v>Region</c:v>
                </c:pt>
              </c:strCache>
            </c:strRef>
          </c:cat>
          <c:val>
            <c:numRef>
              <c:f>'Diagram 14,155'!$L$3:$L$5</c:f>
              <c:numCache>
                <c:formatCode>#,##0</c:formatCode>
                <c:ptCount val="3"/>
                <c:pt idx="0">
                  <c:v>59000</c:v>
                </c:pt>
                <c:pt idx="1">
                  <c:v>42000</c:v>
                </c:pt>
                <c:pt idx="2">
                  <c:v>17000</c:v>
                </c:pt>
              </c:numCache>
            </c:numRef>
          </c:val>
          <c:extLst>
            <c:ext xmlns:c16="http://schemas.microsoft.com/office/drawing/2014/chart" uri="{C3380CC4-5D6E-409C-BE32-E72D297353CC}">
              <c16:uniqueId val="{00000004-6FAF-4F22-BBEE-6AD1456679FA}"/>
            </c:ext>
          </c:extLst>
        </c:ser>
        <c:dLbls>
          <c:dLblPos val="outEnd"/>
          <c:showLegendKey val="0"/>
          <c:showVal val="1"/>
          <c:showCatName val="0"/>
          <c:showSerName val="0"/>
          <c:showPercent val="0"/>
          <c:showBubbleSize val="0"/>
        </c:dLbls>
        <c:gapWidth val="70"/>
        <c:overlap val="-15"/>
        <c:axId val="1074344543"/>
        <c:axId val="1074342047"/>
      </c:barChart>
      <c:catAx>
        <c:axId val="1074344543"/>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342047"/>
        <c:crosses val="autoZero"/>
        <c:auto val="1"/>
        <c:lblAlgn val="ctr"/>
        <c:lblOffset val="100"/>
        <c:noMultiLvlLbl val="0"/>
      </c:catAx>
      <c:valAx>
        <c:axId val="1074342047"/>
        <c:scaling>
          <c:orientation val="minMax"/>
        </c:scaling>
        <c:delete val="1"/>
        <c:axPos val="l"/>
        <c:numFmt formatCode="#,##0" sourceLinked="1"/>
        <c:majorTickMark val="none"/>
        <c:minorTickMark val="none"/>
        <c:tickLblPos val="nextTo"/>
        <c:crossAx val="1074344543"/>
        <c:crosses val="autoZero"/>
        <c:crossBetween val="between"/>
      </c:valAx>
      <c:spPr>
        <a:noFill/>
        <a:ln w="25400">
          <a:noFill/>
        </a:ln>
        <a:effectLst/>
      </c:spPr>
    </c:plotArea>
    <c:legend>
      <c:legendPos val="t"/>
      <c:layout>
        <c:manualLayout>
          <c:xMode val="edge"/>
          <c:yMode val="edge"/>
          <c:x val="0.27032237422254823"/>
          <c:y val="1.3588108586106479E-2"/>
          <c:w val="0.54392743523511489"/>
          <c:h val="0.1153274667298638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7F7F7"/>
    </a:solid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537205412169317E-2"/>
          <c:y val="0.17426108453372011"/>
          <c:w val="0.95374525550673395"/>
          <c:h val="0.72607015011643627"/>
        </c:manualLayout>
      </c:layout>
      <c:barChart>
        <c:barDir val="col"/>
        <c:grouping val="clustered"/>
        <c:varyColors val="0"/>
        <c:ser>
          <c:idx val="0"/>
          <c:order val="0"/>
          <c:tx>
            <c:strRef>
              <c:f>'Diagram 16,17'!$N$13</c:f>
              <c:strCache>
                <c:ptCount val="1"/>
                <c:pt idx="0">
                  <c:v>Grundprognos</c:v>
                </c:pt>
              </c:strCache>
            </c:strRef>
          </c:tx>
          <c:spPr>
            <a:solidFill>
              <a:srgbClr val="005A69"/>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'Diagram 16,17'!$M$14:$M$16</c:f>
              <c:strCache>
                <c:ptCount val="3"/>
                <c:pt idx="0">
                  <c:v>Välfärden</c:v>
                </c:pt>
                <c:pt idx="1">
                  <c:v>Kommun</c:v>
                </c:pt>
                <c:pt idx="2">
                  <c:v>Region</c:v>
                </c:pt>
              </c:strCache>
            </c:strRef>
          </c:cat>
          <c:val>
            <c:numRef>
              <c:f>'Diagram 16,17'!$N$14:$N$16</c:f>
              <c:numCache>
                <c:formatCode>#,##0</c:formatCode>
                <c:ptCount val="3"/>
                <c:pt idx="0">
                  <c:v>319000</c:v>
                </c:pt>
                <c:pt idx="1">
                  <c:v>240000</c:v>
                </c:pt>
                <c:pt idx="2">
                  <c:v>79000</c:v>
                </c:pt>
              </c:numCache>
            </c:numRef>
          </c:val>
          <c:extLst>
            <c:ext xmlns:c16="http://schemas.microsoft.com/office/drawing/2014/chart" uri="{C3380CC4-5D6E-409C-BE32-E72D297353CC}">
              <c16:uniqueId val="{00000000-1BE4-4A95-96D8-CDCD5F1E3667}"/>
            </c:ext>
          </c:extLst>
        </c:ser>
        <c:ser>
          <c:idx val="1"/>
          <c:order val="1"/>
          <c:tx>
            <c:strRef>
              <c:f>'Diagram 16,17'!$O$13</c:f>
              <c:strCache>
                <c:ptCount val="1"/>
                <c:pt idx="0">
                  <c:v>Höjd pensionsålder till 66 år</c:v>
                </c:pt>
              </c:strCache>
            </c:strRef>
          </c:tx>
          <c:spPr>
            <a:solidFill>
              <a:srgbClr val="7D2B40"/>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'Diagram 16,17'!$M$14:$M$16</c:f>
              <c:strCache>
                <c:ptCount val="3"/>
                <c:pt idx="0">
                  <c:v>Välfärden</c:v>
                </c:pt>
                <c:pt idx="1">
                  <c:v>Kommun</c:v>
                </c:pt>
                <c:pt idx="2">
                  <c:v>Region</c:v>
                </c:pt>
              </c:strCache>
            </c:strRef>
          </c:cat>
          <c:val>
            <c:numRef>
              <c:f>'Diagram 16,17'!$O$14:$O$16</c:f>
              <c:numCache>
                <c:formatCode>#,##0</c:formatCode>
                <c:ptCount val="3"/>
                <c:pt idx="0">
                  <c:v>245000</c:v>
                </c:pt>
                <c:pt idx="1">
                  <c:v>179000</c:v>
                </c:pt>
                <c:pt idx="2">
                  <c:v>66000</c:v>
                </c:pt>
              </c:numCache>
            </c:numRef>
          </c:val>
          <c:extLst>
            <c:ext xmlns:c16="http://schemas.microsoft.com/office/drawing/2014/chart" uri="{C3380CC4-5D6E-409C-BE32-E72D297353CC}">
              <c16:uniqueId val="{00000001-1BE4-4A95-96D8-CDCD5F1E3667}"/>
            </c:ext>
          </c:extLst>
        </c:ser>
        <c:dLbls>
          <c:dLblPos val="outEnd"/>
          <c:showLegendKey val="0"/>
          <c:showVal val="1"/>
          <c:showCatName val="0"/>
          <c:showSerName val="0"/>
          <c:showPercent val="0"/>
          <c:showBubbleSize val="0"/>
        </c:dLbls>
        <c:gapWidth val="70"/>
        <c:overlap val="-15"/>
        <c:axId val="1074344543"/>
        <c:axId val="1074342047"/>
      </c:barChart>
      <c:catAx>
        <c:axId val="1074344543"/>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342047"/>
        <c:crosses val="autoZero"/>
        <c:auto val="1"/>
        <c:lblAlgn val="ctr"/>
        <c:lblOffset val="100"/>
        <c:noMultiLvlLbl val="0"/>
      </c:catAx>
      <c:valAx>
        <c:axId val="1074342047"/>
        <c:scaling>
          <c:orientation val="minMax"/>
        </c:scaling>
        <c:delete val="1"/>
        <c:axPos val="l"/>
        <c:numFmt formatCode="#,##0" sourceLinked="1"/>
        <c:majorTickMark val="none"/>
        <c:minorTickMark val="none"/>
        <c:tickLblPos val="nextTo"/>
        <c:crossAx val="10743445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7F7F7"/>
    </a:solid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6DF27-511F-44DA-BF48-52D13BA28352}" type="doc">
      <dgm:prSet loTypeId="urn:microsoft.com/office/officeart/2016/7/layout/RepeatingBendingProcessNew" loCatId="process" qsTypeId="urn:microsoft.com/office/officeart/2005/8/quickstyle/3d5" qsCatId="3D" csTypeId="urn:microsoft.com/office/officeart/2005/8/colors/accent3_2" csCatId="accent3" phldr="1"/>
      <dgm:spPr/>
      <dgm:t>
        <a:bodyPr/>
        <a:lstStyle/>
        <a:p>
          <a:endParaRPr lang="en-US"/>
        </a:p>
      </dgm:t>
    </dgm:pt>
    <dgm:pt modelId="{77625D39-5416-4814-AB8B-989E7C9F2DD1}">
      <dgm:prSet custT="1"/>
      <dgm:spPr/>
      <dgm:t>
        <a:bodyPr/>
        <a:lstStyle/>
        <a:p>
          <a:r>
            <a:rPr lang="en-US" sz="1600" i="1" dirty="0"/>
            <a:t>“</a:t>
          </a:r>
          <a:r>
            <a:rPr lang="en-US" sz="1600" i="1" dirty="0" err="1"/>
            <a:t>Alla</a:t>
          </a:r>
          <a:r>
            <a:rPr lang="en-US" sz="1600" i="1" dirty="0"/>
            <a:t> de vi </a:t>
          </a:r>
          <a:r>
            <a:rPr lang="en-US" sz="1600" i="1" dirty="0" err="1"/>
            <a:t>arbetar</a:t>
          </a:r>
          <a:r>
            <a:rPr lang="en-US" sz="1600" i="1" dirty="0"/>
            <a:t> för; </a:t>
          </a:r>
          <a:r>
            <a:rPr lang="en-US" sz="1600" i="1" dirty="0" err="1"/>
            <a:t>från</a:t>
          </a:r>
          <a:r>
            <a:rPr lang="en-US" sz="1600" i="1" dirty="0"/>
            <a:t> barn </a:t>
          </a:r>
          <a:r>
            <a:rPr lang="en-US" sz="1600" i="1" dirty="0" err="1"/>
            <a:t>och</a:t>
          </a:r>
          <a:r>
            <a:rPr lang="en-US" sz="1600" i="1" dirty="0"/>
            <a:t> </a:t>
          </a:r>
          <a:r>
            <a:rPr lang="en-US" sz="1600" i="1" dirty="0" err="1"/>
            <a:t>unga</a:t>
          </a:r>
          <a:r>
            <a:rPr lang="en-US" sz="1600" i="1" dirty="0"/>
            <a:t> till </a:t>
          </a:r>
          <a:r>
            <a:rPr lang="en-US" sz="1600" i="1" dirty="0" err="1"/>
            <a:t>äldre</a:t>
          </a:r>
          <a:r>
            <a:rPr lang="en-US" sz="1600" i="1" dirty="0"/>
            <a:t> </a:t>
          </a:r>
          <a:r>
            <a:rPr lang="en-US" sz="1600" i="1" dirty="0" err="1"/>
            <a:t>personer</a:t>
          </a:r>
          <a:r>
            <a:rPr lang="en-US" sz="1600" i="1" dirty="0"/>
            <a:t>.”</a:t>
          </a:r>
          <a:endParaRPr lang="en-US" sz="1600" dirty="0"/>
        </a:p>
      </dgm:t>
    </dgm:pt>
    <dgm:pt modelId="{C1EB0615-F735-4756-A3B5-E51EF4F543F4}" type="parTrans" cxnId="{C38DFB3D-A0EA-4E03-B26F-CE1960664269}">
      <dgm:prSet/>
      <dgm:spPr/>
      <dgm:t>
        <a:bodyPr/>
        <a:lstStyle/>
        <a:p>
          <a:endParaRPr lang="en-US"/>
        </a:p>
      </dgm:t>
    </dgm:pt>
    <dgm:pt modelId="{FD859564-B753-4AD3-B9DF-DF2369499936}" type="sibTrans" cxnId="{C38DFB3D-A0EA-4E03-B26F-CE1960664269}">
      <dgm:prSet/>
      <dgm:spPr/>
      <dgm:t>
        <a:bodyPr/>
        <a:lstStyle/>
        <a:p>
          <a:endParaRPr lang="en-US">
            <a:solidFill>
              <a:schemeClr val="bg1"/>
            </a:solidFill>
          </a:endParaRPr>
        </a:p>
      </dgm:t>
    </dgm:pt>
    <dgm:pt modelId="{2AC9EB10-C9AA-4CCD-8874-187480E32B75}">
      <dgm:prSet/>
      <dgm:spPr/>
      <dgm:t>
        <a:bodyPr/>
        <a:lstStyle/>
        <a:p>
          <a:r>
            <a:rPr lang="en-US"/>
            <a:t>Barn och unga</a:t>
          </a:r>
        </a:p>
      </dgm:t>
    </dgm:pt>
    <dgm:pt modelId="{BBDD866C-1E43-4B6D-BF44-1F18E6E39D51}" type="parTrans" cxnId="{FCD6AFFC-E59C-4485-A49C-7033CB5113DD}">
      <dgm:prSet/>
      <dgm:spPr/>
      <dgm:t>
        <a:bodyPr/>
        <a:lstStyle/>
        <a:p>
          <a:endParaRPr lang="en-US"/>
        </a:p>
      </dgm:t>
    </dgm:pt>
    <dgm:pt modelId="{F0311934-8C09-4AEE-9F2C-1C9C93BE7FE7}" type="sibTrans" cxnId="{FCD6AFFC-E59C-4485-A49C-7033CB5113DD}">
      <dgm:prSet/>
      <dgm:spPr/>
      <dgm:t>
        <a:bodyPr/>
        <a:lstStyle/>
        <a:p>
          <a:endParaRPr lang="en-US"/>
        </a:p>
      </dgm:t>
    </dgm:pt>
    <dgm:pt modelId="{CFB23413-7BE5-4CFF-94CB-1449C16F75B5}">
      <dgm:prSet/>
      <dgm:spPr/>
      <dgm:t>
        <a:bodyPr/>
        <a:lstStyle/>
        <a:p>
          <a:r>
            <a:rPr lang="en-US"/>
            <a:t>Barn och familj</a:t>
          </a:r>
        </a:p>
      </dgm:t>
    </dgm:pt>
    <dgm:pt modelId="{25648234-8661-45CC-8584-4F5889A98802}" type="parTrans" cxnId="{76FEC83A-C4F8-4085-92C8-6B2100F9E9E7}">
      <dgm:prSet/>
      <dgm:spPr/>
      <dgm:t>
        <a:bodyPr/>
        <a:lstStyle/>
        <a:p>
          <a:endParaRPr lang="en-US"/>
        </a:p>
      </dgm:t>
    </dgm:pt>
    <dgm:pt modelId="{E061AFD6-40D5-4126-B770-3980A6787B4D}" type="sibTrans" cxnId="{76FEC83A-C4F8-4085-92C8-6B2100F9E9E7}">
      <dgm:prSet/>
      <dgm:spPr/>
      <dgm:t>
        <a:bodyPr/>
        <a:lstStyle/>
        <a:p>
          <a:endParaRPr lang="en-US"/>
        </a:p>
      </dgm:t>
    </dgm:pt>
    <dgm:pt modelId="{9BDF843E-3107-4785-9037-153503ADA054}">
      <dgm:prSet/>
      <dgm:spPr/>
      <dgm:t>
        <a:bodyPr/>
        <a:lstStyle/>
        <a:p>
          <a:r>
            <a:rPr lang="en-US"/>
            <a:t>Beroende</a:t>
          </a:r>
        </a:p>
      </dgm:t>
    </dgm:pt>
    <dgm:pt modelId="{CA269AFC-E0C4-4C19-8C92-5C4A5CBB310F}" type="parTrans" cxnId="{D948B3E2-98E2-4641-8BF2-79261DF73863}">
      <dgm:prSet/>
      <dgm:spPr/>
      <dgm:t>
        <a:bodyPr/>
        <a:lstStyle/>
        <a:p>
          <a:endParaRPr lang="en-US"/>
        </a:p>
      </dgm:t>
    </dgm:pt>
    <dgm:pt modelId="{C8CFA27A-F523-4CC7-BB32-15DF5DCB89CE}" type="sibTrans" cxnId="{D948B3E2-98E2-4641-8BF2-79261DF73863}">
      <dgm:prSet/>
      <dgm:spPr/>
      <dgm:t>
        <a:bodyPr/>
        <a:lstStyle/>
        <a:p>
          <a:endParaRPr lang="en-US"/>
        </a:p>
      </dgm:t>
    </dgm:pt>
    <dgm:pt modelId="{BE6DFEB4-88C4-44BD-8805-084FE1A2A034}">
      <dgm:prSet/>
      <dgm:spPr/>
      <dgm:t>
        <a:bodyPr/>
        <a:lstStyle/>
        <a:p>
          <a:r>
            <a:rPr lang="en-US" dirty="0" err="1"/>
            <a:t>Funktions-nedsättning</a:t>
          </a:r>
          <a:endParaRPr lang="en-US" dirty="0"/>
        </a:p>
      </dgm:t>
    </dgm:pt>
    <dgm:pt modelId="{6C243F95-4EA7-4533-AA4F-504DCE46FB22}" type="parTrans" cxnId="{4BCD951D-C564-429C-900C-5965EBC82768}">
      <dgm:prSet/>
      <dgm:spPr/>
      <dgm:t>
        <a:bodyPr/>
        <a:lstStyle/>
        <a:p>
          <a:endParaRPr lang="en-US"/>
        </a:p>
      </dgm:t>
    </dgm:pt>
    <dgm:pt modelId="{1177F021-EC54-4383-B3B8-D78C12EDFD12}" type="sibTrans" cxnId="{4BCD951D-C564-429C-900C-5965EBC82768}">
      <dgm:prSet/>
      <dgm:spPr/>
      <dgm:t>
        <a:bodyPr/>
        <a:lstStyle/>
        <a:p>
          <a:endParaRPr lang="en-US"/>
        </a:p>
      </dgm:t>
    </dgm:pt>
    <dgm:pt modelId="{08A6E49D-B218-4852-AE35-9857BBFD8F6C}">
      <dgm:prSet/>
      <dgm:spPr/>
      <dgm:t>
        <a:bodyPr/>
        <a:lstStyle/>
        <a:p>
          <a:r>
            <a:rPr lang="en-US" dirty="0" err="1"/>
            <a:t>Försörjnings-stöd</a:t>
          </a:r>
          <a:r>
            <a:rPr lang="en-US" dirty="0"/>
            <a:t> </a:t>
          </a:r>
        </a:p>
      </dgm:t>
    </dgm:pt>
    <dgm:pt modelId="{6BF6212E-06F5-4E9E-85B9-495AD3A881C8}" type="parTrans" cxnId="{90488005-2E99-4991-879D-E697E52AEF78}">
      <dgm:prSet/>
      <dgm:spPr/>
      <dgm:t>
        <a:bodyPr/>
        <a:lstStyle/>
        <a:p>
          <a:endParaRPr lang="en-US"/>
        </a:p>
      </dgm:t>
    </dgm:pt>
    <dgm:pt modelId="{A03F79C4-FE05-440C-A4A1-081B7A0D73B9}" type="sibTrans" cxnId="{90488005-2E99-4991-879D-E697E52AEF78}">
      <dgm:prSet/>
      <dgm:spPr/>
      <dgm:t>
        <a:bodyPr/>
        <a:lstStyle/>
        <a:p>
          <a:endParaRPr lang="en-US"/>
        </a:p>
      </dgm:t>
    </dgm:pt>
    <dgm:pt modelId="{75DEDB6F-A1C1-4DD4-BAD9-5F62C56ABBB5}">
      <dgm:prSet/>
      <dgm:spPr/>
      <dgm:t>
        <a:bodyPr/>
        <a:lstStyle/>
        <a:p>
          <a:r>
            <a:rPr lang="en-US"/>
            <a:t>Hemlöshet</a:t>
          </a:r>
        </a:p>
      </dgm:t>
    </dgm:pt>
    <dgm:pt modelId="{1882F30E-742E-416A-8D48-5FF699FBB894}" type="parTrans" cxnId="{F2FF100A-6F6B-4620-B802-CFB8ED1DBB6B}">
      <dgm:prSet/>
      <dgm:spPr/>
      <dgm:t>
        <a:bodyPr/>
        <a:lstStyle/>
        <a:p>
          <a:endParaRPr lang="en-US"/>
        </a:p>
      </dgm:t>
    </dgm:pt>
    <dgm:pt modelId="{1965F22C-137D-4F22-B791-D694F9564311}" type="sibTrans" cxnId="{F2FF100A-6F6B-4620-B802-CFB8ED1DBB6B}">
      <dgm:prSet/>
      <dgm:spPr/>
      <dgm:t>
        <a:bodyPr/>
        <a:lstStyle/>
        <a:p>
          <a:endParaRPr lang="en-US"/>
        </a:p>
      </dgm:t>
    </dgm:pt>
    <dgm:pt modelId="{66C43CB0-FA4A-41A4-B0C0-CD6B994411CB}">
      <dgm:prSet/>
      <dgm:spPr/>
      <dgm:t>
        <a:bodyPr/>
        <a:lstStyle/>
        <a:p>
          <a:r>
            <a:rPr lang="en-US"/>
            <a:t>Kommunal primärvård</a:t>
          </a:r>
        </a:p>
      </dgm:t>
    </dgm:pt>
    <dgm:pt modelId="{50FD30F4-C885-4B91-9C8C-CB903EBBFC93}" type="parTrans" cxnId="{C0800A5D-E206-40A5-9E23-CB0C4DADACFB}">
      <dgm:prSet/>
      <dgm:spPr/>
      <dgm:t>
        <a:bodyPr/>
        <a:lstStyle/>
        <a:p>
          <a:endParaRPr lang="en-US"/>
        </a:p>
      </dgm:t>
    </dgm:pt>
    <dgm:pt modelId="{A3FBA081-1AB8-4B1B-AA60-692F41F1FD1A}" type="sibTrans" cxnId="{C0800A5D-E206-40A5-9E23-CB0C4DADACFB}">
      <dgm:prSet/>
      <dgm:spPr/>
      <dgm:t>
        <a:bodyPr/>
        <a:lstStyle/>
        <a:p>
          <a:endParaRPr lang="en-US"/>
        </a:p>
      </dgm:t>
    </dgm:pt>
    <dgm:pt modelId="{3F95611D-0D30-4072-9906-CE7A5A904C1A}">
      <dgm:prSet/>
      <dgm:spPr/>
      <dgm:t>
        <a:bodyPr/>
        <a:lstStyle/>
        <a:p>
          <a:r>
            <a:rPr lang="en-US"/>
            <a:t>Kriminalitet</a:t>
          </a:r>
        </a:p>
      </dgm:t>
    </dgm:pt>
    <dgm:pt modelId="{582B6C4C-AB60-493A-BBD1-365D119A9FD8}" type="parTrans" cxnId="{08475BB3-BB33-40B9-A486-6383FAB4C152}">
      <dgm:prSet/>
      <dgm:spPr/>
      <dgm:t>
        <a:bodyPr/>
        <a:lstStyle/>
        <a:p>
          <a:endParaRPr lang="en-US"/>
        </a:p>
      </dgm:t>
    </dgm:pt>
    <dgm:pt modelId="{404FB19F-E6B2-4CAC-80A9-F10B17D5A01C}" type="sibTrans" cxnId="{08475BB3-BB33-40B9-A486-6383FAB4C152}">
      <dgm:prSet/>
      <dgm:spPr/>
      <dgm:t>
        <a:bodyPr/>
        <a:lstStyle/>
        <a:p>
          <a:endParaRPr lang="en-US"/>
        </a:p>
      </dgm:t>
    </dgm:pt>
    <dgm:pt modelId="{756D10D8-74C0-4FA5-84B7-9CE58314D0EB}">
      <dgm:prSet/>
      <dgm:spPr/>
      <dgm:t>
        <a:bodyPr/>
        <a:lstStyle/>
        <a:p>
          <a:r>
            <a:rPr lang="en-US" dirty="0" err="1"/>
            <a:t>Missbruk</a:t>
          </a:r>
          <a:endParaRPr lang="en-US" dirty="0"/>
        </a:p>
      </dgm:t>
    </dgm:pt>
    <dgm:pt modelId="{90DF4784-60DE-4272-B657-E3078E43A838}" type="parTrans" cxnId="{3274DB3C-7908-484A-8FF9-268C3C2FA0D4}">
      <dgm:prSet/>
      <dgm:spPr/>
      <dgm:t>
        <a:bodyPr/>
        <a:lstStyle/>
        <a:p>
          <a:endParaRPr lang="en-US"/>
        </a:p>
      </dgm:t>
    </dgm:pt>
    <dgm:pt modelId="{21DDE6DB-5F77-4E6F-B52C-249901AE7522}" type="sibTrans" cxnId="{3274DB3C-7908-484A-8FF9-268C3C2FA0D4}">
      <dgm:prSet/>
      <dgm:spPr/>
      <dgm:t>
        <a:bodyPr/>
        <a:lstStyle/>
        <a:p>
          <a:endParaRPr lang="en-US"/>
        </a:p>
      </dgm:t>
    </dgm:pt>
    <dgm:pt modelId="{9BA5E44B-B871-4E51-9C46-10ACB26752D5}">
      <dgm:prSet/>
      <dgm:spPr/>
      <dgm:t>
        <a:bodyPr/>
        <a:lstStyle/>
        <a:p>
          <a:r>
            <a:rPr lang="en-US" dirty="0" err="1"/>
            <a:t>Psykisk</a:t>
          </a:r>
          <a:r>
            <a:rPr lang="en-US" dirty="0"/>
            <a:t> </a:t>
          </a:r>
          <a:r>
            <a:rPr lang="en-US" dirty="0" err="1"/>
            <a:t>funktionsnedsättning</a:t>
          </a:r>
          <a:r>
            <a:rPr lang="en-US" dirty="0"/>
            <a:t>/</a:t>
          </a:r>
        </a:p>
        <a:p>
          <a:r>
            <a:rPr lang="en-US" dirty="0" err="1"/>
            <a:t>ohälsa</a:t>
          </a:r>
          <a:r>
            <a:rPr lang="en-US" dirty="0"/>
            <a:t>/</a:t>
          </a:r>
          <a:r>
            <a:rPr lang="en-US" dirty="0" err="1"/>
            <a:t>sjukdom</a:t>
          </a:r>
          <a:endParaRPr lang="en-US" dirty="0"/>
        </a:p>
      </dgm:t>
    </dgm:pt>
    <dgm:pt modelId="{1512AA6D-3F94-43CD-AAAE-D0FA95148641}" type="parTrans" cxnId="{1F2A3022-A06E-411B-B712-87BB9DE31C0C}">
      <dgm:prSet/>
      <dgm:spPr/>
      <dgm:t>
        <a:bodyPr/>
        <a:lstStyle/>
        <a:p>
          <a:endParaRPr lang="en-US"/>
        </a:p>
      </dgm:t>
    </dgm:pt>
    <dgm:pt modelId="{5E7D4E38-770D-4C73-BE6A-861364252335}" type="sibTrans" cxnId="{1F2A3022-A06E-411B-B712-87BB9DE31C0C}">
      <dgm:prSet/>
      <dgm:spPr/>
      <dgm:t>
        <a:bodyPr/>
        <a:lstStyle/>
        <a:p>
          <a:endParaRPr lang="en-US"/>
        </a:p>
      </dgm:t>
    </dgm:pt>
    <dgm:pt modelId="{A8F8CAF0-6EC4-4FEF-89E4-7478445994C0}">
      <dgm:prSet/>
      <dgm:spPr/>
      <dgm:t>
        <a:bodyPr/>
        <a:lstStyle/>
        <a:p>
          <a:r>
            <a:rPr lang="en-US"/>
            <a:t>Våld i nära relation</a:t>
          </a:r>
        </a:p>
      </dgm:t>
    </dgm:pt>
    <dgm:pt modelId="{DE8EDA6E-597F-43AE-A2B4-C095D0CE0584}" type="parTrans" cxnId="{185AB5B9-B252-4F79-89B4-D30639034BE1}">
      <dgm:prSet/>
      <dgm:spPr/>
      <dgm:t>
        <a:bodyPr/>
        <a:lstStyle/>
        <a:p>
          <a:endParaRPr lang="en-US"/>
        </a:p>
      </dgm:t>
    </dgm:pt>
    <dgm:pt modelId="{A79595BF-6026-4C83-AD8C-6C7973716BEB}" type="sibTrans" cxnId="{185AB5B9-B252-4F79-89B4-D30639034BE1}">
      <dgm:prSet/>
      <dgm:spPr/>
      <dgm:t>
        <a:bodyPr/>
        <a:lstStyle/>
        <a:p>
          <a:endParaRPr lang="en-US"/>
        </a:p>
      </dgm:t>
    </dgm:pt>
    <dgm:pt modelId="{D6365E69-BDFD-4F89-AFFE-3F45A3F6C63D}">
      <dgm:prSet/>
      <dgm:spPr/>
      <dgm:t>
        <a:bodyPr/>
        <a:lstStyle/>
        <a:p>
          <a:r>
            <a:rPr lang="en-US" dirty="0" err="1"/>
            <a:t>Äldre</a:t>
          </a:r>
          <a:r>
            <a:rPr lang="en-US" dirty="0"/>
            <a:t> </a:t>
          </a:r>
          <a:r>
            <a:rPr lang="en-US" dirty="0" err="1"/>
            <a:t>personer</a:t>
          </a:r>
          <a:r>
            <a:rPr lang="en-US" dirty="0"/>
            <a:t> </a:t>
          </a:r>
        </a:p>
      </dgm:t>
    </dgm:pt>
    <dgm:pt modelId="{9D09C54A-517A-411D-A861-9F8390B2CA72}" type="parTrans" cxnId="{59EBE38D-0E08-428E-8021-95176FE03854}">
      <dgm:prSet/>
      <dgm:spPr/>
      <dgm:t>
        <a:bodyPr/>
        <a:lstStyle/>
        <a:p>
          <a:endParaRPr lang="en-US"/>
        </a:p>
      </dgm:t>
    </dgm:pt>
    <dgm:pt modelId="{7863D7A9-5353-4659-B330-47FC9C7BA5A8}" type="sibTrans" cxnId="{59EBE38D-0E08-428E-8021-95176FE03854}">
      <dgm:prSet/>
      <dgm:spPr/>
      <dgm:t>
        <a:bodyPr/>
        <a:lstStyle/>
        <a:p>
          <a:endParaRPr lang="en-US"/>
        </a:p>
      </dgm:t>
    </dgm:pt>
    <dgm:pt modelId="{92C640F8-A823-4C45-95F8-C8AE6B87E0BD}">
      <dgm:prSet/>
      <dgm:spPr/>
      <dgm:t>
        <a:bodyPr/>
        <a:lstStyle/>
        <a:p>
          <a:r>
            <a:rPr lang="en-US"/>
            <a:t>Nyanlända </a:t>
          </a:r>
        </a:p>
      </dgm:t>
    </dgm:pt>
    <dgm:pt modelId="{B2F54642-12C4-4B44-9CFA-E16F3F37E2E8}" type="parTrans" cxnId="{D6A56798-2C0C-47F8-AD7B-86E30777FB3C}">
      <dgm:prSet/>
      <dgm:spPr/>
      <dgm:t>
        <a:bodyPr/>
        <a:lstStyle/>
        <a:p>
          <a:endParaRPr lang="en-US"/>
        </a:p>
      </dgm:t>
    </dgm:pt>
    <dgm:pt modelId="{D18E3611-A68D-4DB9-BF49-5848785A38C9}" type="sibTrans" cxnId="{D6A56798-2C0C-47F8-AD7B-86E30777FB3C}">
      <dgm:prSet/>
      <dgm:spPr/>
      <dgm:t>
        <a:bodyPr/>
        <a:lstStyle/>
        <a:p>
          <a:endParaRPr lang="en-US"/>
        </a:p>
      </dgm:t>
    </dgm:pt>
    <dgm:pt modelId="{2F263409-91B7-4AB1-AA7F-FD642F3A555D}">
      <dgm:prSet/>
      <dgm:spPr/>
      <dgm:t>
        <a:bodyPr/>
        <a:lstStyle/>
        <a:p>
          <a:r>
            <a:rPr lang="en-US"/>
            <a:t>Flyktingar</a:t>
          </a:r>
        </a:p>
      </dgm:t>
    </dgm:pt>
    <dgm:pt modelId="{668C9E6D-A139-422E-B305-3FE865D1A758}" type="parTrans" cxnId="{643E50C3-8B81-4C57-9897-0795FAD1D719}">
      <dgm:prSet/>
      <dgm:spPr/>
      <dgm:t>
        <a:bodyPr/>
        <a:lstStyle/>
        <a:p>
          <a:endParaRPr lang="en-US"/>
        </a:p>
      </dgm:t>
    </dgm:pt>
    <dgm:pt modelId="{8BD6E046-51D6-4355-92E2-625FB151BD8F}" type="sibTrans" cxnId="{643E50C3-8B81-4C57-9897-0795FAD1D719}">
      <dgm:prSet/>
      <dgm:spPr/>
      <dgm:t>
        <a:bodyPr/>
        <a:lstStyle/>
        <a:p>
          <a:endParaRPr lang="en-US"/>
        </a:p>
      </dgm:t>
    </dgm:pt>
    <dgm:pt modelId="{04991F3E-8337-48F9-B04D-2ACD113FE58D}" type="pres">
      <dgm:prSet presAssocID="{7196DF27-511F-44DA-BF48-52D13BA28352}" presName="Name0" presStyleCnt="0">
        <dgm:presLayoutVars>
          <dgm:dir/>
          <dgm:resizeHandles val="exact"/>
        </dgm:presLayoutVars>
      </dgm:prSet>
      <dgm:spPr/>
      <dgm:t>
        <a:bodyPr/>
        <a:lstStyle/>
        <a:p>
          <a:endParaRPr lang="sv-SE"/>
        </a:p>
      </dgm:t>
    </dgm:pt>
    <dgm:pt modelId="{D93C2175-41C1-4864-8D8A-48BF2264329C}" type="pres">
      <dgm:prSet presAssocID="{77625D39-5416-4814-AB8B-989E7C9F2DD1}" presName="node" presStyleLbl="node1" presStyleIdx="0" presStyleCnt="15" custScaleX="344093">
        <dgm:presLayoutVars>
          <dgm:bulletEnabled val="1"/>
        </dgm:presLayoutVars>
      </dgm:prSet>
      <dgm:spPr/>
      <dgm:t>
        <a:bodyPr/>
        <a:lstStyle/>
        <a:p>
          <a:endParaRPr lang="sv-SE"/>
        </a:p>
      </dgm:t>
    </dgm:pt>
    <dgm:pt modelId="{AE358411-0611-4593-8444-0D2E8DDCAC62}" type="pres">
      <dgm:prSet presAssocID="{FD859564-B753-4AD3-B9DF-DF2369499936}" presName="sibTrans" presStyleLbl="sibTrans1D1" presStyleIdx="0" presStyleCnt="14"/>
      <dgm:spPr/>
      <dgm:t>
        <a:bodyPr/>
        <a:lstStyle/>
        <a:p>
          <a:endParaRPr lang="sv-SE"/>
        </a:p>
      </dgm:t>
    </dgm:pt>
    <dgm:pt modelId="{7D5B5BE5-8CF3-4D9B-9D36-4E8DF01D89DD}" type="pres">
      <dgm:prSet presAssocID="{FD859564-B753-4AD3-B9DF-DF2369499936}" presName="connectorText" presStyleLbl="sibTrans1D1" presStyleIdx="0" presStyleCnt="14"/>
      <dgm:spPr/>
      <dgm:t>
        <a:bodyPr/>
        <a:lstStyle/>
        <a:p>
          <a:endParaRPr lang="sv-SE"/>
        </a:p>
      </dgm:t>
    </dgm:pt>
    <dgm:pt modelId="{9BC351CC-47A0-419F-8F4B-D54C5F4456D0}" type="pres">
      <dgm:prSet presAssocID="{2AC9EB10-C9AA-4CCD-8874-187480E32B75}" presName="node" presStyleLbl="node1" presStyleIdx="1" presStyleCnt="15">
        <dgm:presLayoutVars>
          <dgm:bulletEnabled val="1"/>
        </dgm:presLayoutVars>
      </dgm:prSet>
      <dgm:spPr/>
      <dgm:t>
        <a:bodyPr/>
        <a:lstStyle/>
        <a:p>
          <a:endParaRPr lang="sv-SE"/>
        </a:p>
      </dgm:t>
    </dgm:pt>
    <dgm:pt modelId="{3FDEEE1D-2B69-426E-BBA2-78A763926415}" type="pres">
      <dgm:prSet presAssocID="{F0311934-8C09-4AEE-9F2C-1C9C93BE7FE7}" presName="sibTrans" presStyleLbl="sibTrans1D1" presStyleIdx="1" presStyleCnt="14"/>
      <dgm:spPr/>
      <dgm:t>
        <a:bodyPr/>
        <a:lstStyle/>
        <a:p>
          <a:endParaRPr lang="sv-SE"/>
        </a:p>
      </dgm:t>
    </dgm:pt>
    <dgm:pt modelId="{F69DEDFF-5EE5-410D-8B63-EA9A1327F032}" type="pres">
      <dgm:prSet presAssocID="{F0311934-8C09-4AEE-9F2C-1C9C93BE7FE7}" presName="connectorText" presStyleLbl="sibTrans1D1" presStyleIdx="1" presStyleCnt="14"/>
      <dgm:spPr/>
      <dgm:t>
        <a:bodyPr/>
        <a:lstStyle/>
        <a:p>
          <a:endParaRPr lang="sv-SE"/>
        </a:p>
      </dgm:t>
    </dgm:pt>
    <dgm:pt modelId="{A047FE34-DAE9-493A-9E42-884D12AEF444}" type="pres">
      <dgm:prSet presAssocID="{CFB23413-7BE5-4CFF-94CB-1449C16F75B5}" presName="node" presStyleLbl="node1" presStyleIdx="2" presStyleCnt="15">
        <dgm:presLayoutVars>
          <dgm:bulletEnabled val="1"/>
        </dgm:presLayoutVars>
      </dgm:prSet>
      <dgm:spPr/>
      <dgm:t>
        <a:bodyPr/>
        <a:lstStyle/>
        <a:p>
          <a:endParaRPr lang="sv-SE"/>
        </a:p>
      </dgm:t>
    </dgm:pt>
    <dgm:pt modelId="{F52E929B-CFB2-4B61-83D0-B7E0EB395B03}" type="pres">
      <dgm:prSet presAssocID="{E061AFD6-40D5-4126-B770-3980A6787B4D}" presName="sibTrans" presStyleLbl="sibTrans1D1" presStyleIdx="2" presStyleCnt="14"/>
      <dgm:spPr/>
      <dgm:t>
        <a:bodyPr/>
        <a:lstStyle/>
        <a:p>
          <a:endParaRPr lang="sv-SE"/>
        </a:p>
      </dgm:t>
    </dgm:pt>
    <dgm:pt modelId="{A2521A19-8B7C-4B27-81AE-F54C57CE9312}" type="pres">
      <dgm:prSet presAssocID="{E061AFD6-40D5-4126-B770-3980A6787B4D}" presName="connectorText" presStyleLbl="sibTrans1D1" presStyleIdx="2" presStyleCnt="14"/>
      <dgm:spPr/>
      <dgm:t>
        <a:bodyPr/>
        <a:lstStyle/>
        <a:p>
          <a:endParaRPr lang="sv-SE"/>
        </a:p>
      </dgm:t>
    </dgm:pt>
    <dgm:pt modelId="{C9DCA757-BA48-41D6-B0C6-AAEAE5EC9492}" type="pres">
      <dgm:prSet presAssocID="{9BDF843E-3107-4785-9037-153503ADA054}" presName="node" presStyleLbl="node1" presStyleIdx="3" presStyleCnt="15">
        <dgm:presLayoutVars>
          <dgm:bulletEnabled val="1"/>
        </dgm:presLayoutVars>
      </dgm:prSet>
      <dgm:spPr/>
      <dgm:t>
        <a:bodyPr/>
        <a:lstStyle/>
        <a:p>
          <a:endParaRPr lang="sv-SE"/>
        </a:p>
      </dgm:t>
    </dgm:pt>
    <dgm:pt modelId="{4EF915B6-6663-4E52-BB58-3BD00A2C4265}" type="pres">
      <dgm:prSet presAssocID="{C8CFA27A-F523-4CC7-BB32-15DF5DCB89CE}" presName="sibTrans" presStyleLbl="sibTrans1D1" presStyleIdx="3" presStyleCnt="14"/>
      <dgm:spPr/>
      <dgm:t>
        <a:bodyPr/>
        <a:lstStyle/>
        <a:p>
          <a:endParaRPr lang="sv-SE"/>
        </a:p>
      </dgm:t>
    </dgm:pt>
    <dgm:pt modelId="{2CE494AC-D8F8-4C96-82C0-A5CCE51D3077}" type="pres">
      <dgm:prSet presAssocID="{C8CFA27A-F523-4CC7-BB32-15DF5DCB89CE}" presName="connectorText" presStyleLbl="sibTrans1D1" presStyleIdx="3" presStyleCnt="14"/>
      <dgm:spPr/>
      <dgm:t>
        <a:bodyPr/>
        <a:lstStyle/>
        <a:p>
          <a:endParaRPr lang="sv-SE"/>
        </a:p>
      </dgm:t>
    </dgm:pt>
    <dgm:pt modelId="{C60DA27B-7DF7-4574-ACD6-F5C39B749DAB}" type="pres">
      <dgm:prSet presAssocID="{BE6DFEB4-88C4-44BD-8805-084FE1A2A034}" presName="node" presStyleLbl="node1" presStyleIdx="4" presStyleCnt="15">
        <dgm:presLayoutVars>
          <dgm:bulletEnabled val="1"/>
        </dgm:presLayoutVars>
      </dgm:prSet>
      <dgm:spPr/>
      <dgm:t>
        <a:bodyPr/>
        <a:lstStyle/>
        <a:p>
          <a:endParaRPr lang="sv-SE"/>
        </a:p>
      </dgm:t>
    </dgm:pt>
    <dgm:pt modelId="{397EEF09-54A6-4998-A75C-C6D33F2A6A89}" type="pres">
      <dgm:prSet presAssocID="{1177F021-EC54-4383-B3B8-D78C12EDFD12}" presName="sibTrans" presStyleLbl="sibTrans1D1" presStyleIdx="4" presStyleCnt="14"/>
      <dgm:spPr/>
      <dgm:t>
        <a:bodyPr/>
        <a:lstStyle/>
        <a:p>
          <a:endParaRPr lang="sv-SE"/>
        </a:p>
      </dgm:t>
    </dgm:pt>
    <dgm:pt modelId="{778E072E-CA92-4842-AE8F-1EEEF7538715}" type="pres">
      <dgm:prSet presAssocID="{1177F021-EC54-4383-B3B8-D78C12EDFD12}" presName="connectorText" presStyleLbl="sibTrans1D1" presStyleIdx="4" presStyleCnt="14"/>
      <dgm:spPr/>
      <dgm:t>
        <a:bodyPr/>
        <a:lstStyle/>
        <a:p>
          <a:endParaRPr lang="sv-SE"/>
        </a:p>
      </dgm:t>
    </dgm:pt>
    <dgm:pt modelId="{A6409AE8-E985-40A1-96DC-0BA7896D9B64}" type="pres">
      <dgm:prSet presAssocID="{08A6E49D-B218-4852-AE35-9857BBFD8F6C}" presName="node" presStyleLbl="node1" presStyleIdx="5" presStyleCnt="15">
        <dgm:presLayoutVars>
          <dgm:bulletEnabled val="1"/>
        </dgm:presLayoutVars>
      </dgm:prSet>
      <dgm:spPr/>
      <dgm:t>
        <a:bodyPr/>
        <a:lstStyle/>
        <a:p>
          <a:endParaRPr lang="sv-SE"/>
        </a:p>
      </dgm:t>
    </dgm:pt>
    <dgm:pt modelId="{812248BC-EA87-4D21-9221-2BB0235A5EF3}" type="pres">
      <dgm:prSet presAssocID="{A03F79C4-FE05-440C-A4A1-081B7A0D73B9}" presName="sibTrans" presStyleLbl="sibTrans1D1" presStyleIdx="5" presStyleCnt="14"/>
      <dgm:spPr/>
      <dgm:t>
        <a:bodyPr/>
        <a:lstStyle/>
        <a:p>
          <a:endParaRPr lang="sv-SE"/>
        </a:p>
      </dgm:t>
    </dgm:pt>
    <dgm:pt modelId="{088E619D-A382-4E12-85A7-8EB13861FA66}" type="pres">
      <dgm:prSet presAssocID="{A03F79C4-FE05-440C-A4A1-081B7A0D73B9}" presName="connectorText" presStyleLbl="sibTrans1D1" presStyleIdx="5" presStyleCnt="14"/>
      <dgm:spPr/>
      <dgm:t>
        <a:bodyPr/>
        <a:lstStyle/>
        <a:p>
          <a:endParaRPr lang="sv-SE"/>
        </a:p>
      </dgm:t>
    </dgm:pt>
    <dgm:pt modelId="{BD03726D-FAB4-4247-BFB7-AA564D27E57E}" type="pres">
      <dgm:prSet presAssocID="{75DEDB6F-A1C1-4DD4-BAD9-5F62C56ABBB5}" presName="node" presStyleLbl="node1" presStyleIdx="6" presStyleCnt="15">
        <dgm:presLayoutVars>
          <dgm:bulletEnabled val="1"/>
        </dgm:presLayoutVars>
      </dgm:prSet>
      <dgm:spPr/>
      <dgm:t>
        <a:bodyPr/>
        <a:lstStyle/>
        <a:p>
          <a:endParaRPr lang="sv-SE"/>
        </a:p>
      </dgm:t>
    </dgm:pt>
    <dgm:pt modelId="{E60E57A1-7D6C-45AF-97BB-5076B98D161D}" type="pres">
      <dgm:prSet presAssocID="{1965F22C-137D-4F22-B791-D694F9564311}" presName="sibTrans" presStyleLbl="sibTrans1D1" presStyleIdx="6" presStyleCnt="14"/>
      <dgm:spPr/>
      <dgm:t>
        <a:bodyPr/>
        <a:lstStyle/>
        <a:p>
          <a:endParaRPr lang="sv-SE"/>
        </a:p>
      </dgm:t>
    </dgm:pt>
    <dgm:pt modelId="{FE317EF8-4742-430D-AECC-5C4B3E64225F}" type="pres">
      <dgm:prSet presAssocID="{1965F22C-137D-4F22-B791-D694F9564311}" presName="connectorText" presStyleLbl="sibTrans1D1" presStyleIdx="6" presStyleCnt="14"/>
      <dgm:spPr/>
      <dgm:t>
        <a:bodyPr/>
        <a:lstStyle/>
        <a:p>
          <a:endParaRPr lang="sv-SE"/>
        </a:p>
      </dgm:t>
    </dgm:pt>
    <dgm:pt modelId="{0E43F393-1FDD-4650-954E-58D7B3FA363C}" type="pres">
      <dgm:prSet presAssocID="{66C43CB0-FA4A-41A4-B0C0-CD6B994411CB}" presName="node" presStyleLbl="node1" presStyleIdx="7" presStyleCnt="15">
        <dgm:presLayoutVars>
          <dgm:bulletEnabled val="1"/>
        </dgm:presLayoutVars>
      </dgm:prSet>
      <dgm:spPr/>
      <dgm:t>
        <a:bodyPr/>
        <a:lstStyle/>
        <a:p>
          <a:endParaRPr lang="sv-SE"/>
        </a:p>
      </dgm:t>
    </dgm:pt>
    <dgm:pt modelId="{84406CE2-D04F-449D-A993-4DDAAF397F76}" type="pres">
      <dgm:prSet presAssocID="{A3FBA081-1AB8-4B1B-AA60-692F41F1FD1A}" presName="sibTrans" presStyleLbl="sibTrans1D1" presStyleIdx="7" presStyleCnt="14"/>
      <dgm:spPr/>
      <dgm:t>
        <a:bodyPr/>
        <a:lstStyle/>
        <a:p>
          <a:endParaRPr lang="sv-SE"/>
        </a:p>
      </dgm:t>
    </dgm:pt>
    <dgm:pt modelId="{ACDD20EB-9A92-4DBE-BF0B-18C5B6BDDE7D}" type="pres">
      <dgm:prSet presAssocID="{A3FBA081-1AB8-4B1B-AA60-692F41F1FD1A}" presName="connectorText" presStyleLbl="sibTrans1D1" presStyleIdx="7" presStyleCnt="14"/>
      <dgm:spPr/>
      <dgm:t>
        <a:bodyPr/>
        <a:lstStyle/>
        <a:p>
          <a:endParaRPr lang="sv-SE"/>
        </a:p>
      </dgm:t>
    </dgm:pt>
    <dgm:pt modelId="{54C694E5-39FD-44CE-8A9B-FD2BAF6327C7}" type="pres">
      <dgm:prSet presAssocID="{3F95611D-0D30-4072-9906-CE7A5A904C1A}" presName="node" presStyleLbl="node1" presStyleIdx="8" presStyleCnt="15">
        <dgm:presLayoutVars>
          <dgm:bulletEnabled val="1"/>
        </dgm:presLayoutVars>
      </dgm:prSet>
      <dgm:spPr/>
      <dgm:t>
        <a:bodyPr/>
        <a:lstStyle/>
        <a:p>
          <a:endParaRPr lang="sv-SE"/>
        </a:p>
      </dgm:t>
    </dgm:pt>
    <dgm:pt modelId="{7B552D38-EA7A-4CE3-BFF0-8F2D08B5513B}" type="pres">
      <dgm:prSet presAssocID="{404FB19F-E6B2-4CAC-80A9-F10B17D5A01C}" presName="sibTrans" presStyleLbl="sibTrans1D1" presStyleIdx="8" presStyleCnt="14"/>
      <dgm:spPr/>
      <dgm:t>
        <a:bodyPr/>
        <a:lstStyle/>
        <a:p>
          <a:endParaRPr lang="sv-SE"/>
        </a:p>
      </dgm:t>
    </dgm:pt>
    <dgm:pt modelId="{3AC18BC1-4E2C-4063-91EA-54CD1E38F591}" type="pres">
      <dgm:prSet presAssocID="{404FB19F-E6B2-4CAC-80A9-F10B17D5A01C}" presName="connectorText" presStyleLbl="sibTrans1D1" presStyleIdx="8" presStyleCnt="14"/>
      <dgm:spPr/>
      <dgm:t>
        <a:bodyPr/>
        <a:lstStyle/>
        <a:p>
          <a:endParaRPr lang="sv-SE"/>
        </a:p>
      </dgm:t>
    </dgm:pt>
    <dgm:pt modelId="{3C8235CA-B2D6-4AAE-974A-376976308B40}" type="pres">
      <dgm:prSet presAssocID="{756D10D8-74C0-4FA5-84B7-9CE58314D0EB}" presName="node" presStyleLbl="node1" presStyleIdx="9" presStyleCnt="15">
        <dgm:presLayoutVars>
          <dgm:bulletEnabled val="1"/>
        </dgm:presLayoutVars>
      </dgm:prSet>
      <dgm:spPr/>
      <dgm:t>
        <a:bodyPr/>
        <a:lstStyle/>
        <a:p>
          <a:endParaRPr lang="sv-SE"/>
        </a:p>
      </dgm:t>
    </dgm:pt>
    <dgm:pt modelId="{50A8B49D-A49F-499E-A45F-7F7D49D28868}" type="pres">
      <dgm:prSet presAssocID="{21DDE6DB-5F77-4E6F-B52C-249901AE7522}" presName="sibTrans" presStyleLbl="sibTrans1D1" presStyleIdx="9" presStyleCnt="14"/>
      <dgm:spPr/>
      <dgm:t>
        <a:bodyPr/>
        <a:lstStyle/>
        <a:p>
          <a:endParaRPr lang="sv-SE"/>
        </a:p>
      </dgm:t>
    </dgm:pt>
    <dgm:pt modelId="{57A8260C-792B-463B-9F1E-08DDDD403ABA}" type="pres">
      <dgm:prSet presAssocID="{21DDE6DB-5F77-4E6F-B52C-249901AE7522}" presName="connectorText" presStyleLbl="sibTrans1D1" presStyleIdx="9" presStyleCnt="14"/>
      <dgm:spPr/>
      <dgm:t>
        <a:bodyPr/>
        <a:lstStyle/>
        <a:p>
          <a:endParaRPr lang="sv-SE"/>
        </a:p>
      </dgm:t>
    </dgm:pt>
    <dgm:pt modelId="{F1F8BC40-13C7-47C3-922F-D4A557284671}" type="pres">
      <dgm:prSet presAssocID="{9BA5E44B-B871-4E51-9C46-10ACB26752D5}" presName="node" presStyleLbl="node1" presStyleIdx="10" presStyleCnt="15" custScaleX="221225">
        <dgm:presLayoutVars>
          <dgm:bulletEnabled val="1"/>
        </dgm:presLayoutVars>
      </dgm:prSet>
      <dgm:spPr/>
      <dgm:t>
        <a:bodyPr/>
        <a:lstStyle/>
        <a:p>
          <a:endParaRPr lang="sv-SE"/>
        </a:p>
      </dgm:t>
    </dgm:pt>
    <dgm:pt modelId="{0AE15B1F-213C-4353-887C-3FFB95DD8266}" type="pres">
      <dgm:prSet presAssocID="{5E7D4E38-770D-4C73-BE6A-861364252335}" presName="sibTrans" presStyleLbl="sibTrans1D1" presStyleIdx="10" presStyleCnt="14"/>
      <dgm:spPr/>
      <dgm:t>
        <a:bodyPr/>
        <a:lstStyle/>
        <a:p>
          <a:endParaRPr lang="sv-SE"/>
        </a:p>
      </dgm:t>
    </dgm:pt>
    <dgm:pt modelId="{23D2AB9A-88C4-450F-9191-2067A922C479}" type="pres">
      <dgm:prSet presAssocID="{5E7D4E38-770D-4C73-BE6A-861364252335}" presName="connectorText" presStyleLbl="sibTrans1D1" presStyleIdx="10" presStyleCnt="14"/>
      <dgm:spPr/>
      <dgm:t>
        <a:bodyPr/>
        <a:lstStyle/>
        <a:p>
          <a:endParaRPr lang="sv-SE"/>
        </a:p>
      </dgm:t>
    </dgm:pt>
    <dgm:pt modelId="{E4DBC59F-C25D-4B79-A23E-A22960E20825}" type="pres">
      <dgm:prSet presAssocID="{A8F8CAF0-6EC4-4FEF-89E4-7478445994C0}" presName="node" presStyleLbl="node1" presStyleIdx="11" presStyleCnt="15">
        <dgm:presLayoutVars>
          <dgm:bulletEnabled val="1"/>
        </dgm:presLayoutVars>
      </dgm:prSet>
      <dgm:spPr/>
      <dgm:t>
        <a:bodyPr/>
        <a:lstStyle/>
        <a:p>
          <a:endParaRPr lang="sv-SE"/>
        </a:p>
      </dgm:t>
    </dgm:pt>
    <dgm:pt modelId="{CF2BD53F-6B0E-4084-9298-EB8B8D39880F}" type="pres">
      <dgm:prSet presAssocID="{A79595BF-6026-4C83-AD8C-6C7973716BEB}" presName="sibTrans" presStyleLbl="sibTrans1D1" presStyleIdx="11" presStyleCnt="14"/>
      <dgm:spPr/>
      <dgm:t>
        <a:bodyPr/>
        <a:lstStyle/>
        <a:p>
          <a:endParaRPr lang="sv-SE"/>
        </a:p>
      </dgm:t>
    </dgm:pt>
    <dgm:pt modelId="{6C3BC8AF-BB37-4F8A-A425-1823D1F253D8}" type="pres">
      <dgm:prSet presAssocID="{A79595BF-6026-4C83-AD8C-6C7973716BEB}" presName="connectorText" presStyleLbl="sibTrans1D1" presStyleIdx="11" presStyleCnt="14"/>
      <dgm:spPr/>
      <dgm:t>
        <a:bodyPr/>
        <a:lstStyle/>
        <a:p>
          <a:endParaRPr lang="sv-SE"/>
        </a:p>
      </dgm:t>
    </dgm:pt>
    <dgm:pt modelId="{4168ECBF-B51C-499D-871E-B343B6BC61BD}" type="pres">
      <dgm:prSet presAssocID="{D6365E69-BDFD-4F89-AFFE-3F45A3F6C63D}" presName="node" presStyleLbl="node1" presStyleIdx="12" presStyleCnt="15">
        <dgm:presLayoutVars>
          <dgm:bulletEnabled val="1"/>
        </dgm:presLayoutVars>
      </dgm:prSet>
      <dgm:spPr/>
      <dgm:t>
        <a:bodyPr/>
        <a:lstStyle/>
        <a:p>
          <a:endParaRPr lang="sv-SE"/>
        </a:p>
      </dgm:t>
    </dgm:pt>
    <dgm:pt modelId="{179AFF4F-5898-450D-B971-637126F354FA}" type="pres">
      <dgm:prSet presAssocID="{7863D7A9-5353-4659-B330-47FC9C7BA5A8}" presName="sibTrans" presStyleLbl="sibTrans1D1" presStyleIdx="12" presStyleCnt="14"/>
      <dgm:spPr/>
      <dgm:t>
        <a:bodyPr/>
        <a:lstStyle/>
        <a:p>
          <a:endParaRPr lang="sv-SE"/>
        </a:p>
      </dgm:t>
    </dgm:pt>
    <dgm:pt modelId="{58FE80AC-515A-4CB6-AD5D-2F79A94E015D}" type="pres">
      <dgm:prSet presAssocID="{7863D7A9-5353-4659-B330-47FC9C7BA5A8}" presName="connectorText" presStyleLbl="sibTrans1D1" presStyleIdx="12" presStyleCnt="14"/>
      <dgm:spPr/>
      <dgm:t>
        <a:bodyPr/>
        <a:lstStyle/>
        <a:p>
          <a:endParaRPr lang="sv-SE"/>
        </a:p>
      </dgm:t>
    </dgm:pt>
    <dgm:pt modelId="{D4A04B9C-37BE-4A70-BA7A-281C7A46B21A}" type="pres">
      <dgm:prSet presAssocID="{92C640F8-A823-4C45-95F8-C8AE6B87E0BD}" presName="node" presStyleLbl="node1" presStyleIdx="13" presStyleCnt="15">
        <dgm:presLayoutVars>
          <dgm:bulletEnabled val="1"/>
        </dgm:presLayoutVars>
      </dgm:prSet>
      <dgm:spPr/>
      <dgm:t>
        <a:bodyPr/>
        <a:lstStyle/>
        <a:p>
          <a:endParaRPr lang="sv-SE"/>
        </a:p>
      </dgm:t>
    </dgm:pt>
    <dgm:pt modelId="{828A36B9-D098-4920-AF7A-BEEE21B80CBB}" type="pres">
      <dgm:prSet presAssocID="{D18E3611-A68D-4DB9-BF49-5848785A38C9}" presName="sibTrans" presStyleLbl="sibTrans1D1" presStyleIdx="13" presStyleCnt="14"/>
      <dgm:spPr/>
      <dgm:t>
        <a:bodyPr/>
        <a:lstStyle/>
        <a:p>
          <a:endParaRPr lang="sv-SE"/>
        </a:p>
      </dgm:t>
    </dgm:pt>
    <dgm:pt modelId="{CDA923D0-01F1-4A96-9C23-257FDC6EE154}" type="pres">
      <dgm:prSet presAssocID="{D18E3611-A68D-4DB9-BF49-5848785A38C9}" presName="connectorText" presStyleLbl="sibTrans1D1" presStyleIdx="13" presStyleCnt="14"/>
      <dgm:spPr/>
      <dgm:t>
        <a:bodyPr/>
        <a:lstStyle/>
        <a:p>
          <a:endParaRPr lang="sv-SE"/>
        </a:p>
      </dgm:t>
    </dgm:pt>
    <dgm:pt modelId="{6E8A593D-00B1-4C85-A6B6-A6E0051F5F1E}" type="pres">
      <dgm:prSet presAssocID="{2F263409-91B7-4AB1-AA7F-FD642F3A555D}" presName="node" presStyleLbl="node1" presStyleIdx="14" presStyleCnt="15">
        <dgm:presLayoutVars>
          <dgm:bulletEnabled val="1"/>
        </dgm:presLayoutVars>
      </dgm:prSet>
      <dgm:spPr/>
      <dgm:t>
        <a:bodyPr/>
        <a:lstStyle/>
        <a:p>
          <a:endParaRPr lang="sv-SE"/>
        </a:p>
      </dgm:t>
    </dgm:pt>
  </dgm:ptLst>
  <dgm:cxnLst>
    <dgm:cxn modelId="{C38DFB3D-A0EA-4E03-B26F-CE1960664269}" srcId="{7196DF27-511F-44DA-BF48-52D13BA28352}" destId="{77625D39-5416-4814-AB8B-989E7C9F2DD1}" srcOrd="0" destOrd="0" parTransId="{C1EB0615-F735-4756-A3B5-E51EF4F543F4}" sibTransId="{FD859564-B753-4AD3-B9DF-DF2369499936}"/>
    <dgm:cxn modelId="{4E95C689-02C3-4051-9451-D606347EAB6F}" type="presOf" srcId="{2AC9EB10-C9AA-4CCD-8874-187480E32B75}" destId="{9BC351CC-47A0-419F-8F4B-D54C5F4456D0}" srcOrd="0" destOrd="0" presId="urn:microsoft.com/office/officeart/2016/7/layout/RepeatingBendingProcessNew"/>
    <dgm:cxn modelId="{4914EB81-1C5A-4F90-B1C1-6FCE73C6D539}" type="presOf" srcId="{5E7D4E38-770D-4C73-BE6A-861364252335}" destId="{0AE15B1F-213C-4353-887C-3FFB95DD8266}" srcOrd="0" destOrd="0" presId="urn:microsoft.com/office/officeart/2016/7/layout/RepeatingBendingProcessNew"/>
    <dgm:cxn modelId="{84BA8AA0-9781-47CE-97A0-0A5FE001ACF7}" type="presOf" srcId="{D6365E69-BDFD-4F89-AFFE-3F45A3F6C63D}" destId="{4168ECBF-B51C-499D-871E-B343B6BC61BD}" srcOrd="0" destOrd="0" presId="urn:microsoft.com/office/officeart/2016/7/layout/RepeatingBendingProcessNew"/>
    <dgm:cxn modelId="{4B504BF1-1270-46FB-BA52-80B856185592}" type="presOf" srcId="{D18E3611-A68D-4DB9-BF49-5848785A38C9}" destId="{828A36B9-D098-4920-AF7A-BEEE21B80CBB}" srcOrd="0" destOrd="0" presId="urn:microsoft.com/office/officeart/2016/7/layout/RepeatingBendingProcessNew"/>
    <dgm:cxn modelId="{F2FF100A-6F6B-4620-B802-CFB8ED1DBB6B}" srcId="{7196DF27-511F-44DA-BF48-52D13BA28352}" destId="{75DEDB6F-A1C1-4DD4-BAD9-5F62C56ABBB5}" srcOrd="6" destOrd="0" parTransId="{1882F30E-742E-416A-8D48-5FF699FBB894}" sibTransId="{1965F22C-137D-4F22-B791-D694F9564311}"/>
    <dgm:cxn modelId="{581447AA-257E-4654-8E3E-74EE1EF21D42}" type="presOf" srcId="{9BA5E44B-B871-4E51-9C46-10ACB26752D5}" destId="{F1F8BC40-13C7-47C3-922F-D4A557284671}" srcOrd="0" destOrd="0" presId="urn:microsoft.com/office/officeart/2016/7/layout/RepeatingBendingProcessNew"/>
    <dgm:cxn modelId="{015A3602-76AF-4038-93A4-AAC75F5A903E}" type="presOf" srcId="{21DDE6DB-5F77-4E6F-B52C-249901AE7522}" destId="{57A8260C-792B-463B-9F1E-08DDDD403ABA}" srcOrd="1" destOrd="0" presId="urn:microsoft.com/office/officeart/2016/7/layout/RepeatingBendingProcessNew"/>
    <dgm:cxn modelId="{708476F3-5826-4DA4-8257-085481A2993F}" type="presOf" srcId="{A79595BF-6026-4C83-AD8C-6C7973716BEB}" destId="{6C3BC8AF-BB37-4F8A-A425-1823D1F253D8}" srcOrd="1" destOrd="0" presId="urn:microsoft.com/office/officeart/2016/7/layout/RepeatingBendingProcessNew"/>
    <dgm:cxn modelId="{F9F9C851-1396-446E-BF0E-F0C0FDF54335}" type="presOf" srcId="{F0311934-8C09-4AEE-9F2C-1C9C93BE7FE7}" destId="{F69DEDFF-5EE5-410D-8B63-EA9A1327F032}" srcOrd="1" destOrd="0" presId="urn:microsoft.com/office/officeart/2016/7/layout/RepeatingBendingProcessNew"/>
    <dgm:cxn modelId="{72D7C615-A16B-49AD-BC6D-D1171E6280D6}" type="presOf" srcId="{404FB19F-E6B2-4CAC-80A9-F10B17D5A01C}" destId="{3AC18BC1-4E2C-4063-91EA-54CD1E38F591}" srcOrd="1" destOrd="0" presId="urn:microsoft.com/office/officeart/2016/7/layout/RepeatingBendingProcessNew"/>
    <dgm:cxn modelId="{0B426A34-71D2-4626-AC96-8A1578930C91}" type="presOf" srcId="{7863D7A9-5353-4659-B330-47FC9C7BA5A8}" destId="{58FE80AC-515A-4CB6-AD5D-2F79A94E015D}" srcOrd="1" destOrd="0" presId="urn:microsoft.com/office/officeart/2016/7/layout/RepeatingBendingProcessNew"/>
    <dgm:cxn modelId="{8E48AD4A-6AEB-4F50-95C0-C517D057ACDE}" type="presOf" srcId="{1965F22C-137D-4F22-B791-D694F9564311}" destId="{FE317EF8-4742-430D-AECC-5C4B3E64225F}" srcOrd="1" destOrd="0" presId="urn:microsoft.com/office/officeart/2016/7/layout/RepeatingBendingProcessNew"/>
    <dgm:cxn modelId="{48283E45-90CA-4925-AB66-C408F2F2F62F}" type="presOf" srcId="{77625D39-5416-4814-AB8B-989E7C9F2DD1}" destId="{D93C2175-41C1-4864-8D8A-48BF2264329C}" srcOrd="0" destOrd="0" presId="urn:microsoft.com/office/officeart/2016/7/layout/RepeatingBendingProcessNew"/>
    <dgm:cxn modelId="{B6EF1244-3D7D-4CF7-9F95-7809B949495C}" type="presOf" srcId="{1177F021-EC54-4383-B3B8-D78C12EDFD12}" destId="{778E072E-CA92-4842-AE8F-1EEEF7538715}" srcOrd="1" destOrd="0" presId="urn:microsoft.com/office/officeart/2016/7/layout/RepeatingBendingProcessNew"/>
    <dgm:cxn modelId="{90488005-2E99-4991-879D-E697E52AEF78}" srcId="{7196DF27-511F-44DA-BF48-52D13BA28352}" destId="{08A6E49D-B218-4852-AE35-9857BBFD8F6C}" srcOrd="5" destOrd="0" parTransId="{6BF6212E-06F5-4E9E-85B9-495AD3A881C8}" sibTransId="{A03F79C4-FE05-440C-A4A1-081B7A0D73B9}"/>
    <dgm:cxn modelId="{1F2A3022-A06E-411B-B712-87BB9DE31C0C}" srcId="{7196DF27-511F-44DA-BF48-52D13BA28352}" destId="{9BA5E44B-B871-4E51-9C46-10ACB26752D5}" srcOrd="10" destOrd="0" parTransId="{1512AA6D-3F94-43CD-AAAE-D0FA95148641}" sibTransId="{5E7D4E38-770D-4C73-BE6A-861364252335}"/>
    <dgm:cxn modelId="{EA3CABAD-CFB1-4C73-9FD4-D70C3E5AA605}" type="presOf" srcId="{A03F79C4-FE05-440C-A4A1-081B7A0D73B9}" destId="{088E619D-A382-4E12-85A7-8EB13861FA66}" srcOrd="1" destOrd="0" presId="urn:microsoft.com/office/officeart/2016/7/layout/RepeatingBendingProcessNew"/>
    <dgm:cxn modelId="{B77FB48C-0543-46B1-9B27-3E20881E6367}" type="presOf" srcId="{FD859564-B753-4AD3-B9DF-DF2369499936}" destId="{7D5B5BE5-8CF3-4D9B-9D36-4E8DF01D89DD}" srcOrd="1" destOrd="0" presId="urn:microsoft.com/office/officeart/2016/7/layout/RepeatingBendingProcessNew"/>
    <dgm:cxn modelId="{98C6D6DC-6535-4196-81FA-82FBD49C3C7B}" type="presOf" srcId="{1965F22C-137D-4F22-B791-D694F9564311}" destId="{E60E57A1-7D6C-45AF-97BB-5076B98D161D}" srcOrd="0" destOrd="0" presId="urn:microsoft.com/office/officeart/2016/7/layout/RepeatingBendingProcessNew"/>
    <dgm:cxn modelId="{0B006608-E05D-418C-A6EA-FF2A8295A08A}" type="presOf" srcId="{66C43CB0-FA4A-41A4-B0C0-CD6B994411CB}" destId="{0E43F393-1FDD-4650-954E-58D7B3FA363C}" srcOrd="0" destOrd="0" presId="urn:microsoft.com/office/officeart/2016/7/layout/RepeatingBendingProcessNew"/>
    <dgm:cxn modelId="{C0800A5D-E206-40A5-9E23-CB0C4DADACFB}" srcId="{7196DF27-511F-44DA-BF48-52D13BA28352}" destId="{66C43CB0-FA4A-41A4-B0C0-CD6B994411CB}" srcOrd="7" destOrd="0" parTransId="{50FD30F4-C885-4B91-9C8C-CB903EBBFC93}" sibTransId="{A3FBA081-1AB8-4B1B-AA60-692F41F1FD1A}"/>
    <dgm:cxn modelId="{D2749511-22D2-4F2E-AC86-7B2DB3CAF651}" type="presOf" srcId="{E061AFD6-40D5-4126-B770-3980A6787B4D}" destId="{A2521A19-8B7C-4B27-81AE-F54C57CE9312}" srcOrd="1" destOrd="0" presId="urn:microsoft.com/office/officeart/2016/7/layout/RepeatingBendingProcessNew"/>
    <dgm:cxn modelId="{9EF6828B-6459-4AF1-BE18-3D0D1D958A86}" type="presOf" srcId="{CFB23413-7BE5-4CFF-94CB-1449C16F75B5}" destId="{A047FE34-DAE9-493A-9E42-884D12AEF444}" srcOrd="0" destOrd="0" presId="urn:microsoft.com/office/officeart/2016/7/layout/RepeatingBendingProcessNew"/>
    <dgm:cxn modelId="{4A9EAE30-0B12-496D-84F3-F3811F145AF3}" type="presOf" srcId="{C8CFA27A-F523-4CC7-BB32-15DF5DCB89CE}" destId="{4EF915B6-6663-4E52-BB58-3BD00A2C4265}" srcOrd="0" destOrd="0" presId="urn:microsoft.com/office/officeart/2016/7/layout/RepeatingBendingProcessNew"/>
    <dgm:cxn modelId="{027247FB-62F0-40C1-BF73-FAD491007080}" type="presOf" srcId="{A3FBA081-1AB8-4B1B-AA60-692F41F1FD1A}" destId="{84406CE2-D04F-449D-A993-4DDAAF397F76}" srcOrd="0" destOrd="0" presId="urn:microsoft.com/office/officeart/2016/7/layout/RepeatingBendingProcessNew"/>
    <dgm:cxn modelId="{793AD647-61EF-42E6-BEB2-8C78BC4D1A15}" type="presOf" srcId="{A3FBA081-1AB8-4B1B-AA60-692F41F1FD1A}" destId="{ACDD20EB-9A92-4DBE-BF0B-18C5B6BDDE7D}" srcOrd="1" destOrd="0" presId="urn:microsoft.com/office/officeart/2016/7/layout/RepeatingBendingProcessNew"/>
    <dgm:cxn modelId="{87A40F97-3D93-4AC7-8756-AD260CBD06FB}" type="presOf" srcId="{E061AFD6-40D5-4126-B770-3980A6787B4D}" destId="{F52E929B-CFB2-4B61-83D0-B7E0EB395B03}" srcOrd="0" destOrd="0" presId="urn:microsoft.com/office/officeart/2016/7/layout/RepeatingBendingProcessNew"/>
    <dgm:cxn modelId="{569D6D86-DA15-4268-9884-615FE403F4F5}" type="presOf" srcId="{A8F8CAF0-6EC4-4FEF-89E4-7478445994C0}" destId="{E4DBC59F-C25D-4B79-A23E-A22960E20825}" srcOrd="0" destOrd="0" presId="urn:microsoft.com/office/officeart/2016/7/layout/RepeatingBendingProcessNew"/>
    <dgm:cxn modelId="{87378086-A4A8-4617-9F8C-63A2B971D9C8}" type="presOf" srcId="{BE6DFEB4-88C4-44BD-8805-084FE1A2A034}" destId="{C60DA27B-7DF7-4574-ACD6-F5C39B749DAB}" srcOrd="0" destOrd="0" presId="urn:microsoft.com/office/officeart/2016/7/layout/RepeatingBendingProcessNew"/>
    <dgm:cxn modelId="{E48C0F9B-D727-41CC-98E6-30C336B28D0A}" type="presOf" srcId="{3F95611D-0D30-4072-9906-CE7A5A904C1A}" destId="{54C694E5-39FD-44CE-8A9B-FD2BAF6327C7}" srcOrd="0" destOrd="0" presId="urn:microsoft.com/office/officeart/2016/7/layout/RepeatingBendingProcessNew"/>
    <dgm:cxn modelId="{00A159D3-9947-43D9-92A3-8A7B43A12DDC}" type="presOf" srcId="{92C640F8-A823-4C45-95F8-C8AE6B87E0BD}" destId="{D4A04B9C-37BE-4A70-BA7A-281C7A46B21A}" srcOrd="0" destOrd="0" presId="urn:microsoft.com/office/officeart/2016/7/layout/RepeatingBendingProcessNew"/>
    <dgm:cxn modelId="{D0A49666-CCB1-48A7-A11D-3294C84EA6AA}" type="presOf" srcId="{756D10D8-74C0-4FA5-84B7-9CE58314D0EB}" destId="{3C8235CA-B2D6-4AAE-974A-376976308B40}" srcOrd="0" destOrd="0" presId="urn:microsoft.com/office/officeart/2016/7/layout/RepeatingBendingProcessNew"/>
    <dgm:cxn modelId="{882B79EE-B675-4B19-BEC3-46FFD47D8B8B}" type="presOf" srcId="{C8CFA27A-F523-4CC7-BB32-15DF5DCB89CE}" destId="{2CE494AC-D8F8-4C96-82C0-A5CCE51D3077}" srcOrd="1" destOrd="0" presId="urn:microsoft.com/office/officeart/2016/7/layout/RepeatingBendingProcessNew"/>
    <dgm:cxn modelId="{D6A56798-2C0C-47F8-AD7B-86E30777FB3C}" srcId="{7196DF27-511F-44DA-BF48-52D13BA28352}" destId="{92C640F8-A823-4C45-95F8-C8AE6B87E0BD}" srcOrd="13" destOrd="0" parTransId="{B2F54642-12C4-4B44-9CFA-E16F3F37E2E8}" sibTransId="{D18E3611-A68D-4DB9-BF49-5848785A38C9}"/>
    <dgm:cxn modelId="{8E77ABDE-5F2A-4D75-9528-DE6B45520615}" type="presOf" srcId="{21DDE6DB-5F77-4E6F-B52C-249901AE7522}" destId="{50A8B49D-A49F-499E-A45F-7F7D49D28868}" srcOrd="0" destOrd="0" presId="urn:microsoft.com/office/officeart/2016/7/layout/RepeatingBendingProcessNew"/>
    <dgm:cxn modelId="{31DD3970-B780-489C-91AD-F003A6B67654}" type="presOf" srcId="{7196DF27-511F-44DA-BF48-52D13BA28352}" destId="{04991F3E-8337-48F9-B04D-2ACD113FE58D}" srcOrd="0" destOrd="0" presId="urn:microsoft.com/office/officeart/2016/7/layout/RepeatingBendingProcessNew"/>
    <dgm:cxn modelId="{08475BB3-BB33-40B9-A486-6383FAB4C152}" srcId="{7196DF27-511F-44DA-BF48-52D13BA28352}" destId="{3F95611D-0D30-4072-9906-CE7A5A904C1A}" srcOrd="8" destOrd="0" parTransId="{582B6C4C-AB60-493A-BBD1-365D119A9FD8}" sibTransId="{404FB19F-E6B2-4CAC-80A9-F10B17D5A01C}"/>
    <dgm:cxn modelId="{1DCDE072-C0EF-4B85-A314-3F011649F524}" type="presOf" srcId="{5E7D4E38-770D-4C73-BE6A-861364252335}" destId="{23D2AB9A-88C4-450F-9191-2067A922C479}" srcOrd="1" destOrd="0" presId="urn:microsoft.com/office/officeart/2016/7/layout/RepeatingBendingProcessNew"/>
    <dgm:cxn modelId="{0FBDD92F-1E5C-456B-86BF-FB382BC4931C}" type="presOf" srcId="{A79595BF-6026-4C83-AD8C-6C7973716BEB}" destId="{CF2BD53F-6B0E-4084-9298-EB8B8D39880F}" srcOrd="0" destOrd="0" presId="urn:microsoft.com/office/officeart/2016/7/layout/RepeatingBendingProcessNew"/>
    <dgm:cxn modelId="{EC019155-E669-46EC-AF70-E4BCBEBE6959}" type="presOf" srcId="{75DEDB6F-A1C1-4DD4-BAD9-5F62C56ABBB5}" destId="{BD03726D-FAB4-4247-BFB7-AA564D27E57E}" srcOrd="0" destOrd="0" presId="urn:microsoft.com/office/officeart/2016/7/layout/RepeatingBendingProcessNew"/>
    <dgm:cxn modelId="{185AB5B9-B252-4F79-89B4-D30639034BE1}" srcId="{7196DF27-511F-44DA-BF48-52D13BA28352}" destId="{A8F8CAF0-6EC4-4FEF-89E4-7478445994C0}" srcOrd="11" destOrd="0" parTransId="{DE8EDA6E-597F-43AE-A2B4-C095D0CE0584}" sibTransId="{A79595BF-6026-4C83-AD8C-6C7973716BEB}"/>
    <dgm:cxn modelId="{FCD6AFFC-E59C-4485-A49C-7033CB5113DD}" srcId="{7196DF27-511F-44DA-BF48-52D13BA28352}" destId="{2AC9EB10-C9AA-4CCD-8874-187480E32B75}" srcOrd="1" destOrd="0" parTransId="{BBDD866C-1E43-4B6D-BF44-1F18E6E39D51}" sibTransId="{F0311934-8C09-4AEE-9F2C-1C9C93BE7FE7}"/>
    <dgm:cxn modelId="{59EBE38D-0E08-428E-8021-95176FE03854}" srcId="{7196DF27-511F-44DA-BF48-52D13BA28352}" destId="{D6365E69-BDFD-4F89-AFFE-3F45A3F6C63D}" srcOrd="12" destOrd="0" parTransId="{9D09C54A-517A-411D-A861-9F8390B2CA72}" sibTransId="{7863D7A9-5353-4659-B330-47FC9C7BA5A8}"/>
    <dgm:cxn modelId="{D948B3E2-98E2-4641-8BF2-79261DF73863}" srcId="{7196DF27-511F-44DA-BF48-52D13BA28352}" destId="{9BDF843E-3107-4785-9037-153503ADA054}" srcOrd="3" destOrd="0" parTransId="{CA269AFC-E0C4-4C19-8C92-5C4A5CBB310F}" sibTransId="{C8CFA27A-F523-4CC7-BB32-15DF5DCB89CE}"/>
    <dgm:cxn modelId="{D29D5EB9-D599-48DD-A5A9-D43A47BEE30D}" type="presOf" srcId="{404FB19F-E6B2-4CAC-80A9-F10B17D5A01C}" destId="{7B552D38-EA7A-4CE3-BFF0-8F2D08B5513B}" srcOrd="0" destOrd="0" presId="urn:microsoft.com/office/officeart/2016/7/layout/RepeatingBendingProcessNew"/>
    <dgm:cxn modelId="{3274DB3C-7908-484A-8FF9-268C3C2FA0D4}" srcId="{7196DF27-511F-44DA-BF48-52D13BA28352}" destId="{756D10D8-74C0-4FA5-84B7-9CE58314D0EB}" srcOrd="9" destOrd="0" parTransId="{90DF4784-60DE-4272-B657-E3078E43A838}" sibTransId="{21DDE6DB-5F77-4E6F-B52C-249901AE7522}"/>
    <dgm:cxn modelId="{762F1FE1-A63E-4D8E-83EB-147C661AF50B}" type="presOf" srcId="{2F263409-91B7-4AB1-AA7F-FD642F3A555D}" destId="{6E8A593D-00B1-4C85-A6B6-A6E0051F5F1E}" srcOrd="0" destOrd="0" presId="urn:microsoft.com/office/officeart/2016/7/layout/RepeatingBendingProcessNew"/>
    <dgm:cxn modelId="{10C93631-BE87-41DE-84CF-87942FC30183}" type="presOf" srcId="{08A6E49D-B218-4852-AE35-9857BBFD8F6C}" destId="{A6409AE8-E985-40A1-96DC-0BA7896D9B64}" srcOrd="0" destOrd="0" presId="urn:microsoft.com/office/officeart/2016/7/layout/RepeatingBendingProcessNew"/>
    <dgm:cxn modelId="{91BE68C5-1D91-4AB3-B303-7262091FF9B6}" type="presOf" srcId="{9BDF843E-3107-4785-9037-153503ADA054}" destId="{C9DCA757-BA48-41D6-B0C6-AAEAE5EC9492}" srcOrd="0" destOrd="0" presId="urn:microsoft.com/office/officeart/2016/7/layout/RepeatingBendingProcessNew"/>
    <dgm:cxn modelId="{95813211-82B7-43A0-B3AB-A2EED19F1AD0}" type="presOf" srcId="{FD859564-B753-4AD3-B9DF-DF2369499936}" destId="{AE358411-0611-4593-8444-0D2E8DDCAC62}" srcOrd="0" destOrd="0" presId="urn:microsoft.com/office/officeart/2016/7/layout/RepeatingBendingProcessNew"/>
    <dgm:cxn modelId="{643E50C3-8B81-4C57-9897-0795FAD1D719}" srcId="{7196DF27-511F-44DA-BF48-52D13BA28352}" destId="{2F263409-91B7-4AB1-AA7F-FD642F3A555D}" srcOrd="14" destOrd="0" parTransId="{668C9E6D-A139-422E-B305-3FE865D1A758}" sibTransId="{8BD6E046-51D6-4355-92E2-625FB151BD8F}"/>
    <dgm:cxn modelId="{10C90D82-0D21-41AC-81DB-1AE9B63533E8}" type="presOf" srcId="{7863D7A9-5353-4659-B330-47FC9C7BA5A8}" destId="{179AFF4F-5898-450D-B971-637126F354FA}" srcOrd="0" destOrd="0" presId="urn:microsoft.com/office/officeart/2016/7/layout/RepeatingBendingProcessNew"/>
    <dgm:cxn modelId="{4BCD951D-C564-429C-900C-5965EBC82768}" srcId="{7196DF27-511F-44DA-BF48-52D13BA28352}" destId="{BE6DFEB4-88C4-44BD-8805-084FE1A2A034}" srcOrd="4" destOrd="0" parTransId="{6C243F95-4EA7-4533-AA4F-504DCE46FB22}" sibTransId="{1177F021-EC54-4383-B3B8-D78C12EDFD12}"/>
    <dgm:cxn modelId="{40ACC2F7-AC7E-4A41-AB84-D13609DEC89A}" type="presOf" srcId="{1177F021-EC54-4383-B3B8-D78C12EDFD12}" destId="{397EEF09-54A6-4998-A75C-C6D33F2A6A89}" srcOrd="0" destOrd="0" presId="urn:microsoft.com/office/officeart/2016/7/layout/RepeatingBendingProcessNew"/>
    <dgm:cxn modelId="{BA67D310-7F38-49FC-8676-51DB979E25A7}" type="presOf" srcId="{A03F79C4-FE05-440C-A4A1-081B7A0D73B9}" destId="{812248BC-EA87-4D21-9221-2BB0235A5EF3}" srcOrd="0" destOrd="0" presId="urn:microsoft.com/office/officeart/2016/7/layout/RepeatingBendingProcessNew"/>
    <dgm:cxn modelId="{76FEC83A-C4F8-4085-92C8-6B2100F9E9E7}" srcId="{7196DF27-511F-44DA-BF48-52D13BA28352}" destId="{CFB23413-7BE5-4CFF-94CB-1449C16F75B5}" srcOrd="2" destOrd="0" parTransId="{25648234-8661-45CC-8584-4F5889A98802}" sibTransId="{E061AFD6-40D5-4126-B770-3980A6787B4D}"/>
    <dgm:cxn modelId="{A0F3406E-5031-4A29-AECC-7D5F6D418168}" type="presOf" srcId="{F0311934-8C09-4AEE-9F2C-1C9C93BE7FE7}" destId="{3FDEEE1D-2B69-426E-BBA2-78A763926415}" srcOrd="0" destOrd="0" presId="urn:microsoft.com/office/officeart/2016/7/layout/RepeatingBendingProcessNew"/>
    <dgm:cxn modelId="{5D7CC177-13FD-4C53-8FFE-8A05E57CE415}" type="presOf" srcId="{D18E3611-A68D-4DB9-BF49-5848785A38C9}" destId="{CDA923D0-01F1-4A96-9C23-257FDC6EE154}" srcOrd="1" destOrd="0" presId="urn:microsoft.com/office/officeart/2016/7/layout/RepeatingBendingProcessNew"/>
    <dgm:cxn modelId="{1760F57E-771D-4AE5-AC35-A6DBC6D59686}" type="presParOf" srcId="{04991F3E-8337-48F9-B04D-2ACD113FE58D}" destId="{D93C2175-41C1-4864-8D8A-48BF2264329C}" srcOrd="0" destOrd="0" presId="urn:microsoft.com/office/officeart/2016/7/layout/RepeatingBendingProcessNew"/>
    <dgm:cxn modelId="{6188F4B2-59A8-41B0-8EBD-F358AA289F37}" type="presParOf" srcId="{04991F3E-8337-48F9-B04D-2ACD113FE58D}" destId="{AE358411-0611-4593-8444-0D2E8DDCAC62}" srcOrd="1" destOrd="0" presId="urn:microsoft.com/office/officeart/2016/7/layout/RepeatingBendingProcessNew"/>
    <dgm:cxn modelId="{CF91B8B6-6BDB-443B-8BA1-55944019F219}" type="presParOf" srcId="{AE358411-0611-4593-8444-0D2E8DDCAC62}" destId="{7D5B5BE5-8CF3-4D9B-9D36-4E8DF01D89DD}" srcOrd="0" destOrd="0" presId="urn:microsoft.com/office/officeart/2016/7/layout/RepeatingBendingProcessNew"/>
    <dgm:cxn modelId="{AB870595-1FC2-48A5-8768-05B7FCF0BB7D}" type="presParOf" srcId="{04991F3E-8337-48F9-B04D-2ACD113FE58D}" destId="{9BC351CC-47A0-419F-8F4B-D54C5F4456D0}" srcOrd="2" destOrd="0" presId="urn:microsoft.com/office/officeart/2016/7/layout/RepeatingBendingProcessNew"/>
    <dgm:cxn modelId="{559A1299-2877-47A0-A422-8E7170899EEB}" type="presParOf" srcId="{04991F3E-8337-48F9-B04D-2ACD113FE58D}" destId="{3FDEEE1D-2B69-426E-BBA2-78A763926415}" srcOrd="3" destOrd="0" presId="urn:microsoft.com/office/officeart/2016/7/layout/RepeatingBendingProcessNew"/>
    <dgm:cxn modelId="{B2CBA80D-6BD3-46B2-94CF-D8D8B248C6C7}" type="presParOf" srcId="{3FDEEE1D-2B69-426E-BBA2-78A763926415}" destId="{F69DEDFF-5EE5-410D-8B63-EA9A1327F032}" srcOrd="0" destOrd="0" presId="urn:microsoft.com/office/officeart/2016/7/layout/RepeatingBendingProcessNew"/>
    <dgm:cxn modelId="{858B0C29-4AA4-4B0E-8BE5-60492CA4035F}" type="presParOf" srcId="{04991F3E-8337-48F9-B04D-2ACD113FE58D}" destId="{A047FE34-DAE9-493A-9E42-884D12AEF444}" srcOrd="4" destOrd="0" presId="urn:microsoft.com/office/officeart/2016/7/layout/RepeatingBendingProcessNew"/>
    <dgm:cxn modelId="{839B03E4-35E8-4537-A4EB-03E339C6DCF8}" type="presParOf" srcId="{04991F3E-8337-48F9-B04D-2ACD113FE58D}" destId="{F52E929B-CFB2-4B61-83D0-B7E0EB395B03}" srcOrd="5" destOrd="0" presId="urn:microsoft.com/office/officeart/2016/7/layout/RepeatingBendingProcessNew"/>
    <dgm:cxn modelId="{E7BCDA2D-BAD4-4687-8C53-A358DDA0D766}" type="presParOf" srcId="{F52E929B-CFB2-4B61-83D0-B7E0EB395B03}" destId="{A2521A19-8B7C-4B27-81AE-F54C57CE9312}" srcOrd="0" destOrd="0" presId="urn:microsoft.com/office/officeart/2016/7/layout/RepeatingBendingProcessNew"/>
    <dgm:cxn modelId="{CA932204-4D1E-4DD0-9221-2E0292BD9079}" type="presParOf" srcId="{04991F3E-8337-48F9-B04D-2ACD113FE58D}" destId="{C9DCA757-BA48-41D6-B0C6-AAEAE5EC9492}" srcOrd="6" destOrd="0" presId="urn:microsoft.com/office/officeart/2016/7/layout/RepeatingBendingProcessNew"/>
    <dgm:cxn modelId="{7003604A-DEC9-4784-A95F-2E1996B53077}" type="presParOf" srcId="{04991F3E-8337-48F9-B04D-2ACD113FE58D}" destId="{4EF915B6-6663-4E52-BB58-3BD00A2C4265}" srcOrd="7" destOrd="0" presId="urn:microsoft.com/office/officeart/2016/7/layout/RepeatingBendingProcessNew"/>
    <dgm:cxn modelId="{BABBE933-FB6E-4DFE-82F8-EC138BF72078}" type="presParOf" srcId="{4EF915B6-6663-4E52-BB58-3BD00A2C4265}" destId="{2CE494AC-D8F8-4C96-82C0-A5CCE51D3077}" srcOrd="0" destOrd="0" presId="urn:microsoft.com/office/officeart/2016/7/layout/RepeatingBendingProcessNew"/>
    <dgm:cxn modelId="{21BC1A59-D1D4-4320-988F-16C5AA3738D8}" type="presParOf" srcId="{04991F3E-8337-48F9-B04D-2ACD113FE58D}" destId="{C60DA27B-7DF7-4574-ACD6-F5C39B749DAB}" srcOrd="8" destOrd="0" presId="urn:microsoft.com/office/officeart/2016/7/layout/RepeatingBendingProcessNew"/>
    <dgm:cxn modelId="{73F36D9D-5AF7-4D63-81AC-9EB92D05F14E}" type="presParOf" srcId="{04991F3E-8337-48F9-B04D-2ACD113FE58D}" destId="{397EEF09-54A6-4998-A75C-C6D33F2A6A89}" srcOrd="9" destOrd="0" presId="urn:microsoft.com/office/officeart/2016/7/layout/RepeatingBendingProcessNew"/>
    <dgm:cxn modelId="{2ACB6F07-4125-43B4-86A5-1C6343F5869F}" type="presParOf" srcId="{397EEF09-54A6-4998-A75C-C6D33F2A6A89}" destId="{778E072E-CA92-4842-AE8F-1EEEF7538715}" srcOrd="0" destOrd="0" presId="urn:microsoft.com/office/officeart/2016/7/layout/RepeatingBendingProcessNew"/>
    <dgm:cxn modelId="{786FA945-9C91-44AA-9EFC-56B75DC5CF86}" type="presParOf" srcId="{04991F3E-8337-48F9-B04D-2ACD113FE58D}" destId="{A6409AE8-E985-40A1-96DC-0BA7896D9B64}" srcOrd="10" destOrd="0" presId="urn:microsoft.com/office/officeart/2016/7/layout/RepeatingBendingProcessNew"/>
    <dgm:cxn modelId="{50DE8178-DAE1-4954-89AD-E24E4138E0BE}" type="presParOf" srcId="{04991F3E-8337-48F9-B04D-2ACD113FE58D}" destId="{812248BC-EA87-4D21-9221-2BB0235A5EF3}" srcOrd="11" destOrd="0" presId="urn:microsoft.com/office/officeart/2016/7/layout/RepeatingBendingProcessNew"/>
    <dgm:cxn modelId="{EE82BEEA-2E3F-46AF-86C6-3C67A2874E9B}" type="presParOf" srcId="{812248BC-EA87-4D21-9221-2BB0235A5EF3}" destId="{088E619D-A382-4E12-85A7-8EB13861FA66}" srcOrd="0" destOrd="0" presId="urn:microsoft.com/office/officeart/2016/7/layout/RepeatingBendingProcessNew"/>
    <dgm:cxn modelId="{888E6AE0-B28F-45F7-AF91-4AF654C7A54F}" type="presParOf" srcId="{04991F3E-8337-48F9-B04D-2ACD113FE58D}" destId="{BD03726D-FAB4-4247-BFB7-AA564D27E57E}" srcOrd="12" destOrd="0" presId="urn:microsoft.com/office/officeart/2016/7/layout/RepeatingBendingProcessNew"/>
    <dgm:cxn modelId="{7C036795-9583-4F4D-901E-D3EAC5FC80FD}" type="presParOf" srcId="{04991F3E-8337-48F9-B04D-2ACD113FE58D}" destId="{E60E57A1-7D6C-45AF-97BB-5076B98D161D}" srcOrd="13" destOrd="0" presId="urn:microsoft.com/office/officeart/2016/7/layout/RepeatingBendingProcessNew"/>
    <dgm:cxn modelId="{57413DE7-55C4-4B85-8E34-2878B5F6EC0C}" type="presParOf" srcId="{E60E57A1-7D6C-45AF-97BB-5076B98D161D}" destId="{FE317EF8-4742-430D-AECC-5C4B3E64225F}" srcOrd="0" destOrd="0" presId="urn:microsoft.com/office/officeart/2016/7/layout/RepeatingBendingProcessNew"/>
    <dgm:cxn modelId="{70E67D6C-DE45-4434-8963-F41F16D45BA1}" type="presParOf" srcId="{04991F3E-8337-48F9-B04D-2ACD113FE58D}" destId="{0E43F393-1FDD-4650-954E-58D7B3FA363C}" srcOrd="14" destOrd="0" presId="urn:microsoft.com/office/officeart/2016/7/layout/RepeatingBendingProcessNew"/>
    <dgm:cxn modelId="{C7D838D5-CD70-45EB-B5CC-F04D9679EEB0}" type="presParOf" srcId="{04991F3E-8337-48F9-B04D-2ACD113FE58D}" destId="{84406CE2-D04F-449D-A993-4DDAAF397F76}" srcOrd="15" destOrd="0" presId="urn:microsoft.com/office/officeart/2016/7/layout/RepeatingBendingProcessNew"/>
    <dgm:cxn modelId="{EDD4ED91-BC7D-4A02-91C7-7483C868DF1D}" type="presParOf" srcId="{84406CE2-D04F-449D-A993-4DDAAF397F76}" destId="{ACDD20EB-9A92-4DBE-BF0B-18C5B6BDDE7D}" srcOrd="0" destOrd="0" presId="urn:microsoft.com/office/officeart/2016/7/layout/RepeatingBendingProcessNew"/>
    <dgm:cxn modelId="{8BE4C1EB-332D-4F9B-B537-AC2C5E39C469}" type="presParOf" srcId="{04991F3E-8337-48F9-B04D-2ACD113FE58D}" destId="{54C694E5-39FD-44CE-8A9B-FD2BAF6327C7}" srcOrd="16" destOrd="0" presId="urn:microsoft.com/office/officeart/2016/7/layout/RepeatingBendingProcessNew"/>
    <dgm:cxn modelId="{A97DE2EE-F7D2-4499-B80D-333F80E99221}" type="presParOf" srcId="{04991F3E-8337-48F9-B04D-2ACD113FE58D}" destId="{7B552D38-EA7A-4CE3-BFF0-8F2D08B5513B}" srcOrd="17" destOrd="0" presId="urn:microsoft.com/office/officeart/2016/7/layout/RepeatingBendingProcessNew"/>
    <dgm:cxn modelId="{D23F0AC3-C828-4240-9B30-A276C2018A41}" type="presParOf" srcId="{7B552D38-EA7A-4CE3-BFF0-8F2D08B5513B}" destId="{3AC18BC1-4E2C-4063-91EA-54CD1E38F591}" srcOrd="0" destOrd="0" presId="urn:microsoft.com/office/officeart/2016/7/layout/RepeatingBendingProcessNew"/>
    <dgm:cxn modelId="{5F2FBE9B-76CE-4C8B-9D97-9FA6E9B6BEC5}" type="presParOf" srcId="{04991F3E-8337-48F9-B04D-2ACD113FE58D}" destId="{3C8235CA-B2D6-4AAE-974A-376976308B40}" srcOrd="18" destOrd="0" presId="urn:microsoft.com/office/officeart/2016/7/layout/RepeatingBendingProcessNew"/>
    <dgm:cxn modelId="{2D60D967-9187-45B1-8A6E-E7674B7363A5}" type="presParOf" srcId="{04991F3E-8337-48F9-B04D-2ACD113FE58D}" destId="{50A8B49D-A49F-499E-A45F-7F7D49D28868}" srcOrd="19" destOrd="0" presId="urn:microsoft.com/office/officeart/2016/7/layout/RepeatingBendingProcessNew"/>
    <dgm:cxn modelId="{A66510BD-3158-45C3-8203-E79A7DDD6C99}" type="presParOf" srcId="{50A8B49D-A49F-499E-A45F-7F7D49D28868}" destId="{57A8260C-792B-463B-9F1E-08DDDD403ABA}" srcOrd="0" destOrd="0" presId="urn:microsoft.com/office/officeart/2016/7/layout/RepeatingBendingProcessNew"/>
    <dgm:cxn modelId="{E905FAB6-F73A-4CA5-9F9F-23DE5251821D}" type="presParOf" srcId="{04991F3E-8337-48F9-B04D-2ACD113FE58D}" destId="{F1F8BC40-13C7-47C3-922F-D4A557284671}" srcOrd="20" destOrd="0" presId="urn:microsoft.com/office/officeart/2016/7/layout/RepeatingBendingProcessNew"/>
    <dgm:cxn modelId="{5AF0F9DE-6698-431E-9DF7-CFFDB26DDEC6}" type="presParOf" srcId="{04991F3E-8337-48F9-B04D-2ACD113FE58D}" destId="{0AE15B1F-213C-4353-887C-3FFB95DD8266}" srcOrd="21" destOrd="0" presId="urn:microsoft.com/office/officeart/2016/7/layout/RepeatingBendingProcessNew"/>
    <dgm:cxn modelId="{4A2F9585-BC11-44C2-B34F-FE6AEB039284}" type="presParOf" srcId="{0AE15B1F-213C-4353-887C-3FFB95DD8266}" destId="{23D2AB9A-88C4-450F-9191-2067A922C479}" srcOrd="0" destOrd="0" presId="urn:microsoft.com/office/officeart/2016/7/layout/RepeatingBendingProcessNew"/>
    <dgm:cxn modelId="{77310022-64B7-4420-A5AB-E2469D991C84}" type="presParOf" srcId="{04991F3E-8337-48F9-B04D-2ACD113FE58D}" destId="{E4DBC59F-C25D-4B79-A23E-A22960E20825}" srcOrd="22" destOrd="0" presId="urn:microsoft.com/office/officeart/2016/7/layout/RepeatingBendingProcessNew"/>
    <dgm:cxn modelId="{F361CE95-C8BC-45AC-A4DB-6D67083EBB2C}" type="presParOf" srcId="{04991F3E-8337-48F9-B04D-2ACD113FE58D}" destId="{CF2BD53F-6B0E-4084-9298-EB8B8D39880F}" srcOrd="23" destOrd="0" presId="urn:microsoft.com/office/officeart/2016/7/layout/RepeatingBendingProcessNew"/>
    <dgm:cxn modelId="{4DAB8386-8DC0-447C-9D1C-CD40EE031933}" type="presParOf" srcId="{CF2BD53F-6B0E-4084-9298-EB8B8D39880F}" destId="{6C3BC8AF-BB37-4F8A-A425-1823D1F253D8}" srcOrd="0" destOrd="0" presId="urn:microsoft.com/office/officeart/2016/7/layout/RepeatingBendingProcessNew"/>
    <dgm:cxn modelId="{81698047-72F9-41AD-A9FC-5FE309716133}" type="presParOf" srcId="{04991F3E-8337-48F9-B04D-2ACD113FE58D}" destId="{4168ECBF-B51C-499D-871E-B343B6BC61BD}" srcOrd="24" destOrd="0" presId="urn:microsoft.com/office/officeart/2016/7/layout/RepeatingBendingProcessNew"/>
    <dgm:cxn modelId="{B046CE86-35EA-444F-8F62-EAE4723A3E9D}" type="presParOf" srcId="{04991F3E-8337-48F9-B04D-2ACD113FE58D}" destId="{179AFF4F-5898-450D-B971-637126F354FA}" srcOrd="25" destOrd="0" presId="urn:microsoft.com/office/officeart/2016/7/layout/RepeatingBendingProcessNew"/>
    <dgm:cxn modelId="{B869FD8D-3865-4609-9C2F-5B09848B3FAA}" type="presParOf" srcId="{179AFF4F-5898-450D-B971-637126F354FA}" destId="{58FE80AC-515A-4CB6-AD5D-2F79A94E015D}" srcOrd="0" destOrd="0" presId="urn:microsoft.com/office/officeart/2016/7/layout/RepeatingBendingProcessNew"/>
    <dgm:cxn modelId="{5D975A92-5EE3-487D-B841-8E633F52E64D}" type="presParOf" srcId="{04991F3E-8337-48F9-B04D-2ACD113FE58D}" destId="{D4A04B9C-37BE-4A70-BA7A-281C7A46B21A}" srcOrd="26" destOrd="0" presId="urn:microsoft.com/office/officeart/2016/7/layout/RepeatingBendingProcessNew"/>
    <dgm:cxn modelId="{EAFEC5B1-EFA1-4BBE-99E4-903EB2B12AC4}" type="presParOf" srcId="{04991F3E-8337-48F9-B04D-2ACD113FE58D}" destId="{828A36B9-D098-4920-AF7A-BEEE21B80CBB}" srcOrd="27" destOrd="0" presId="urn:microsoft.com/office/officeart/2016/7/layout/RepeatingBendingProcessNew"/>
    <dgm:cxn modelId="{EC176654-3382-4DC7-A957-DB8898C2BA6E}" type="presParOf" srcId="{828A36B9-D098-4920-AF7A-BEEE21B80CBB}" destId="{CDA923D0-01F1-4A96-9C23-257FDC6EE154}" srcOrd="0" destOrd="0" presId="urn:microsoft.com/office/officeart/2016/7/layout/RepeatingBendingProcessNew"/>
    <dgm:cxn modelId="{B766BC1B-3E79-4ECD-9DCF-C9293927072C}" type="presParOf" srcId="{04991F3E-8337-48F9-B04D-2ACD113FE58D}" destId="{6E8A593D-00B1-4C85-A6B6-A6E0051F5F1E}" srcOrd="28" destOrd="0" presId="urn:microsoft.com/office/officeart/2016/7/layout/RepeatingBendingProcessNew"/>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58411-0611-4593-8444-0D2E8DDCAC62}">
      <dsp:nvSpPr>
        <dsp:cNvPr id="0" name=""/>
        <dsp:cNvSpPr/>
      </dsp:nvSpPr>
      <dsp:spPr>
        <a:xfrm>
          <a:off x="1064022" y="709994"/>
          <a:ext cx="1441322" cy="241021"/>
        </a:xfrm>
        <a:custGeom>
          <a:avLst/>
          <a:gdLst/>
          <a:ahLst/>
          <a:cxnLst/>
          <a:rect l="0" t="0" r="0" b="0"/>
          <a:pathLst>
            <a:path>
              <a:moveTo>
                <a:pt x="1441322" y="0"/>
              </a:moveTo>
              <a:lnTo>
                <a:pt x="1441322" y="137610"/>
              </a:lnTo>
              <a:lnTo>
                <a:pt x="0" y="137610"/>
              </a:lnTo>
              <a:lnTo>
                <a:pt x="0" y="241021"/>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endParaRPr>
        </a:p>
      </dsp:txBody>
      <dsp:txXfrm>
        <a:off x="1748016" y="829145"/>
        <a:ext cx="73334" cy="2718"/>
      </dsp:txXfrm>
    </dsp:sp>
    <dsp:sp modelId="{D93C2175-41C1-4864-8D8A-48BF2264329C}">
      <dsp:nvSpPr>
        <dsp:cNvPr id="0" name=""/>
        <dsp:cNvSpPr/>
      </dsp:nvSpPr>
      <dsp:spPr>
        <a:xfrm>
          <a:off x="473541" y="3217"/>
          <a:ext cx="4063607"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711200">
            <a:lnSpc>
              <a:spcPct val="90000"/>
            </a:lnSpc>
            <a:spcBef>
              <a:spcPct val="0"/>
            </a:spcBef>
            <a:spcAft>
              <a:spcPct val="35000"/>
            </a:spcAft>
          </a:pPr>
          <a:r>
            <a:rPr lang="en-US" sz="1600" i="1" kern="1200" dirty="0"/>
            <a:t>“</a:t>
          </a:r>
          <a:r>
            <a:rPr lang="en-US" sz="1600" i="1" kern="1200" dirty="0" err="1"/>
            <a:t>Alla</a:t>
          </a:r>
          <a:r>
            <a:rPr lang="en-US" sz="1600" i="1" kern="1200" dirty="0"/>
            <a:t> de vi </a:t>
          </a:r>
          <a:r>
            <a:rPr lang="en-US" sz="1600" i="1" kern="1200" dirty="0" err="1"/>
            <a:t>arbetar</a:t>
          </a:r>
          <a:r>
            <a:rPr lang="en-US" sz="1600" i="1" kern="1200" dirty="0"/>
            <a:t> för; </a:t>
          </a:r>
          <a:r>
            <a:rPr lang="en-US" sz="1600" i="1" kern="1200" dirty="0" err="1"/>
            <a:t>från</a:t>
          </a:r>
          <a:r>
            <a:rPr lang="en-US" sz="1600" i="1" kern="1200" dirty="0"/>
            <a:t> barn </a:t>
          </a:r>
          <a:r>
            <a:rPr lang="en-US" sz="1600" i="1" kern="1200" dirty="0" err="1"/>
            <a:t>och</a:t>
          </a:r>
          <a:r>
            <a:rPr lang="en-US" sz="1600" i="1" kern="1200" dirty="0"/>
            <a:t> </a:t>
          </a:r>
          <a:r>
            <a:rPr lang="en-US" sz="1600" i="1" kern="1200" dirty="0" err="1"/>
            <a:t>unga</a:t>
          </a:r>
          <a:r>
            <a:rPr lang="en-US" sz="1600" i="1" kern="1200" dirty="0"/>
            <a:t> till </a:t>
          </a:r>
          <a:r>
            <a:rPr lang="en-US" sz="1600" i="1" kern="1200" dirty="0" err="1"/>
            <a:t>äldre</a:t>
          </a:r>
          <a:r>
            <a:rPr lang="en-US" sz="1600" i="1" kern="1200" dirty="0"/>
            <a:t> </a:t>
          </a:r>
          <a:r>
            <a:rPr lang="en-US" sz="1600" i="1" kern="1200" dirty="0" err="1"/>
            <a:t>personer</a:t>
          </a:r>
          <a:r>
            <a:rPr lang="en-US" sz="1600" i="1" kern="1200" dirty="0"/>
            <a:t>.”</a:t>
          </a:r>
          <a:endParaRPr lang="en-US" sz="1600" kern="1200" dirty="0"/>
        </a:p>
      </dsp:txBody>
      <dsp:txXfrm>
        <a:off x="473541" y="3217"/>
        <a:ext cx="4063607" cy="708577"/>
      </dsp:txXfrm>
    </dsp:sp>
    <dsp:sp modelId="{3FDEEE1D-2B69-426E-BBA2-78A763926415}">
      <dsp:nvSpPr>
        <dsp:cNvPr id="0" name=""/>
        <dsp:cNvSpPr/>
      </dsp:nvSpPr>
      <dsp:spPr>
        <a:xfrm>
          <a:off x="1652703" y="1291984"/>
          <a:ext cx="241021" cy="91440"/>
        </a:xfrm>
        <a:custGeom>
          <a:avLst/>
          <a:gdLst/>
          <a:ahLst/>
          <a:cxnLst/>
          <a:rect l="0" t="0" r="0" b="0"/>
          <a:pathLst>
            <a:path>
              <a:moveTo>
                <a:pt x="0" y="45720"/>
              </a:moveTo>
              <a:lnTo>
                <a:pt x="241021" y="45720"/>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66423" y="1336344"/>
        <a:ext cx="13581" cy="2718"/>
      </dsp:txXfrm>
    </dsp:sp>
    <dsp:sp modelId="{9BC351CC-47A0-419F-8F4B-D54C5F4456D0}">
      <dsp:nvSpPr>
        <dsp:cNvPr id="0" name=""/>
        <dsp:cNvSpPr/>
      </dsp:nvSpPr>
      <dsp:spPr>
        <a:xfrm>
          <a:off x="473541" y="983415"/>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a:t>Barn och unga</a:t>
          </a:r>
        </a:p>
      </dsp:txBody>
      <dsp:txXfrm>
        <a:off x="473541" y="983415"/>
        <a:ext cx="1180962" cy="708577"/>
      </dsp:txXfrm>
    </dsp:sp>
    <dsp:sp modelId="{F52E929B-CFB2-4B61-83D0-B7E0EB395B03}">
      <dsp:nvSpPr>
        <dsp:cNvPr id="0" name=""/>
        <dsp:cNvSpPr/>
      </dsp:nvSpPr>
      <dsp:spPr>
        <a:xfrm>
          <a:off x="3105286" y="1291984"/>
          <a:ext cx="241021" cy="91440"/>
        </a:xfrm>
        <a:custGeom>
          <a:avLst/>
          <a:gdLst/>
          <a:ahLst/>
          <a:cxnLst/>
          <a:rect l="0" t="0" r="0" b="0"/>
          <a:pathLst>
            <a:path>
              <a:moveTo>
                <a:pt x="0" y="45720"/>
              </a:moveTo>
              <a:lnTo>
                <a:pt x="241021" y="45720"/>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9006" y="1336344"/>
        <a:ext cx="13581" cy="2718"/>
      </dsp:txXfrm>
    </dsp:sp>
    <dsp:sp modelId="{A047FE34-DAE9-493A-9E42-884D12AEF444}">
      <dsp:nvSpPr>
        <dsp:cNvPr id="0" name=""/>
        <dsp:cNvSpPr/>
      </dsp:nvSpPr>
      <dsp:spPr>
        <a:xfrm>
          <a:off x="1926124" y="983415"/>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a:t>Barn och familj</a:t>
          </a:r>
        </a:p>
      </dsp:txBody>
      <dsp:txXfrm>
        <a:off x="1926124" y="983415"/>
        <a:ext cx="1180962" cy="708577"/>
      </dsp:txXfrm>
    </dsp:sp>
    <dsp:sp modelId="{4EF915B6-6663-4E52-BB58-3BD00A2C4265}">
      <dsp:nvSpPr>
        <dsp:cNvPr id="0" name=""/>
        <dsp:cNvSpPr/>
      </dsp:nvSpPr>
      <dsp:spPr>
        <a:xfrm>
          <a:off x="1064022" y="1690192"/>
          <a:ext cx="2905166" cy="241021"/>
        </a:xfrm>
        <a:custGeom>
          <a:avLst/>
          <a:gdLst/>
          <a:ahLst/>
          <a:cxnLst/>
          <a:rect l="0" t="0" r="0" b="0"/>
          <a:pathLst>
            <a:path>
              <a:moveTo>
                <a:pt x="2905166" y="0"/>
              </a:moveTo>
              <a:lnTo>
                <a:pt x="2905166" y="137610"/>
              </a:lnTo>
              <a:lnTo>
                <a:pt x="0" y="137610"/>
              </a:lnTo>
              <a:lnTo>
                <a:pt x="0" y="241021"/>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43659" y="1809344"/>
        <a:ext cx="145891" cy="2718"/>
      </dsp:txXfrm>
    </dsp:sp>
    <dsp:sp modelId="{C9DCA757-BA48-41D6-B0C6-AAEAE5EC9492}">
      <dsp:nvSpPr>
        <dsp:cNvPr id="0" name=""/>
        <dsp:cNvSpPr/>
      </dsp:nvSpPr>
      <dsp:spPr>
        <a:xfrm>
          <a:off x="3378707" y="983415"/>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a:t>Beroende</a:t>
          </a:r>
        </a:p>
      </dsp:txBody>
      <dsp:txXfrm>
        <a:off x="3378707" y="983415"/>
        <a:ext cx="1180962" cy="708577"/>
      </dsp:txXfrm>
    </dsp:sp>
    <dsp:sp modelId="{397EEF09-54A6-4998-A75C-C6D33F2A6A89}">
      <dsp:nvSpPr>
        <dsp:cNvPr id="0" name=""/>
        <dsp:cNvSpPr/>
      </dsp:nvSpPr>
      <dsp:spPr>
        <a:xfrm>
          <a:off x="1652703" y="2272182"/>
          <a:ext cx="241021" cy="91440"/>
        </a:xfrm>
        <a:custGeom>
          <a:avLst/>
          <a:gdLst/>
          <a:ahLst/>
          <a:cxnLst/>
          <a:rect l="0" t="0" r="0" b="0"/>
          <a:pathLst>
            <a:path>
              <a:moveTo>
                <a:pt x="0" y="45720"/>
              </a:moveTo>
              <a:lnTo>
                <a:pt x="241021" y="45720"/>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66423" y="2316543"/>
        <a:ext cx="13581" cy="2718"/>
      </dsp:txXfrm>
    </dsp:sp>
    <dsp:sp modelId="{C60DA27B-7DF7-4574-ACD6-F5C39B749DAB}">
      <dsp:nvSpPr>
        <dsp:cNvPr id="0" name=""/>
        <dsp:cNvSpPr/>
      </dsp:nvSpPr>
      <dsp:spPr>
        <a:xfrm>
          <a:off x="473541" y="1963614"/>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dirty="0" err="1"/>
            <a:t>Funktions-nedsättning</a:t>
          </a:r>
          <a:endParaRPr lang="en-US" sz="1300" kern="1200" dirty="0"/>
        </a:p>
      </dsp:txBody>
      <dsp:txXfrm>
        <a:off x="473541" y="1963614"/>
        <a:ext cx="1180962" cy="708577"/>
      </dsp:txXfrm>
    </dsp:sp>
    <dsp:sp modelId="{812248BC-EA87-4D21-9221-2BB0235A5EF3}">
      <dsp:nvSpPr>
        <dsp:cNvPr id="0" name=""/>
        <dsp:cNvSpPr/>
      </dsp:nvSpPr>
      <dsp:spPr>
        <a:xfrm>
          <a:off x="3105286" y="2272182"/>
          <a:ext cx="241021" cy="91440"/>
        </a:xfrm>
        <a:custGeom>
          <a:avLst/>
          <a:gdLst/>
          <a:ahLst/>
          <a:cxnLst/>
          <a:rect l="0" t="0" r="0" b="0"/>
          <a:pathLst>
            <a:path>
              <a:moveTo>
                <a:pt x="0" y="45720"/>
              </a:moveTo>
              <a:lnTo>
                <a:pt x="241021" y="45720"/>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9006" y="2316543"/>
        <a:ext cx="13581" cy="2718"/>
      </dsp:txXfrm>
    </dsp:sp>
    <dsp:sp modelId="{A6409AE8-E985-40A1-96DC-0BA7896D9B64}">
      <dsp:nvSpPr>
        <dsp:cNvPr id="0" name=""/>
        <dsp:cNvSpPr/>
      </dsp:nvSpPr>
      <dsp:spPr>
        <a:xfrm>
          <a:off x="1926124" y="1963614"/>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dirty="0" err="1"/>
            <a:t>Försörjnings-stöd</a:t>
          </a:r>
          <a:r>
            <a:rPr lang="en-US" sz="1300" kern="1200" dirty="0"/>
            <a:t> </a:t>
          </a:r>
        </a:p>
      </dsp:txBody>
      <dsp:txXfrm>
        <a:off x="1926124" y="1963614"/>
        <a:ext cx="1180962" cy="708577"/>
      </dsp:txXfrm>
    </dsp:sp>
    <dsp:sp modelId="{E60E57A1-7D6C-45AF-97BB-5076B98D161D}">
      <dsp:nvSpPr>
        <dsp:cNvPr id="0" name=""/>
        <dsp:cNvSpPr/>
      </dsp:nvSpPr>
      <dsp:spPr>
        <a:xfrm>
          <a:off x="1064022" y="2670391"/>
          <a:ext cx="2905166" cy="241021"/>
        </a:xfrm>
        <a:custGeom>
          <a:avLst/>
          <a:gdLst/>
          <a:ahLst/>
          <a:cxnLst/>
          <a:rect l="0" t="0" r="0" b="0"/>
          <a:pathLst>
            <a:path>
              <a:moveTo>
                <a:pt x="2905166" y="0"/>
              </a:moveTo>
              <a:lnTo>
                <a:pt x="2905166" y="137610"/>
              </a:lnTo>
              <a:lnTo>
                <a:pt x="0" y="137610"/>
              </a:lnTo>
              <a:lnTo>
                <a:pt x="0" y="241021"/>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43659" y="2789542"/>
        <a:ext cx="145891" cy="2718"/>
      </dsp:txXfrm>
    </dsp:sp>
    <dsp:sp modelId="{BD03726D-FAB4-4247-BFB7-AA564D27E57E}">
      <dsp:nvSpPr>
        <dsp:cNvPr id="0" name=""/>
        <dsp:cNvSpPr/>
      </dsp:nvSpPr>
      <dsp:spPr>
        <a:xfrm>
          <a:off x="3378707" y="1963614"/>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a:t>Hemlöshet</a:t>
          </a:r>
        </a:p>
      </dsp:txBody>
      <dsp:txXfrm>
        <a:off x="3378707" y="1963614"/>
        <a:ext cx="1180962" cy="708577"/>
      </dsp:txXfrm>
    </dsp:sp>
    <dsp:sp modelId="{84406CE2-D04F-449D-A993-4DDAAF397F76}">
      <dsp:nvSpPr>
        <dsp:cNvPr id="0" name=""/>
        <dsp:cNvSpPr/>
      </dsp:nvSpPr>
      <dsp:spPr>
        <a:xfrm>
          <a:off x="1652703" y="3252381"/>
          <a:ext cx="241021" cy="91440"/>
        </a:xfrm>
        <a:custGeom>
          <a:avLst/>
          <a:gdLst/>
          <a:ahLst/>
          <a:cxnLst/>
          <a:rect l="0" t="0" r="0" b="0"/>
          <a:pathLst>
            <a:path>
              <a:moveTo>
                <a:pt x="0" y="45720"/>
              </a:moveTo>
              <a:lnTo>
                <a:pt x="241021" y="45720"/>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66423" y="3296741"/>
        <a:ext cx="13581" cy="2718"/>
      </dsp:txXfrm>
    </dsp:sp>
    <dsp:sp modelId="{0E43F393-1FDD-4650-954E-58D7B3FA363C}">
      <dsp:nvSpPr>
        <dsp:cNvPr id="0" name=""/>
        <dsp:cNvSpPr/>
      </dsp:nvSpPr>
      <dsp:spPr>
        <a:xfrm>
          <a:off x="473541" y="2943812"/>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a:t>Kommunal primärvård</a:t>
          </a:r>
        </a:p>
      </dsp:txBody>
      <dsp:txXfrm>
        <a:off x="473541" y="2943812"/>
        <a:ext cx="1180962" cy="708577"/>
      </dsp:txXfrm>
    </dsp:sp>
    <dsp:sp modelId="{7B552D38-EA7A-4CE3-BFF0-8F2D08B5513B}">
      <dsp:nvSpPr>
        <dsp:cNvPr id="0" name=""/>
        <dsp:cNvSpPr/>
      </dsp:nvSpPr>
      <dsp:spPr>
        <a:xfrm>
          <a:off x="3105286" y="3252381"/>
          <a:ext cx="241021" cy="91440"/>
        </a:xfrm>
        <a:custGeom>
          <a:avLst/>
          <a:gdLst/>
          <a:ahLst/>
          <a:cxnLst/>
          <a:rect l="0" t="0" r="0" b="0"/>
          <a:pathLst>
            <a:path>
              <a:moveTo>
                <a:pt x="0" y="45720"/>
              </a:moveTo>
              <a:lnTo>
                <a:pt x="241021" y="45720"/>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9006" y="3296741"/>
        <a:ext cx="13581" cy="2718"/>
      </dsp:txXfrm>
    </dsp:sp>
    <dsp:sp modelId="{54C694E5-39FD-44CE-8A9B-FD2BAF6327C7}">
      <dsp:nvSpPr>
        <dsp:cNvPr id="0" name=""/>
        <dsp:cNvSpPr/>
      </dsp:nvSpPr>
      <dsp:spPr>
        <a:xfrm>
          <a:off x="1926124" y="2943812"/>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a:t>Kriminalitet</a:t>
          </a:r>
        </a:p>
      </dsp:txBody>
      <dsp:txXfrm>
        <a:off x="1926124" y="2943812"/>
        <a:ext cx="1180962" cy="708577"/>
      </dsp:txXfrm>
    </dsp:sp>
    <dsp:sp modelId="{50A8B49D-A49F-499E-A45F-7F7D49D28868}">
      <dsp:nvSpPr>
        <dsp:cNvPr id="0" name=""/>
        <dsp:cNvSpPr/>
      </dsp:nvSpPr>
      <dsp:spPr>
        <a:xfrm>
          <a:off x="1779832" y="3650589"/>
          <a:ext cx="2189356" cy="241021"/>
        </a:xfrm>
        <a:custGeom>
          <a:avLst/>
          <a:gdLst/>
          <a:ahLst/>
          <a:cxnLst/>
          <a:rect l="0" t="0" r="0" b="0"/>
          <a:pathLst>
            <a:path>
              <a:moveTo>
                <a:pt x="2189356" y="0"/>
              </a:moveTo>
              <a:lnTo>
                <a:pt x="2189356" y="137610"/>
              </a:lnTo>
              <a:lnTo>
                <a:pt x="0" y="137610"/>
              </a:lnTo>
              <a:lnTo>
                <a:pt x="0" y="241021"/>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19357" y="3769741"/>
        <a:ext cx="110307" cy="2718"/>
      </dsp:txXfrm>
    </dsp:sp>
    <dsp:sp modelId="{3C8235CA-B2D6-4AAE-974A-376976308B40}">
      <dsp:nvSpPr>
        <dsp:cNvPr id="0" name=""/>
        <dsp:cNvSpPr/>
      </dsp:nvSpPr>
      <dsp:spPr>
        <a:xfrm>
          <a:off x="3378707" y="2943812"/>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dirty="0" err="1"/>
            <a:t>Missbruk</a:t>
          </a:r>
          <a:endParaRPr lang="en-US" sz="1300" kern="1200" dirty="0"/>
        </a:p>
      </dsp:txBody>
      <dsp:txXfrm>
        <a:off x="3378707" y="2943812"/>
        <a:ext cx="1180962" cy="708577"/>
      </dsp:txXfrm>
    </dsp:sp>
    <dsp:sp modelId="{0AE15B1F-213C-4353-887C-3FFB95DD8266}">
      <dsp:nvSpPr>
        <dsp:cNvPr id="0" name=""/>
        <dsp:cNvSpPr/>
      </dsp:nvSpPr>
      <dsp:spPr>
        <a:xfrm>
          <a:off x="3084324" y="4232579"/>
          <a:ext cx="241021" cy="91440"/>
        </a:xfrm>
        <a:custGeom>
          <a:avLst/>
          <a:gdLst/>
          <a:ahLst/>
          <a:cxnLst/>
          <a:rect l="0" t="0" r="0" b="0"/>
          <a:pathLst>
            <a:path>
              <a:moveTo>
                <a:pt x="0" y="45720"/>
              </a:moveTo>
              <a:lnTo>
                <a:pt x="241021" y="45720"/>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98044" y="4276940"/>
        <a:ext cx="13581" cy="2718"/>
      </dsp:txXfrm>
    </dsp:sp>
    <dsp:sp modelId="{F1F8BC40-13C7-47C3-922F-D4A557284671}">
      <dsp:nvSpPr>
        <dsp:cNvPr id="0" name=""/>
        <dsp:cNvSpPr/>
      </dsp:nvSpPr>
      <dsp:spPr>
        <a:xfrm>
          <a:off x="473541" y="3924011"/>
          <a:ext cx="2612583"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dirty="0" err="1"/>
            <a:t>Psykisk</a:t>
          </a:r>
          <a:r>
            <a:rPr lang="en-US" sz="1300" kern="1200" dirty="0"/>
            <a:t> </a:t>
          </a:r>
          <a:r>
            <a:rPr lang="en-US" sz="1300" kern="1200" dirty="0" err="1"/>
            <a:t>funktionsnedsättning</a:t>
          </a:r>
          <a:r>
            <a:rPr lang="en-US" sz="1300" kern="1200" dirty="0"/>
            <a:t>/</a:t>
          </a:r>
        </a:p>
        <a:p>
          <a:pPr lvl="0" algn="ctr" defTabSz="577850">
            <a:lnSpc>
              <a:spcPct val="90000"/>
            </a:lnSpc>
            <a:spcBef>
              <a:spcPct val="0"/>
            </a:spcBef>
            <a:spcAft>
              <a:spcPct val="35000"/>
            </a:spcAft>
          </a:pPr>
          <a:r>
            <a:rPr lang="en-US" sz="1300" kern="1200" dirty="0" err="1"/>
            <a:t>ohälsa</a:t>
          </a:r>
          <a:r>
            <a:rPr lang="en-US" sz="1300" kern="1200" dirty="0"/>
            <a:t>/</a:t>
          </a:r>
          <a:r>
            <a:rPr lang="en-US" sz="1300" kern="1200" dirty="0" err="1"/>
            <a:t>sjukdom</a:t>
          </a:r>
          <a:endParaRPr lang="en-US" sz="1300" kern="1200" dirty="0"/>
        </a:p>
      </dsp:txBody>
      <dsp:txXfrm>
        <a:off x="473541" y="3924011"/>
        <a:ext cx="2612583" cy="708577"/>
      </dsp:txXfrm>
    </dsp:sp>
    <dsp:sp modelId="{CF2BD53F-6B0E-4084-9298-EB8B8D39880F}">
      <dsp:nvSpPr>
        <dsp:cNvPr id="0" name=""/>
        <dsp:cNvSpPr/>
      </dsp:nvSpPr>
      <dsp:spPr>
        <a:xfrm>
          <a:off x="1064022" y="4630788"/>
          <a:ext cx="2884204" cy="241021"/>
        </a:xfrm>
        <a:custGeom>
          <a:avLst/>
          <a:gdLst/>
          <a:ahLst/>
          <a:cxnLst/>
          <a:rect l="0" t="0" r="0" b="0"/>
          <a:pathLst>
            <a:path>
              <a:moveTo>
                <a:pt x="2884204" y="0"/>
              </a:moveTo>
              <a:lnTo>
                <a:pt x="2884204" y="137610"/>
              </a:lnTo>
              <a:lnTo>
                <a:pt x="0" y="137610"/>
              </a:lnTo>
              <a:lnTo>
                <a:pt x="0" y="241021"/>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33700" y="4749939"/>
        <a:ext cx="144848" cy="2718"/>
      </dsp:txXfrm>
    </dsp:sp>
    <dsp:sp modelId="{E4DBC59F-C25D-4B79-A23E-A22960E20825}">
      <dsp:nvSpPr>
        <dsp:cNvPr id="0" name=""/>
        <dsp:cNvSpPr/>
      </dsp:nvSpPr>
      <dsp:spPr>
        <a:xfrm>
          <a:off x="3357745" y="3924011"/>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a:t>Våld i nära relation</a:t>
          </a:r>
        </a:p>
      </dsp:txBody>
      <dsp:txXfrm>
        <a:off x="3357745" y="3924011"/>
        <a:ext cx="1180962" cy="708577"/>
      </dsp:txXfrm>
    </dsp:sp>
    <dsp:sp modelId="{179AFF4F-5898-450D-B971-637126F354FA}">
      <dsp:nvSpPr>
        <dsp:cNvPr id="0" name=""/>
        <dsp:cNvSpPr/>
      </dsp:nvSpPr>
      <dsp:spPr>
        <a:xfrm>
          <a:off x="1652703" y="5212778"/>
          <a:ext cx="241021" cy="91440"/>
        </a:xfrm>
        <a:custGeom>
          <a:avLst/>
          <a:gdLst/>
          <a:ahLst/>
          <a:cxnLst/>
          <a:rect l="0" t="0" r="0" b="0"/>
          <a:pathLst>
            <a:path>
              <a:moveTo>
                <a:pt x="0" y="45720"/>
              </a:moveTo>
              <a:lnTo>
                <a:pt x="241021" y="45720"/>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66423" y="5257138"/>
        <a:ext cx="13581" cy="2718"/>
      </dsp:txXfrm>
    </dsp:sp>
    <dsp:sp modelId="{4168ECBF-B51C-499D-871E-B343B6BC61BD}">
      <dsp:nvSpPr>
        <dsp:cNvPr id="0" name=""/>
        <dsp:cNvSpPr/>
      </dsp:nvSpPr>
      <dsp:spPr>
        <a:xfrm>
          <a:off x="473541" y="4904209"/>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dirty="0" err="1"/>
            <a:t>Äldre</a:t>
          </a:r>
          <a:r>
            <a:rPr lang="en-US" sz="1300" kern="1200" dirty="0"/>
            <a:t> </a:t>
          </a:r>
          <a:r>
            <a:rPr lang="en-US" sz="1300" kern="1200" dirty="0" err="1"/>
            <a:t>personer</a:t>
          </a:r>
          <a:r>
            <a:rPr lang="en-US" sz="1300" kern="1200" dirty="0"/>
            <a:t> </a:t>
          </a:r>
        </a:p>
      </dsp:txBody>
      <dsp:txXfrm>
        <a:off x="473541" y="4904209"/>
        <a:ext cx="1180962" cy="708577"/>
      </dsp:txXfrm>
    </dsp:sp>
    <dsp:sp modelId="{828A36B9-D098-4920-AF7A-BEEE21B80CBB}">
      <dsp:nvSpPr>
        <dsp:cNvPr id="0" name=""/>
        <dsp:cNvSpPr/>
      </dsp:nvSpPr>
      <dsp:spPr>
        <a:xfrm>
          <a:off x="3105286" y="5212778"/>
          <a:ext cx="241021" cy="91440"/>
        </a:xfrm>
        <a:custGeom>
          <a:avLst/>
          <a:gdLst/>
          <a:ahLst/>
          <a:cxnLst/>
          <a:rect l="0" t="0" r="0" b="0"/>
          <a:pathLst>
            <a:path>
              <a:moveTo>
                <a:pt x="0" y="45720"/>
              </a:moveTo>
              <a:lnTo>
                <a:pt x="241021" y="45720"/>
              </a:lnTo>
            </a:path>
          </a:pathLst>
        </a:custGeom>
        <a:noFill/>
        <a:ln w="6350" cap="flat" cmpd="sng" algn="ctr">
          <a:solidFill>
            <a:schemeClr val="accent3">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9006" y="5257138"/>
        <a:ext cx="13581" cy="2718"/>
      </dsp:txXfrm>
    </dsp:sp>
    <dsp:sp modelId="{D4A04B9C-37BE-4A70-BA7A-281C7A46B21A}">
      <dsp:nvSpPr>
        <dsp:cNvPr id="0" name=""/>
        <dsp:cNvSpPr/>
      </dsp:nvSpPr>
      <dsp:spPr>
        <a:xfrm>
          <a:off x="1926124" y="4904209"/>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a:t>Nyanlända </a:t>
          </a:r>
        </a:p>
      </dsp:txBody>
      <dsp:txXfrm>
        <a:off x="1926124" y="4904209"/>
        <a:ext cx="1180962" cy="708577"/>
      </dsp:txXfrm>
    </dsp:sp>
    <dsp:sp modelId="{6E8A593D-00B1-4C85-A6B6-A6E0051F5F1E}">
      <dsp:nvSpPr>
        <dsp:cNvPr id="0" name=""/>
        <dsp:cNvSpPr/>
      </dsp:nvSpPr>
      <dsp:spPr>
        <a:xfrm>
          <a:off x="3378707" y="4904209"/>
          <a:ext cx="1180962" cy="708577"/>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868" tIns="60743" rIns="57868" bIns="60743" numCol="1" spcCol="1270" anchor="ctr" anchorCtr="0">
          <a:noAutofit/>
        </a:bodyPr>
        <a:lstStyle/>
        <a:p>
          <a:pPr lvl="0" algn="ctr" defTabSz="577850">
            <a:lnSpc>
              <a:spcPct val="90000"/>
            </a:lnSpc>
            <a:spcBef>
              <a:spcPct val="0"/>
            </a:spcBef>
            <a:spcAft>
              <a:spcPct val="35000"/>
            </a:spcAft>
          </a:pPr>
          <a:r>
            <a:rPr lang="en-US" sz="1300" kern="1200"/>
            <a:t>Flyktingar</a:t>
          </a:r>
        </a:p>
      </dsp:txBody>
      <dsp:txXfrm>
        <a:off x="3378707" y="4904209"/>
        <a:ext cx="1180962" cy="70857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0.21478</cdr:x>
      <cdr:y>0.08789</cdr:y>
    </cdr:from>
    <cdr:to>
      <cdr:x>0.42525</cdr:x>
      <cdr:y>0.52189</cdr:y>
    </cdr:to>
    <cdr:sp macro="" textlink="">
      <cdr:nvSpPr>
        <cdr:cNvPr id="3" name="Pratbubbla: rektangel 2">
          <a:extLst xmlns:a="http://schemas.openxmlformats.org/drawingml/2006/main">
            <a:ext uri="{FF2B5EF4-FFF2-40B4-BE49-F238E27FC236}">
              <a16:creationId xmlns:a16="http://schemas.microsoft.com/office/drawing/2014/main" id="{2A8DB8BF-73EC-148D-F894-6EF8D147A74F}"/>
            </a:ext>
          </a:extLst>
        </cdr:cNvPr>
        <cdr:cNvSpPr/>
      </cdr:nvSpPr>
      <cdr:spPr>
        <a:xfrm xmlns:a="http://schemas.openxmlformats.org/drawingml/2006/main">
          <a:off x="2076009" y="328746"/>
          <a:ext cx="2034284" cy="1623317"/>
        </a:xfrm>
        <a:prstGeom xmlns:a="http://schemas.openxmlformats.org/drawingml/2006/main" prst="wedgeRectCallout">
          <a:avLst>
            <a:gd name="adj1" fmla="val -22548"/>
            <a:gd name="adj2" fmla="val 51462"/>
          </a:avLst>
        </a:prstGeom>
        <a:solidFill xmlns:a="http://schemas.openxmlformats.org/drawingml/2006/main">
          <a:srgbClr val="CCDEE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sv-SE" sz="1600" dirty="0">
              <a:solidFill>
                <a:schemeClr val="tx1"/>
              </a:solidFill>
            </a:rPr>
            <a:t>Motsvarar ökning på </a:t>
          </a:r>
          <a:r>
            <a:rPr lang="sv-SE" sz="1600" b="1" dirty="0">
              <a:solidFill>
                <a:schemeClr val="tx1"/>
              </a:solidFill>
            </a:rPr>
            <a:t>253 000</a:t>
          </a:r>
        </a:p>
        <a:p xmlns:a="http://schemas.openxmlformats.org/drawingml/2006/main">
          <a:endParaRPr lang="sv-SE" sz="1600" dirty="0">
            <a:solidFill>
              <a:schemeClr val="tx1"/>
            </a:solidFill>
          </a:endParaRPr>
        </a:p>
        <a:p xmlns:a="http://schemas.openxmlformats.org/drawingml/2006/main">
          <a:r>
            <a:rPr lang="sv-SE" sz="1600" dirty="0">
              <a:solidFill>
                <a:schemeClr val="tx1"/>
              </a:solidFill>
            </a:rPr>
            <a:t>Antal sysselsatta ökar endast med </a:t>
          </a:r>
          <a:r>
            <a:rPr lang="sv-SE" sz="1600" b="1" dirty="0">
              <a:solidFill>
                <a:schemeClr val="tx1"/>
              </a:solidFill>
            </a:rPr>
            <a:t>169 000</a:t>
          </a:r>
        </a:p>
      </cdr:txBody>
    </cdr:sp>
  </cdr:relSizeAnchor>
  <cdr:relSizeAnchor xmlns:cdr="http://schemas.openxmlformats.org/drawingml/2006/chartDrawing">
    <cdr:from>
      <cdr:x>0.30412</cdr:x>
      <cdr:y>0.52189</cdr:y>
    </cdr:from>
    <cdr:to>
      <cdr:x>0.30413</cdr:x>
      <cdr:y>0.62236</cdr:y>
    </cdr:to>
    <cdr:cxnSp macro="">
      <cdr:nvCxnSpPr>
        <cdr:cNvPr id="5" name="Rak pilkoppling 4">
          <a:extLst xmlns:a="http://schemas.openxmlformats.org/drawingml/2006/main">
            <a:ext uri="{FF2B5EF4-FFF2-40B4-BE49-F238E27FC236}">
              <a16:creationId xmlns:a16="http://schemas.microsoft.com/office/drawing/2014/main" id="{305F406E-18F2-70AE-E742-0B0A2C2B89AC}"/>
            </a:ext>
          </a:extLst>
        </cdr:cNvPr>
        <cdr:cNvCxnSpPr/>
      </cdr:nvCxnSpPr>
      <cdr:spPr>
        <a:xfrm xmlns:a="http://schemas.openxmlformats.org/drawingml/2006/main" flipH="1">
          <a:off x="2939449" y="1952063"/>
          <a:ext cx="97" cy="375798"/>
        </a:xfrm>
        <a:prstGeom xmlns:a="http://schemas.openxmlformats.org/drawingml/2006/main" prst="straightConnector1">
          <a:avLst/>
        </a:prstGeom>
        <a:ln xmlns:a="http://schemas.openxmlformats.org/drawingml/2006/main">
          <a:solidFill>
            <a:srgbClr val="0A839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0.13049</cdr:x>
      <cdr:y>0.06691</cdr:y>
    </cdr:from>
    <cdr:to>
      <cdr:x>0.22136</cdr:x>
      <cdr:y>0.14454</cdr:y>
    </cdr:to>
    <cdr:sp macro="" textlink="">
      <cdr:nvSpPr>
        <cdr:cNvPr id="2" name="Pratbubbla: rektangel 1">
          <a:extLst xmlns:a="http://schemas.openxmlformats.org/drawingml/2006/main">
            <a:ext uri="{FF2B5EF4-FFF2-40B4-BE49-F238E27FC236}">
              <a16:creationId xmlns:a16="http://schemas.microsoft.com/office/drawing/2014/main" id="{58C8536C-6ED5-0231-C9CC-98367CD007B4}"/>
            </a:ext>
          </a:extLst>
        </cdr:cNvPr>
        <cdr:cNvSpPr/>
      </cdr:nvSpPr>
      <cdr:spPr>
        <a:xfrm xmlns:a="http://schemas.openxmlformats.org/drawingml/2006/main">
          <a:off x="1254125" y="250162"/>
          <a:ext cx="873327" cy="290224"/>
        </a:xfrm>
        <a:prstGeom xmlns:a="http://schemas.openxmlformats.org/drawingml/2006/main" prst="wedgeRectCallout">
          <a:avLst>
            <a:gd name="adj1" fmla="val -24130"/>
            <a:gd name="adj2" fmla="val 97984"/>
          </a:avLst>
        </a:prstGeom>
        <a:solidFill xmlns:a="http://schemas.openxmlformats.org/drawingml/2006/main">
          <a:srgbClr val="CCDEE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sv-SE" sz="1400" b="1" dirty="0">
              <a:solidFill>
                <a:schemeClr val="tx1"/>
              </a:solidFill>
            </a:rPr>
            <a:t>410</a:t>
          </a:r>
          <a:r>
            <a:rPr lang="sv-SE" sz="1400" b="1" baseline="0" dirty="0">
              <a:solidFill>
                <a:schemeClr val="tx1"/>
              </a:solidFill>
            </a:rPr>
            <a:t> 000</a:t>
          </a:r>
          <a:endParaRPr lang="sv-SE" sz="1400" b="1" dirty="0">
            <a:solidFill>
              <a:schemeClr val="tx1"/>
            </a:solidFill>
          </a:endParaRPr>
        </a:p>
      </cdr:txBody>
    </cdr:sp>
  </cdr:relSizeAnchor>
  <cdr:relSizeAnchor xmlns:cdr="http://schemas.openxmlformats.org/drawingml/2006/chartDrawing">
    <cdr:from>
      <cdr:x>0.47438</cdr:x>
      <cdr:y>0.24968</cdr:y>
    </cdr:from>
    <cdr:to>
      <cdr:x>0.56525</cdr:x>
      <cdr:y>0.32605</cdr:y>
    </cdr:to>
    <cdr:sp macro="" textlink="">
      <cdr:nvSpPr>
        <cdr:cNvPr id="4" name="Pratbubbla: rektangel 3">
          <a:extLst xmlns:a="http://schemas.openxmlformats.org/drawingml/2006/main">
            <a:ext uri="{FF2B5EF4-FFF2-40B4-BE49-F238E27FC236}">
              <a16:creationId xmlns:a16="http://schemas.microsoft.com/office/drawing/2014/main" id="{A24D39D3-EE0A-79FC-4918-990549670964}"/>
            </a:ext>
          </a:extLst>
        </cdr:cNvPr>
        <cdr:cNvSpPr/>
      </cdr:nvSpPr>
      <cdr:spPr>
        <a:xfrm xmlns:a="http://schemas.openxmlformats.org/drawingml/2006/main">
          <a:off x="4559098" y="933450"/>
          <a:ext cx="873327" cy="285514"/>
        </a:xfrm>
        <a:prstGeom xmlns:a="http://schemas.openxmlformats.org/drawingml/2006/main" prst="wedgeRectCallout">
          <a:avLst>
            <a:gd name="adj1" fmla="val -24130"/>
            <a:gd name="adj2" fmla="val 97984"/>
          </a:avLst>
        </a:prstGeom>
        <a:solidFill xmlns:a="http://schemas.openxmlformats.org/drawingml/2006/main">
          <a:srgbClr val="CCDEE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sv-SE" sz="1400" b="1" dirty="0">
              <a:solidFill>
                <a:schemeClr val="tx1"/>
              </a:solidFill>
            </a:rPr>
            <a:t>306 000</a:t>
          </a:r>
        </a:p>
      </cdr:txBody>
    </cdr:sp>
  </cdr:relSizeAnchor>
  <cdr:relSizeAnchor xmlns:cdr="http://schemas.openxmlformats.org/drawingml/2006/chartDrawing">
    <cdr:from>
      <cdr:x>0.7972</cdr:x>
      <cdr:y>0.6018</cdr:y>
    </cdr:from>
    <cdr:to>
      <cdr:x>0.88807</cdr:x>
      <cdr:y>0.67817</cdr:y>
    </cdr:to>
    <cdr:sp macro="" textlink="">
      <cdr:nvSpPr>
        <cdr:cNvPr id="5" name="Pratbubbla: rektangel 4">
          <a:extLst xmlns:a="http://schemas.openxmlformats.org/drawingml/2006/main">
            <a:ext uri="{FF2B5EF4-FFF2-40B4-BE49-F238E27FC236}">
              <a16:creationId xmlns:a16="http://schemas.microsoft.com/office/drawing/2014/main" id="{93DA6875-4D46-BC4E-3620-F791FF42289A}"/>
            </a:ext>
          </a:extLst>
        </cdr:cNvPr>
        <cdr:cNvSpPr/>
      </cdr:nvSpPr>
      <cdr:spPr>
        <a:xfrm xmlns:a="http://schemas.openxmlformats.org/drawingml/2006/main">
          <a:off x="7604125" y="2289175"/>
          <a:ext cx="866775" cy="290513"/>
        </a:xfrm>
        <a:prstGeom xmlns:a="http://schemas.openxmlformats.org/drawingml/2006/main" prst="wedgeRectCallout">
          <a:avLst>
            <a:gd name="adj1" fmla="val -24130"/>
            <a:gd name="adj2" fmla="val 97984"/>
          </a:avLst>
        </a:prstGeom>
        <a:solidFill xmlns:a="http://schemas.openxmlformats.org/drawingml/2006/main">
          <a:srgbClr val="CCDEE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sv-SE" sz="1400" b="1" dirty="0">
              <a:solidFill>
                <a:schemeClr val="tx1"/>
              </a:solidFill>
            </a:rPr>
            <a:t>104 000</a:t>
          </a:r>
        </a:p>
      </cdr:txBody>
    </cdr:sp>
  </cdr:relSizeAnchor>
</c:userShapes>
</file>

<file path=ppt/drawings/drawing3.xml><?xml version="1.0" encoding="utf-8"?>
<c:userShapes xmlns:c="http://schemas.openxmlformats.org/drawingml/2006/chart">
  <cdr:relSizeAnchor xmlns:cdr="http://schemas.openxmlformats.org/drawingml/2006/chartDrawing">
    <cdr:from>
      <cdr:x>0.11653</cdr:x>
      <cdr:y>0.30095</cdr:y>
    </cdr:from>
    <cdr:to>
      <cdr:x>0.16522</cdr:x>
      <cdr:y>0.42613</cdr:y>
    </cdr:to>
    <cdr:sp macro="" textlink="">
      <cdr:nvSpPr>
        <cdr:cNvPr id="2" name="Ellips 1">
          <a:extLst xmlns:a="http://schemas.openxmlformats.org/drawingml/2006/main">
            <a:ext uri="{FF2B5EF4-FFF2-40B4-BE49-F238E27FC236}">
              <a16:creationId xmlns:a16="http://schemas.microsoft.com/office/drawing/2014/main" id="{C3FBECDC-F68F-E498-F180-7A70FF90DA7B}"/>
            </a:ext>
          </a:extLst>
        </cdr:cNvPr>
        <cdr:cNvSpPr/>
      </cdr:nvSpPr>
      <cdr:spPr>
        <a:xfrm xmlns:a="http://schemas.openxmlformats.org/drawingml/2006/main">
          <a:off x="1119909" y="1125104"/>
          <a:ext cx="468000" cy="468000"/>
        </a:xfrm>
        <a:prstGeom xmlns:a="http://schemas.openxmlformats.org/drawingml/2006/main" prst="ellipse">
          <a:avLst/>
        </a:prstGeom>
        <a:solidFill xmlns:a="http://schemas.openxmlformats.org/drawingml/2006/main">
          <a:srgbClr val="FFFF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72000" rIns="0" bIns="72000"/>
        <a:lstStyle xmlns:a="http://schemas.openxmlformats.org/drawingml/2006/main"/>
        <a:p xmlns:a="http://schemas.openxmlformats.org/drawingml/2006/main">
          <a:r>
            <a:rPr lang="sv-SE" sz="1400" b="1" dirty="0">
              <a:solidFill>
                <a:schemeClr val="tx1"/>
              </a:solidFill>
            </a:rPr>
            <a:t>+1h</a:t>
          </a:r>
        </a:p>
      </cdr:txBody>
    </cdr:sp>
  </cdr:relSizeAnchor>
  <cdr:relSizeAnchor xmlns:cdr="http://schemas.openxmlformats.org/drawingml/2006/chartDrawing">
    <cdr:from>
      <cdr:x>0.18803</cdr:x>
      <cdr:y>0.39606</cdr:y>
    </cdr:from>
    <cdr:to>
      <cdr:x>0.23673</cdr:x>
      <cdr:y>0.52124</cdr:y>
    </cdr:to>
    <cdr:sp macro="" textlink="">
      <cdr:nvSpPr>
        <cdr:cNvPr id="3" name="Ellips 2">
          <a:extLst xmlns:a="http://schemas.openxmlformats.org/drawingml/2006/main">
            <a:ext uri="{FF2B5EF4-FFF2-40B4-BE49-F238E27FC236}">
              <a16:creationId xmlns:a16="http://schemas.microsoft.com/office/drawing/2014/main" id="{A427045C-FD23-F95F-DECD-AE2D5204D581}"/>
            </a:ext>
          </a:extLst>
        </cdr:cNvPr>
        <cdr:cNvSpPr/>
      </cdr:nvSpPr>
      <cdr:spPr>
        <a:xfrm xmlns:a="http://schemas.openxmlformats.org/drawingml/2006/main">
          <a:off x="1807152" y="1480704"/>
          <a:ext cx="468000" cy="468000"/>
        </a:xfrm>
        <a:prstGeom xmlns:a="http://schemas.openxmlformats.org/drawingml/2006/main" prst="ellipse">
          <a:avLst/>
        </a:prstGeom>
        <a:solidFill xmlns:a="http://schemas.openxmlformats.org/drawingml/2006/main">
          <a:srgbClr val="FFFF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72000" rIns="0" bIns="72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sv-SE" sz="1400" b="1" dirty="0">
              <a:solidFill>
                <a:schemeClr val="tx1"/>
              </a:solidFill>
            </a:rPr>
            <a:t>+2h</a:t>
          </a:r>
        </a:p>
      </cdr:txBody>
    </cdr:sp>
  </cdr:relSizeAnchor>
  <cdr:relSizeAnchor xmlns:cdr="http://schemas.openxmlformats.org/drawingml/2006/chartDrawing">
    <cdr:from>
      <cdr:x>0.26059</cdr:x>
      <cdr:y>0.464</cdr:y>
    </cdr:from>
    <cdr:to>
      <cdr:x>0.30929</cdr:x>
      <cdr:y>0.58918</cdr:y>
    </cdr:to>
    <cdr:sp macro="" textlink="">
      <cdr:nvSpPr>
        <cdr:cNvPr id="4" name="Ellips 3">
          <a:extLst xmlns:a="http://schemas.openxmlformats.org/drawingml/2006/main">
            <a:ext uri="{FF2B5EF4-FFF2-40B4-BE49-F238E27FC236}">
              <a16:creationId xmlns:a16="http://schemas.microsoft.com/office/drawing/2014/main" id="{3F83AF22-2B6A-F8EA-909F-D15B57F7726F}"/>
            </a:ext>
          </a:extLst>
        </cdr:cNvPr>
        <cdr:cNvSpPr/>
      </cdr:nvSpPr>
      <cdr:spPr>
        <a:xfrm xmlns:a="http://schemas.openxmlformats.org/drawingml/2006/main">
          <a:off x="2504497" y="1734704"/>
          <a:ext cx="468000" cy="468000"/>
        </a:xfrm>
        <a:prstGeom xmlns:a="http://schemas.openxmlformats.org/drawingml/2006/main" prst="ellipse">
          <a:avLst/>
        </a:prstGeom>
        <a:solidFill xmlns:a="http://schemas.openxmlformats.org/drawingml/2006/main">
          <a:srgbClr val="FFFF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72000" rIns="0" bIns="72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sv-SE" sz="1400" b="1" dirty="0">
              <a:solidFill>
                <a:schemeClr val="tx1"/>
              </a:solidFill>
            </a:rPr>
            <a:t>+3h</a:t>
          </a:r>
        </a:p>
      </cdr:txBody>
    </cdr:sp>
  </cdr:relSizeAnchor>
  <cdr:relSizeAnchor xmlns:cdr="http://schemas.openxmlformats.org/drawingml/2006/chartDrawing">
    <cdr:from>
      <cdr:x>0.23144</cdr:x>
      <cdr:y>0.14103</cdr:y>
    </cdr:from>
    <cdr:to>
      <cdr:x>0.54145</cdr:x>
      <cdr:y>0.28121</cdr:y>
    </cdr:to>
    <cdr:sp macro="" textlink="">
      <cdr:nvSpPr>
        <cdr:cNvPr id="5" name="Pratbubbla: rektangel 4">
          <a:extLst xmlns:a="http://schemas.openxmlformats.org/drawingml/2006/main">
            <a:ext uri="{FF2B5EF4-FFF2-40B4-BE49-F238E27FC236}">
              <a16:creationId xmlns:a16="http://schemas.microsoft.com/office/drawing/2014/main" id="{E8927BBE-E6DD-5BFD-A3AA-809A13750A09}"/>
            </a:ext>
          </a:extLst>
        </cdr:cNvPr>
        <cdr:cNvSpPr/>
      </cdr:nvSpPr>
      <cdr:spPr>
        <a:xfrm xmlns:a="http://schemas.openxmlformats.org/drawingml/2006/main">
          <a:off x="2224334" y="527256"/>
          <a:ext cx="2979409" cy="524050"/>
        </a:xfrm>
        <a:prstGeom xmlns:a="http://schemas.openxmlformats.org/drawingml/2006/main" prst="wedgeRectCallout">
          <a:avLst>
            <a:gd name="adj1" fmla="val -28706"/>
            <a:gd name="adj2" fmla="val 104437"/>
          </a:avLst>
        </a:prstGeom>
        <a:solidFill xmlns:a="http://schemas.openxmlformats.org/drawingml/2006/main">
          <a:srgbClr val="CCDEE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sv-SE" sz="1400" dirty="0">
              <a:solidFill>
                <a:schemeClr val="tx1"/>
              </a:solidFill>
            </a:rPr>
            <a:t>Behov minskar med </a:t>
          </a:r>
          <a:r>
            <a:rPr lang="sv-SE" sz="1400" b="1" dirty="0">
              <a:solidFill>
                <a:schemeClr val="tx1"/>
              </a:solidFill>
            </a:rPr>
            <a:t>32 000 </a:t>
          </a:r>
          <a:r>
            <a:rPr lang="sv-SE" sz="1400" dirty="0">
              <a:solidFill>
                <a:schemeClr val="tx1"/>
              </a:solidFill>
            </a:rPr>
            <a:t>om alla deltidsarbetande jobbar +3h/vecka</a:t>
          </a:r>
          <a:endParaRPr lang="sv-SE" sz="14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0.2124</cdr:x>
      <cdr:y>0.10461</cdr:y>
    </cdr:from>
    <cdr:to>
      <cdr:x>0.48594</cdr:x>
      <cdr:y>0.27305</cdr:y>
    </cdr:to>
    <cdr:sp macro="" textlink="">
      <cdr:nvSpPr>
        <cdr:cNvPr id="2" name="Pratbubbla: rektangel 1">
          <a:extLst xmlns:a="http://schemas.openxmlformats.org/drawingml/2006/main">
            <a:ext uri="{FF2B5EF4-FFF2-40B4-BE49-F238E27FC236}">
              <a16:creationId xmlns:a16="http://schemas.microsoft.com/office/drawing/2014/main" id="{14CB7B5B-AE80-4CAB-14A8-DAD8DCE9E58E}"/>
            </a:ext>
          </a:extLst>
        </cdr:cNvPr>
        <cdr:cNvSpPr/>
      </cdr:nvSpPr>
      <cdr:spPr>
        <a:xfrm xmlns:a="http://schemas.openxmlformats.org/drawingml/2006/main">
          <a:off x="2041151" y="407735"/>
          <a:ext cx="2628617" cy="656576"/>
        </a:xfrm>
        <a:prstGeom xmlns:a="http://schemas.openxmlformats.org/drawingml/2006/main" prst="wedgeRectCallout">
          <a:avLst>
            <a:gd name="adj1" fmla="val -37157"/>
            <a:gd name="adj2" fmla="val 74302"/>
          </a:avLst>
        </a:prstGeom>
        <a:solidFill xmlns:a="http://schemas.openxmlformats.org/drawingml/2006/main">
          <a:srgbClr val="CCDEE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sv-SE" sz="1200" b="1" dirty="0">
              <a:solidFill>
                <a:schemeClr val="tx1"/>
              </a:solidFill>
            </a:rPr>
            <a:t>74 000 </a:t>
          </a:r>
          <a:r>
            <a:rPr lang="sv-SE" sz="1200" dirty="0">
              <a:solidFill>
                <a:schemeClr val="tx1"/>
              </a:solidFill>
            </a:rPr>
            <a:t>färre pensioneringar om pensionsåldern ökar till 66 år fram till 2031.</a:t>
          </a:r>
          <a:endParaRPr lang="sv-SE" sz="16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0A5AD-07BA-48EE-800F-BC5B92579BC4}" type="datetimeFigureOut">
              <a:rPr lang="sv-SE" smtClean="0"/>
              <a:t>2023-09-26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5EC4B-EEA0-4E77-8639-F77C9E5E85D8}" type="slidenum">
              <a:rPr lang="sv-SE" smtClean="0"/>
              <a:t>‹#›</a:t>
            </a:fld>
            <a:endParaRPr lang="sv-SE"/>
          </a:p>
        </p:txBody>
      </p:sp>
    </p:spTree>
    <p:extLst>
      <p:ext uri="{BB962C8B-B14F-4D97-AF65-F5344CB8AC3E}">
        <p14:creationId xmlns:p14="http://schemas.microsoft.com/office/powerpoint/2010/main" val="360914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5EC4B-EEA0-4E77-8639-F77C9E5E85D8}" type="slidenum">
              <a:rPr kumimoji="0" lang="sv-S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95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Ulrika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E7C07-33B7-4E55-B716-004D854E20D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139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Ulrika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E7C07-33B7-4E55-B716-004D854E20D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7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5EC4B-EEA0-4E77-8639-F77C9E5E85D8}" type="slidenum">
              <a:rPr kumimoji="0" lang="sv-S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53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Relevans har tydliggjorts i socialchefsnätverket (bakgrund)</a:t>
            </a:r>
          </a:p>
          <a:p>
            <a:r>
              <a:rPr lang="sv-SE" dirty="0"/>
              <a:t>Insiktsarbete</a:t>
            </a:r>
          </a:p>
          <a:p>
            <a:r>
              <a:rPr lang="sv-SE" dirty="0"/>
              <a:t>+ workshop 1.</a:t>
            </a:r>
          </a:p>
        </p:txBody>
      </p:sp>
      <p:sp>
        <p:nvSpPr>
          <p:cNvPr id="4" name="Platshållare för bildnummer 3"/>
          <p:cNvSpPr>
            <a:spLocks noGrp="1"/>
          </p:cNvSpPr>
          <p:nvPr>
            <p:ph type="sldNum" sz="quarter" idx="5"/>
          </p:nvPr>
        </p:nvSpPr>
        <p:spPr/>
        <p:txBody>
          <a:bodyPr/>
          <a:lstStyle/>
          <a:p>
            <a:fld id="{5695EC4B-EEA0-4E77-8639-F77C9E5E85D8}" type="slidenum">
              <a:rPr lang="sv-SE" smtClean="0"/>
              <a:t>19</a:t>
            </a:fld>
            <a:endParaRPr lang="sv-SE"/>
          </a:p>
        </p:txBody>
      </p:sp>
    </p:spTree>
    <p:extLst>
      <p:ext uri="{BB962C8B-B14F-4D97-AF65-F5344CB8AC3E}">
        <p14:creationId xmlns:p14="http://schemas.microsoft.com/office/powerpoint/2010/main" val="374907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KK</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5EC4B-EEA0-4E77-8639-F77C9E5E85D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020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KK</a:t>
            </a:r>
          </a:p>
        </p:txBody>
      </p:sp>
      <p:sp>
        <p:nvSpPr>
          <p:cNvPr id="4" name="Platshållare för bildnummer 3"/>
          <p:cNvSpPr>
            <a:spLocks noGrp="1"/>
          </p:cNvSpPr>
          <p:nvPr>
            <p:ph type="sldNum" sz="quarter" idx="5"/>
          </p:nvPr>
        </p:nvSpPr>
        <p:spPr/>
        <p:txBody>
          <a:bodyPr/>
          <a:lstStyle/>
          <a:p>
            <a:fld id="{5695EC4B-EEA0-4E77-8639-F77C9E5E85D8}" type="slidenum">
              <a:rPr lang="sv-SE" smtClean="0"/>
              <a:t>24</a:t>
            </a:fld>
            <a:endParaRPr lang="sv-SE"/>
          </a:p>
        </p:txBody>
      </p:sp>
    </p:spTree>
    <p:extLst>
      <p:ext uri="{BB962C8B-B14F-4D97-AF65-F5344CB8AC3E}">
        <p14:creationId xmlns:p14="http://schemas.microsoft.com/office/powerpoint/2010/main" val="4116004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89EEC-E9E4-4AF0-8ADC-7458FE15944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328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1327617" rtl="0" eaLnBrk="1" fontAlgn="auto" latinLnBrk="0" hangingPunct="1">
              <a:lnSpc>
                <a:spcPct val="100000"/>
              </a:lnSpc>
              <a:spcBef>
                <a:spcPts val="0"/>
              </a:spcBef>
              <a:spcAft>
                <a:spcPts val="0"/>
              </a:spcAft>
              <a:buClrTx/>
              <a:buSzTx/>
              <a:buFontTx/>
              <a:buNone/>
              <a:tabLst/>
              <a:defRPr/>
            </a:pPr>
            <a:fld id="{5695EC4B-EEA0-4E77-8639-F77C9E5E85D8}"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617" rtl="0" eaLnBrk="1" fontAlgn="auto" latinLnBrk="0" hangingPunct="1">
                <a:lnSpc>
                  <a:spcPct val="100000"/>
                </a:lnSpc>
                <a:spcBef>
                  <a:spcPts val="0"/>
                </a:spcBef>
                <a:spcAft>
                  <a:spcPts val="0"/>
                </a:spcAft>
                <a:buClrTx/>
                <a:buSzTx/>
                <a:buFontTx/>
                <a:buNone/>
                <a:tabLst/>
                <a:defRPr/>
              </a:pPr>
              <a:t>33</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763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1327617" rtl="0" eaLnBrk="1" fontAlgn="auto" latinLnBrk="0" hangingPunct="1">
              <a:lnSpc>
                <a:spcPct val="100000"/>
              </a:lnSpc>
              <a:spcBef>
                <a:spcPts val="0"/>
              </a:spcBef>
              <a:spcAft>
                <a:spcPts val="0"/>
              </a:spcAft>
              <a:buClrTx/>
              <a:buSzTx/>
              <a:buFontTx/>
              <a:buNone/>
              <a:tabLst/>
              <a:defRPr/>
            </a:pPr>
            <a:fld id="{BFD89EEC-E9E4-4AF0-8ADC-7458FE159446}"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617" rtl="0" eaLnBrk="1" fontAlgn="auto" latinLnBrk="0" hangingPunct="1">
                <a:lnSpc>
                  <a:spcPct val="100000"/>
                </a:lnSpc>
                <a:spcBef>
                  <a:spcPts val="0"/>
                </a:spcBef>
                <a:spcAft>
                  <a:spcPts val="0"/>
                </a:spcAft>
                <a:buClrTx/>
                <a:buSzTx/>
                <a:buFontTx/>
                <a:buNone/>
                <a:tabLst/>
                <a:defRPr/>
              </a:pPr>
              <a:t>36</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094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1327617" rtl="0" eaLnBrk="1" fontAlgn="auto" latinLnBrk="0" hangingPunct="1">
              <a:lnSpc>
                <a:spcPct val="100000"/>
              </a:lnSpc>
              <a:spcBef>
                <a:spcPts val="0"/>
              </a:spcBef>
              <a:spcAft>
                <a:spcPts val="0"/>
              </a:spcAft>
              <a:buClrTx/>
              <a:buSzTx/>
              <a:buFontTx/>
              <a:buNone/>
              <a:tabLst/>
              <a:defRPr/>
            </a:pPr>
            <a:fld id="{BFD89EEC-E9E4-4AF0-8ADC-7458FE159446}"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617" rtl="0" eaLnBrk="1" fontAlgn="auto" latinLnBrk="0" hangingPunct="1">
                <a:lnSpc>
                  <a:spcPct val="100000"/>
                </a:lnSpc>
                <a:spcBef>
                  <a:spcPts val="0"/>
                </a:spcBef>
                <a:spcAft>
                  <a:spcPts val="0"/>
                </a:spcAft>
                <a:buClrTx/>
                <a:buSzTx/>
                <a:buFontTx/>
                <a:buNone/>
                <a:tabLst/>
                <a:defRPr/>
              </a:pPr>
              <a:t>37</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85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95EC4B-EEA0-4E77-8639-F77C9E5E85D8}" type="slidenum">
              <a:rPr lang="sv-SE" smtClean="0"/>
              <a:t>3</a:t>
            </a:fld>
            <a:endParaRPr lang="sv-SE"/>
          </a:p>
        </p:txBody>
      </p:sp>
    </p:spTree>
    <p:extLst>
      <p:ext uri="{BB962C8B-B14F-4D97-AF65-F5344CB8AC3E}">
        <p14:creationId xmlns:p14="http://schemas.microsoft.com/office/powerpoint/2010/main" val="2754493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1327617" rtl="0" eaLnBrk="1" fontAlgn="auto" latinLnBrk="0" hangingPunct="1">
              <a:lnSpc>
                <a:spcPct val="100000"/>
              </a:lnSpc>
              <a:spcBef>
                <a:spcPts val="0"/>
              </a:spcBef>
              <a:spcAft>
                <a:spcPts val="0"/>
              </a:spcAft>
              <a:buClrTx/>
              <a:buSzTx/>
              <a:buFontTx/>
              <a:buNone/>
              <a:tabLst/>
              <a:defRPr/>
            </a:pPr>
            <a:fld id="{BFD89EEC-E9E4-4AF0-8ADC-7458FE159446}"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617" rtl="0" eaLnBrk="1" fontAlgn="auto" latinLnBrk="0" hangingPunct="1">
                <a:lnSpc>
                  <a:spcPct val="100000"/>
                </a:lnSpc>
                <a:spcBef>
                  <a:spcPts val="0"/>
                </a:spcBef>
                <a:spcAft>
                  <a:spcPts val="0"/>
                </a:spcAft>
                <a:buClrTx/>
                <a:buSzTx/>
                <a:buFontTx/>
                <a:buNone/>
                <a:tabLst/>
                <a:defRPr/>
              </a:pPr>
              <a:t>40</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31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5EC4B-EEA0-4E77-8639-F77C9E5E85D8}" type="slidenum">
              <a:rPr kumimoji="0" lang="sv-S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0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1327617" rtl="0" eaLnBrk="1" fontAlgn="auto" latinLnBrk="0" hangingPunct="1">
              <a:lnSpc>
                <a:spcPct val="100000"/>
              </a:lnSpc>
              <a:spcBef>
                <a:spcPts val="0"/>
              </a:spcBef>
              <a:spcAft>
                <a:spcPts val="0"/>
              </a:spcAft>
              <a:buClrTx/>
              <a:buSzTx/>
              <a:buFontTx/>
              <a:buNone/>
              <a:tabLst/>
              <a:defRPr/>
            </a:pPr>
            <a:fld id="{5695EC4B-EEA0-4E77-8639-F77C9E5E85D8}"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617" rtl="0" eaLnBrk="1" fontAlgn="auto" latinLnBrk="0" hangingPunct="1">
                <a:lnSpc>
                  <a:spcPct val="100000"/>
                </a:lnSpc>
                <a:spcBef>
                  <a:spcPts val="0"/>
                </a:spcBef>
                <a:spcAft>
                  <a:spcPts val="0"/>
                </a:spcAft>
                <a:buClrTx/>
                <a:buSzTx/>
                <a:buFontTx/>
                <a:buNone/>
                <a:tabLst/>
                <a:defRPr/>
              </a:pPr>
              <a:t>44</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118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5EC4B-EEA0-4E77-8639-F77C9E5E85D8}" type="slidenum">
              <a:rPr kumimoji="0" lang="sv-S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1327617" rtl="0" eaLnBrk="1" fontAlgn="auto" latinLnBrk="0" hangingPunct="1">
              <a:lnSpc>
                <a:spcPct val="100000"/>
              </a:lnSpc>
              <a:spcBef>
                <a:spcPts val="0"/>
              </a:spcBef>
              <a:spcAft>
                <a:spcPts val="0"/>
              </a:spcAft>
              <a:buClrTx/>
              <a:buSzTx/>
              <a:buFontTx/>
              <a:buNone/>
              <a:tabLst/>
              <a:defRPr/>
            </a:pPr>
            <a:fld id="{BFD89EEC-E9E4-4AF0-8ADC-7458FE159446}"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617" rtl="0" eaLnBrk="1" fontAlgn="auto" latinLnBrk="0" hangingPunct="1">
                <a:lnSpc>
                  <a:spcPct val="100000"/>
                </a:lnSpc>
                <a:spcBef>
                  <a:spcPts val="0"/>
                </a:spcBef>
                <a:spcAft>
                  <a:spcPts val="0"/>
                </a:spcAft>
                <a:buClrTx/>
                <a:buSzTx/>
                <a:buFontTx/>
                <a:buNone/>
                <a:tabLst/>
                <a:defRPr/>
              </a:pPr>
              <a:t>6</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52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Åsa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95EC4B-EEA0-4E77-8639-F77C9E5E85D8}" type="slidenum">
              <a:rPr kumimoji="0" lang="sv-S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76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Annika</a:t>
            </a:r>
          </a:p>
        </p:txBody>
      </p:sp>
      <p:sp>
        <p:nvSpPr>
          <p:cNvPr id="4" name="Platshållare för bildnummer 3"/>
          <p:cNvSpPr>
            <a:spLocks noGrp="1"/>
          </p:cNvSpPr>
          <p:nvPr>
            <p:ph type="sldNum" sz="quarter" idx="5"/>
          </p:nvPr>
        </p:nvSpPr>
        <p:spPr/>
        <p:txBody>
          <a:bodyPr/>
          <a:lstStyle/>
          <a:p>
            <a:pPr marL="0" marR="0" lvl="0" indent="0" algn="r" defTabSz="1327617" rtl="0" eaLnBrk="1" fontAlgn="auto" latinLnBrk="0" hangingPunct="1">
              <a:lnSpc>
                <a:spcPct val="100000"/>
              </a:lnSpc>
              <a:spcBef>
                <a:spcPts val="0"/>
              </a:spcBef>
              <a:spcAft>
                <a:spcPts val="0"/>
              </a:spcAft>
              <a:buClrTx/>
              <a:buSzTx/>
              <a:buFontTx/>
              <a:buNone/>
              <a:tabLst/>
              <a:defRPr/>
            </a:pPr>
            <a:fld id="{BFD89EEC-E9E4-4AF0-8ADC-7458FE159446}"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617" rtl="0" eaLnBrk="1" fontAlgn="auto" latinLnBrk="0" hangingPunct="1">
                <a:lnSpc>
                  <a:spcPct val="100000"/>
                </a:lnSpc>
                <a:spcBef>
                  <a:spcPts val="0"/>
                </a:spcBef>
                <a:spcAft>
                  <a:spcPts val="0"/>
                </a:spcAft>
                <a:buClrTx/>
                <a:buSzTx/>
                <a:buFontTx/>
                <a:buNone/>
                <a:tabLst/>
                <a:defRPr/>
              </a:pPr>
              <a:t>10</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33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Annika</a:t>
            </a:r>
          </a:p>
        </p:txBody>
      </p:sp>
      <p:sp>
        <p:nvSpPr>
          <p:cNvPr id="4" name="Platshållare för bildnummer 3"/>
          <p:cNvSpPr>
            <a:spLocks noGrp="1"/>
          </p:cNvSpPr>
          <p:nvPr>
            <p:ph type="sldNum" sz="quarter" idx="5"/>
          </p:nvPr>
        </p:nvSpPr>
        <p:spPr/>
        <p:txBody>
          <a:bodyPr/>
          <a:lstStyle/>
          <a:p>
            <a:pPr marL="0" marR="0" lvl="0" indent="0" algn="r" defTabSz="1327617" rtl="0" eaLnBrk="1" fontAlgn="auto" latinLnBrk="0" hangingPunct="1">
              <a:lnSpc>
                <a:spcPct val="100000"/>
              </a:lnSpc>
              <a:spcBef>
                <a:spcPts val="0"/>
              </a:spcBef>
              <a:spcAft>
                <a:spcPts val="0"/>
              </a:spcAft>
              <a:buClrTx/>
              <a:buSzTx/>
              <a:buFontTx/>
              <a:buNone/>
              <a:tabLst/>
              <a:defRPr/>
            </a:pPr>
            <a:fld id="{BFD89EEC-E9E4-4AF0-8ADC-7458FE159446}"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617" rtl="0" eaLnBrk="1" fontAlgn="auto" latinLnBrk="0" hangingPunct="1">
                <a:lnSpc>
                  <a:spcPct val="100000"/>
                </a:lnSpc>
                <a:spcBef>
                  <a:spcPts val="0"/>
                </a:spcBef>
                <a:spcAft>
                  <a:spcPts val="0"/>
                </a:spcAft>
                <a:buClrTx/>
                <a:buSzTx/>
                <a:buFontTx/>
                <a:buNone/>
                <a:tabLst/>
                <a:defRPr/>
              </a:pPr>
              <a:t>11</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41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Annika</a:t>
            </a:r>
          </a:p>
        </p:txBody>
      </p:sp>
      <p:sp>
        <p:nvSpPr>
          <p:cNvPr id="4" name="Platshållare för bildnummer 3"/>
          <p:cNvSpPr>
            <a:spLocks noGrp="1"/>
          </p:cNvSpPr>
          <p:nvPr>
            <p:ph type="sldNum" sz="quarter" idx="5"/>
          </p:nvPr>
        </p:nvSpPr>
        <p:spPr/>
        <p:txBody>
          <a:bodyPr/>
          <a:lstStyle/>
          <a:p>
            <a:pPr marL="0" marR="0" lvl="0" indent="0" algn="r" defTabSz="1327617" rtl="0" eaLnBrk="1" fontAlgn="auto" latinLnBrk="0" hangingPunct="1">
              <a:lnSpc>
                <a:spcPct val="100000"/>
              </a:lnSpc>
              <a:spcBef>
                <a:spcPts val="0"/>
              </a:spcBef>
              <a:spcAft>
                <a:spcPts val="0"/>
              </a:spcAft>
              <a:buClrTx/>
              <a:buSzTx/>
              <a:buFontTx/>
              <a:buNone/>
              <a:tabLst/>
              <a:defRPr/>
            </a:pPr>
            <a:fld id="{BFD89EEC-E9E4-4AF0-8ADC-7458FE159446}"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617" rtl="0" eaLnBrk="1" fontAlgn="auto" latinLnBrk="0" hangingPunct="1">
                <a:lnSpc>
                  <a:spcPct val="100000"/>
                </a:lnSpc>
                <a:spcBef>
                  <a:spcPts val="0"/>
                </a:spcBef>
                <a:spcAft>
                  <a:spcPts val="0"/>
                </a:spcAft>
                <a:buClrTx/>
                <a:buSzTx/>
                <a:buFontTx/>
                <a:buNone/>
                <a:tabLst/>
                <a:defRPr/>
              </a:pPr>
              <a:t>12</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43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Helena</a:t>
            </a:r>
          </a:p>
          <a:p>
            <a:r>
              <a:rPr lang="sv-SE" dirty="0"/>
              <a:t>Om dagens anställda i kommuner och regioner arbetar mer skulle behovet av att anställa fler minska. Det handlar givetvis inte om att arbeta mer än heltid – men att faktiskt arbeta heltid.</a:t>
            </a:r>
          </a:p>
          <a:p>
            <a:r>
              <a:rPr lang="sv-SE" dirty="0"/>
              <a:t>Idag arbetar 72 procent av de anställda i kommuner heltid och 71 procent av de anställda i regioner. Andelen heltidsarbetande har ökat kontinuerligt under de senaste åren i både kommun och region, och framförallt inom verksamheten vård och omsorg i kommun där deltidsarbete är som mest utbrett.</a:t>
            </a:r>
          </a:p>
          <a:p>
            <a:endParaRPr lang="sv-SE" dirty="0"/>
          </a:p>
          <a:p>
            <a:r>
              <a:rPr lang="sv-SE" dirty="0"/>
              <a:t>Det finns fortfarande ett stort antal anställda som arbetar deltid. I </a:t>
            </a:r>
            <a:r>
              <a:rPr lang="sv-SE" b="1" dirty="0"/>
              <a:t>kommunerna arbetar knappt 200 000 anställda deltid och i regionerna drygt 75 000. </a:t>
            </a:r>
          </a:p>
          <a:p>
            <a:r>
              <a:rPr lang="sv-SE" dirty="0"/>
              <a:t>Den genomsnittliga sysselsättningsgraden, det vill säga hur mycket anställda arbetar i procent av heltid, bland deltidsarbetande är 73 procent i kommunerna och 75 procent i regionerna. I timmar betyder detta att deltidsarbetande arbetar ungefär </a:t>
            </a:r>
            <a:r>
              <a:rPr lang="sv-SE" b="1" dirty="0"/>
              <a:t>28 timmar i veckan i kommunerna och 29 timmar i veckan i regionerna.</a:t>
            </a:r>
          </a:p>
          <a:p>
            <a:endParaRPr lang="sv-SE" b="1" dirty="0"/>
          </a:p>
          <a:p>
            <a:r>
              <a:rPr lang="sv-SE" b="1" dirty="0"/>
              <a:t>I detta scenario har vi räknat på o</a:t>
            </a:r>
            <a:r>
              <a:rPr lang="sv-SE" dirty="0"/>
              <a:t>m de anställda som idag arbetar deltid skulle arbeta en timme mer i veckan skulle behovet av fler anställda minska med 11 000 personer i välfärden (12 procent). Om deltidsarbetande istället skulle arbeta tre timmar mer i veckan minskar behovet med omkring 32 000 anställda, </a:t>
            </a:r>
            <a:r>
              <a:rPr lang="sv-SE" b="1" dirty="0"/>
              <a:t>vilket innebär en minskning med en tredjedel jämfört med grundprognosen. </a:t>
            </a:r>
          </a:p>
          <a:p>
            <a:endParaRPr lang="sv-SE" b="1" dirty="0"/>
          </a:p>
          <a:p>
            <a:r>
              <a:rPr lang="sv-SE" dirty="0"/>
              <a:t>Störst potential att arbeta fler timmar i veckan finns inom äldreomsorgen.</a:t>
            </a:r>
          </a:p>
          <a:p>
            <a:endParaRPr lang="sv-SE" b="1" dirty="0"/>
          </a:p>
          <a:p>
            <a:r>
              <a:rPr lang="sv-SE" dirty="0"/>
              <a:t>Potentialen att öka heltidsarbetet inom äldreomsorgen skiljer sig rejält mellan landets kommuner. Några kommuner har nästan 90 procent heltidsarbetande inom omsorgen om äldre och personer med funktionsnedsättning, medan några kommuner endast har runt 25 procent heltidsarbetande.</a:t>
            </a:r>
            <a:endParaRPr lang="sv-SE" b="1" dirty="0"/>
          </a:p>
          <a:p>
            <a:endParaRPr lang="sv-SE" b="1" dirty="0"/>
          </a:p>
          <a:p>
            <a:r>
              <a:rPr lang="sv-SE" b="1" dirty="0"/>
              <a:t>OBS Om heltidsmåttet (veckoarbetstiden) sänks för en grupp medför </a:t>
            </a:r>
            <a:r>
              <a:rPr lang="sv-SE" dirty="0"/>
              <a:t>det att den som arbetar deltid utan att öka antalet arbetade timmar får en högre sysselsättningsgrad. Om heltidsmåttet/måtten sänks ökar behoven av anställda framöver.</a:t>
            </a:r>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E7C07-33B7-4E55-B716-004D854E20D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99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Helena</a:t>
            </a:r>
          </a:p>
          <a:p>
            <a:r>
              <a:rPr lang="sv-SE" dirty="0"/>
              <a:t>Trots att vi lever längre har pensionsåldern varit mer eller mindre konstant senare år. Att vi lever längre men ändå går i pension vid samma ålder som tidigare bidrar till lägre pension eftersom pensionen ska räcka fler år. Utöver en förbättrad ekonomi för individen, skulle ett förlängt arbetsliv bland anställda i kommuner och regioner bidra till ett minskat personalbehov. </a:t>
            </a:r>
          </a:p>
          <a:p>
            <a:endParaRPr lang="sv-SE" dirty="0"/>
          </a:p>
          <a:p>
            <a:r>
              <a:rPr lang="sv-SE" dirty="0"/>
              <a:t>Det finns en hel del som talar för att pensionsåldern kommer att stiga snabbare under kommande år. Det beror bland annat på att lägsta ålder för att ta ut garantipension och allmänpension höjs till 66 år respektive 63 år från och med 2023. 2026 höjs uttagsåldern för allmän pension till 64 år. Även LAS-åldern (lagen om anställningsskydd) höjs till 69 år från och med 2023. </a:t>
            </a:r>
          </a:p>
          <a:p>
            <a:endParaRPr lang="sv-SE" dirty="0"/>
          </a:p>
          <a:p>
            <a:r>
              <a:rPr lang="sv-SE" b="1" dirty="0"/>
              <a:t>I detta scenario har vi räknat på </a:t>
            </a:r>
            <a:r>
              <a:rPr lang="sv-SE" dirty="0"/>
              <a:t>Om pensionsåldern stiger till 66 år från dagens 64,2 år i kommuner och 64,5 år i regioner fram till 2031 skulle behovet av rekryteringar till följd av pensioneringar under perioden att minska från 319 000 till 245 00. </a:t>
            </a:r>
            <a:r>
              <a:rPr lang="sv-SE" b="1" dirty="0"/>
              <a:t>Det motsvarar en minskning med drygt 23 procent pensioneringar (en fjärdedel)</a:t>
            </a:r>
          </a:p>
          <a:p>
            <a:endParaRPr lang="sv-SE" b="1" dirty="0"/>
          </a:p>
          <a:p>
            <a:r>
              <a:rPr lang="sv-SE" dirty="0"/>
              <a:t>Redan idag syns en del tecken på att många både kan och vill jobba längre i kommuner och regioner. Antalet personer som arbetar efter 65 år eller kommer tillbaka efter pensionering ökar – sedan 2010 har antalet anställda som är 65 år och äldre i kommuner och regioner mer än fördubblats.</a:t>
            </a:r>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E7C07-33B7-4E55-B716-004D854E20D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15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7.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2023-09-26</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2023-09-26</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2023-09-26</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2023-09-26</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2023-09-26</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3B93211B-CB54-46DE-A2EC-25DD7E4F2EC6}"/>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C0B9145D-17A0-49B2-8C9F-019A7B09F9E0}" type="datetime1">
              <a:rPr lang="sv-SE" smtClean="0"/>
              <a:t>2023-09-26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412408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B80C0BE9-1397-466E-91B5-F2CE52AE38C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5C0E407-A264-4FEF-BBB9-61FA8A86D66A}" type="datetime1">
              <a:rPr lang="sv-SE" smtClean="0"/>
              <a:t>2023-09-26</a:t>
            </a:fld>
            <a:endParaRPr lang="sv-SE"/>
          </a:p>
        </p:txBody>
      </p:sp>
      <p:sp>
        <p:nvSpPr>
          <p:cNvPr id="5" name="Platshållare för sidfot 4"/>
          <p:cNvSpPr>
            <a:spLocks noGrp="1"/>
          </p:cNvSpPr>
          <p:nvPr>
            <p:ph type="ftr" sz="quarter" idx="11"/>
          </p:nvPr>
        </p:nvSpPr>
        <p:spPr/>
        <p:txBody>
          <a:bodyPr/>
          <a:lstStyle/>
          <a:p>
            <a:r>
              <a:rPr lang="sv-SE"/>
              <a:t>ARBETSMATERIAL</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982379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52103705-0156-431E-8BBE-9C325382A014}" type="datetime1">
              <a:rPr lang="sv-SE" smtClean="0"/>
              <a:t>2023-09-26</a:t>
            </a:fld>
            <a:endParaRPr lang="sv-SE"/>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91225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9F2BB5F-04A7-4D78-9B9D-C6F0442D48CF}" type="datetime1">
              <a:rPr lang="sv-SE" smtClean="0"/>
              <a:t>2023-09-26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957620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D48F6FB-20C0-4772-B8B2-DB9AC1292AA9}" type="datetime1">
              <a:rPr lang="sv-SE" smtClean="0"/>
              <a:t>2023-09-26</a:t>
            </a:fld>
            <a:endParaRPr lang="sv-SE"/>
          </a:p>
        </p:txBody>
      </p:sp>
      <p:sp>
        <p:nvSpPr>
          <p:cNvPr id="6" name="Platshållare för sidfot 5"/>
          <p:cNvSpPr>
            <a:spLocks noGrp="1"/>
          </p:cNvSpPr>
          <p:nvPr>
            <p:ph type="ftr" sz="quarter" idx="11"/>
          </p:nvPr>
        </p:nvSpPr>
        <p:spPr/>
        <p:txBody>
          <a:bodyPr/>
          <a:lstStyle/>
          <a:p>
            <a:r>
              <a:rPr lang="sv-SE"/>
              <a:t>ARBETSMATERIAL</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14338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F7C043F-1A16-4BED-B862-4D788F7AE0CE}" type="datetime1">
              <a:rPr lang="sv-SE" smtClean="0"/>
              <a:t>2023-09-26</a:t>
            </a:fld>
            <a:endParaRPr lang="sv-SE"/>
          </a:p>
        </p:txBody>
      </p:sp>
      <p:sp>
        <p:nvSpPr>
          <p:cNvPr id="8" name="Platshållare för sidfot 7"/>
          <p:cNvSpPr>
            <a:spLocks noGrp="1"/>
          </p:cNvSpPr>
          <p:nvPr>
            <p:ph type="ftr" sz="quarter" idx="11"/>
          </p:nvPr>
        </p:nvSpPr>
        <p:spPr/>
        <p:txBody>
          <a:bodyPr/>
          <a:lstStyle/>
          <a:p>
            <a:r>
              <a:rPr lang="sv-SE"/>
              <a:t>ARBETSMATERIAL</a:t>
            </a:r>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97568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117398B0-9F8A-4170-B935-39D13E9F939D}"/>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AA8D9D27-82A5-4712-81FE-3A762E7D4FBA}" type="datetime1">
              <a:rPr lang="sv-SE" smtClean="0"/>
              <a:t>2023-09-26</a:t>
            </a:fld>
            <a:endParaRPr lang="sv-SE"/>
          </a:p>
        </p:txBody>
      </p:sp>
      <p:sp>
        <p:nvSpPr>
          <p:cNvPr id="4" name="Platshållare för sidfot 3"/>
          <p:cNvSpPr>
            <a:spLocks noGrp="1"/>
          </p:cNvSpPr>
          <p:nvPr>
            <p:ph type="ftr" sz="quarter" idx="11"/>
          </p:nvPr>
        </p:nvSpPr>
        <p:spPr/>
        <p:txBody>
          <a:bodyPr/>
          <a:lstStyle/>
          <a:p>
            <a:r>
              <a:rPr lang="sv-SE"/>
              <a:t>ARBETSMATERIAL</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6643356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4" name="Do not remove" hidden="1">
            <a:extLst>
              <a:ext uri="{FF2B5EF4-FFF2-40B4-BE49-F238E27FC236}">
                <a16:creationId xmlns:a16="http://schemas.microsoft.com/office/drawing/2014/main" id="{A24F2B45-42F4-40FF-9CE4-6EF28160CE2A}"/>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datum 1"/>
          <p:cNvSpPr>
            <a:spLocks noGrp="1"/>
          </p:cNvSpPr>
          <p:nvPr>
            <p:ph type="dt" sz="half" idx="10"/>
          </p:nvPr>
        </p:nvSpPr>
        <p:spPr/>
        <p:txBody>
          <a:bodyPr/>
          <a:lstStyle/>
          <a:p>
            <a:fld id="{FCFE0D47-D594-4F9A-9036-690A0E3FEA87}" type="datetime1">
              <a:rPr lang="sv-SE" smtClean="0"/>
              <a:t>2023-09-26</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1408558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FE66D57-5625-42FD-BA7E-5A7BE785838E}" type="datetime1">
              <a:rPr lang="sv-SE" smtClean="0"/>
              <a:t>2023-09-26</a:t>
            </a:fld>
            <a:endParaRPr lang="sv-SE"/>
          </a:p>
        </p:txBody>
      </p:sp>
      <p:sp>
        <p:nvSpPr>
          <p:cNvPr id="3" name="Platshållare för sidfot 2"/>
          <p:cNvSpPr>
            <a:spLocks noGrp="1"/>
          </p:cNvSpPr>
          <p:nvPr>
            <p:ph type="ftr" sz="quarter" idx="11"/>
          </p:nvPr>
        </p:nvSpPr>
        <p:spPr/>
        <p:txBody>
          <a:bodyPr/>
          <a:lstStyle/>
          <a:p>
            <a:r>
              <a:rPr lang="sv-SE"/>
              <a:t>ARBETSMATERIAL</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1924525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33" name="Do not remove" hidden="1">
            <a:extLst>
              <a:ext uri="{FF2B5EF4-FFF2-40B4-BE49-F238E27FC236}">
                <a16:creationId xmlns:a16="http://schemas.microsoft.com/office/drawing/2014/main" id="{34984C55-68E0-4D4D-B0D8-BB9428DCD31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EA7DFC62-DCC0-40B2-9DC5-EBBA879895D0}" type="datetime1">
              <a:rPr lang="sv-SE" smtClean="0"/>
              <a:t>2023-09-26</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ARBETSMATERIAL</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864862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00269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26614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59073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032461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60654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66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363910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542540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07022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6453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2023-09-26</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06552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30802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7163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199522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112784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608289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716898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2023-09-26</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12027574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Gult avsnit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2023-09-26</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3385850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078196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6278430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5203B53-9639-4137-43CB-AE840847929B}"/>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26892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335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7095708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556057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4590002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2279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704969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725296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633021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917073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20672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2550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2023-09-26</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048402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858991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2023-09-26</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04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10" Type="http://schemas.openxmlformats.org/officeDocument/2006/relationships/image" Target="../media/image11.png"/><Relationship Id="rId4" Type="http://schemas.openxmlformats.org/officeDocument/2006/relationships/slideLayout" Target="../slideLayouts/slideLayout79.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10" Type="http://schemas.openxmlformats.org/officeDocument/2006/relationships/image" Target="../media/image1.png"/><Relationship Id="rId4" Type="http://schemas.openxmlformats.org/officeDocument/2006/relationships/slideLayout" Target="../slideLayouts/slideLayout87.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image" Target="../media/image4.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1.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12.jpe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13.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9.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779"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xmlns="" val="1"/>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3350309216"/>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46009242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2023-09-26</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xmlns="" val="1"/>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xmlns=""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EF6C157-5FE8-478B-9928-EBB122C5BD50}" type="datetime1">
              <a:rPr lang="sv-SE" smtClean="0"/>
              <a:t>2023-09-26</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ARBETSMATERIAL</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5739699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hf hdr="0" ftr="0" dt="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2023-09-26</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55710436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2023-09-26</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79889004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skr.se/skr/arbetsgivarekollektivavtal/personalochkompetensforsorjning/kompetensforsorjningstrategier.68576.html" TargetMode="External"/><Relationship Id="rId2" Type="http://schemas.openxmlformats.org/officeDocument/2006/relationships/image" Target="../media/image24.png"/><Relationship Id="rId1" Type="http://schemas.openxmlformats.org/officeDocument/2006/relationships/slideLayout" Target="../slideLayouts/slideLayout60.xml"/><Relationship Id="rId5" Type="http://schemas.openxmlformats.org/officeDocument/2006/relationships/hyperlink" Target="https://skr.se/download/18.5627773817e39e979ef38054/1642160111940/7585-901-9.pdf" TargetMode="External"/><Relationship Id="rId4" Type="http://schemas.openxmlformats.org/officeDocument/2006/relationships/hyperlink" Target="https://skr.se/download/18.544e1c0b1784a9073925ae3/1616408118788/Strategi%20kompetensf%C3%B6rs%C3%B6rjning%20socialtj%C3%A4nst%20o%20kommunal%20h%C3%A4lso-%20och%20sjukv%C3%A5rd.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5.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FF80A60-37F7-3955-8985-0607B5934AAF}"/>
              </a:ext>
            </a:extLst>
          </p:cNvPr>
          <p:cNvSpPr>
            <a:spLocks noGrp="1"/>
          </p:cNvSpPr>
          <p:nvPr>
            <p:ph idx="1"/>
          </p:nvPr>
        </p:nvSpPr>
        <p:spPr/>
        <p:txBody>
          <a:bodyPr/>
          <a:lstStyle/>
          <a:p>
            <a:r>
              <a:rPr lang="sv-SE" sz="1800" dirty="0"/>
              <a:t>För att belysa frågan om kompetenskrisen och värdet av metodstödet skulle det kunna kompletteras med en introduktion i videoklipp. </a:t>
            </a:r>
          </a:p>
          <a:p>
            <a:r>
              <a:rPr lang="sv-SE" sz="1800" dirty="0"/>
              <a:t>Det kan vara ett sätt att underlätta användningen av metodstödet genom att det blir mer konkret  och kan även öppna upp för att ställa frågor och vilja </a:t>
            </a:r>
            <a:r>
              <a:rPr lang="sv-SE" sz="1800" dirty="0" err="1"/>
              <a:t>nätverka</a:t>
            </a:r>
            <a:r>
              <a:rPr lang="sv-SE" sz="1800" dirty="0"/>
              <a:t> i frågan.</a:t>
            </a:r>
          </a:p>
          <a:p>
            <a:pPr lvl="1"/>
            <a:r>
              <a:rPr lang="sv-SE" sz="1600" dirty="0"/>
              <a:t>Exempelvis en inledning där SKR och ev. Annika pratar kort om kompetenskrisen och varför det är en viktig fråga för socialchefsnätverket och SKR.</a:t>
            </a:r>
          </a:p>
          <a:p>
            <a:pPr lvl="1"/>
            <a:r>
              <a:rPr lang="sv-SE" sz="1600" dirty="0"/>
              <a:t>Exempelvis följt av ett filmklipp där tex arbetsgruppen, representanter från nätverket eller kommunerna som gjorde nulägesbeskrivningen – får berätta hur man praktiskt har gått till väga. </a:t>
            </a:r>
          </a:p>
        </p:txBody>
      </p:sp>
      <p:sp>
        <p:nvSpPr>
          <p:cNvPr id="3" name="Rubrik 2">
            <a:extLst>
              <a:ext uri="{FF2B5EF4-FFF2-40B4-BE49-F238E27FC236}">
                <a16:creationId xmlns:a16="http://schemas.microsoft.com/office/drawing/2014/main" id="{CD1A8959-D38E-E6A5-D7F3-006184A924CB}"/>
              </a:ext>
            </a:extLst>
          </p:cNvPr>
          <p:cNvSpPr>
            <a:spLocks noGrp="1"/>
          </p:cNvSpPr>
          <p:nvPr>
            <p:ph type="title"/>
          </p:nvPr>
        </p:nvSpPr>
        <p:spPr/>
        <p:txBody>
          <a:bodyPr/>
          <a:lstStyle/>
          <a:p>
            <a:r>
              <a:rPr lang="sv-SE" dirty="0"/>
              <a:t>Inledande reflektioner</a:t>
            </a:r>
          </a:p>
        </p:txBody>
      </p:sp>
    </p:spTree>
    <p:extLst>
      <p:ext uri="{BB962C8B-B14F-4D97-AF65-F5344CB8AC3E}">
        <p14:creationId xmlns:p14="http://schemas.microsoft.com/office/powerpoint/2010/main" val="65826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7E6774E-7119-F135-7877-1EB9CD7BDDF9}"/>
              </a:ext>
            </a:extLst>
          </p:cNvPr>
          <p:cNvSpPr>
            <a:spLocks noGrp="1"/>
          </p:cNvSpPr>
          <p:nvPr>
            <p:ph type="title"/>
          </p:nvPr>
        </p:nvSpPr>
        <p:spPr/>
        <p:txBody>
          <a:bodyPr/>
          <a:lstStyle/>
          <a:p>
            <a:r>
              <a:rPr lang="sv-SE" dirty="0"/>
              <a:t>Befolkningsutveckling 2021-2031</a:t>
            </a:r>
          </a:p>
        </p:txBody>
      </p:sp>
      <p:sp>
        <p:nvSpPr>
          <p:cNvPr id="2" name="Platshållare för innehåll 1">
            <a:extLst>
              <a:ext uri="{FF2B5EF4-FFF2-40B4-BE49-F238E27FC236}">
                <a16:creationId xmlns:a16="http://schemas.microsoft.com/office/drawing/2014/main" id="{5D63404A-3CDE-8601-668C-9D79859D2D96}"/>
              </a:ext>
            </a:extLst>
          </p:cNvPr>
          <p:cNvSpPr>
            <a:spLocks noGrp="1"/>
          </p:cNvSpPr>
          <p:nvPr>
            <p:ph idx="1"/>
          </p:nvPr>
        </p:nvSpPr>
        <p:spPr/>
        <p:txBody>
          <a:bodyPr/>
          <a:lstStyle/>
          <a:p>
            <a:endParaRPr lang="sv-SE"/>
          </a:p>
        </p:txBody>
      </p:sp>
      <p:graphicFrame>
        <p:nvGraphicFramePr>
          <p:cNvPr id="4" name="\Templates\PPT Rubrik och innehåll_SKR_Stapel.crtx" descr="\Templates\PPT Rubrik och innehåll_SKR_Stapel.crtx">
            <a:extLst>
              <a:ext uri="{FF2B5EF4-FFF2-40B4-BE49-F238E27FC236}">
                <a16:creationId xmlns:a16="http://schemas.microsoft.com/office/drawing/2014/main" id="{BC5A3141-1C83-1611-7409-BFD1CDBD613D}"/>
              </a:ext>
            </a:extLst>
          </p:cNvPr>
          <p:cNvGraphicFramePr>
            <a:graphicFrameLocks/>
          </p:cNvGraphicFramePr>
          <p:nvPr/>
        </p:nvGraphicFramePr>
        <p:xfrm>
          <a:off x="636369" y="2412439"/>
          <a:ext cx="9665550" cy="374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a:extLst>
              <a:ext uri="{FF2B5EF4-FFF2-40B4-BE49-F238E27FC236}">
                <a16:creationId xmlns:a16="http://schemas.microsoft.com/office/drawing/2014/main" id="{6E8999FC-133D-F983-C056-47037F693199}"/>
              </a:ext>
            </a:extLst>
          </p:cNvPr>
          <p:cNvSpPr txBox="1"/>
          <p:nvPr/>
        </p:nvSpPr>
        <p:spPr>
          <a:xfrm>
            <a:off x="4660489" y="6448055"/>
            <a:ext cx="249542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65000"/>
                    <a:lumOff val="35000"/>
                  </a:prstClr>
                </a:solidFill>
                <a:effectLst/>
                <a:uLnTx/>
                <a:uFillTx/>
                <a:latin typeface="Arial"/>
                <a:ea typeface="+mn-ea"/>
                <a:cs typeface="+mn-cs"/>
              </a:rPr>
              <a:t>Källa: SCB</a:t>
            </a:r>
          </a:p>
        </p:txBody>
      </p:sp>
      <p:sp>
        <p:nvSpPr>
          <p:cNvPr id="3" name="textruta 2">
            <a:extLst>
              <a:ext uri="{FF2B5EF4-FFF2-40B4-BE49-F238E27FC236}">
                <a16:creationId xmlns:a16="http://schemas.microsoft.com/office/drawing/2014/main" id="{B586B163-A7B1-8034-ADD8-2DCCB3D9E839}"/>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396861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608329D-4E8A-DE3A-6D49-654BA0E15859}"/>
              </a:ext>
            </a:extLst>
          </p:cNvPr>
          <p:cNvSpPr>
            <a:spLocks noGrp="1"/>
          </p:cNvSpPr>
          <p:nvPr>
            <p:ph type="title"/>
          </p:nvPr>
        </p:nvSpPr>
        <p:spPr/>
        <p:txBody>
          <a:bodyPr/>
          <a:lstStyle/>
          <a:p>
            <a:r>
              <a:rPr lang="sv-SE" dirty="0"/>
              <a:t>Behov av anställda i välfärden </a:t>
            </a:r>
            <a:br>
              <a:rPr lang="sv-SE" dirty="0"/>
            </a:br>
            <a:r>
              <a:rPr lang="sv-SE" sz="2800" dirty="0"/>
              <a:t>Kommun och region (inkl. privata utförare) 2021-2031</a:t>
            </a:r>
            <a:endParaRPr lang="sv-SE" dirty="0"/>
          </a:p>
        </p:txBody>
      </p:sp>
      <p:graphicFrame>
        <p:nvGraphicFramePr>
          <p:cNvPr id="5" name="\Templates\PPT Rubrik och innehåll_SKR_Staplad stapel.crtx" descr="\Templates\PPT Rubrik och innehåll_SKR_Stapel.crtx">
            <a:extLst>
              <a:ext uri="{FF2B5EF4-FFF2-40B4-BE49-F238E27FC236}">
                <a16:creationId xmlns:a16="http://schemas.microsoft.com/office/drawing/2014/main" id="{88909AAE-3522-EACC-44FA-F6831418311C}"/>
              </a:ext>
            </a:extLst>
          </p:cNvPr>
          <p:cNvGraphicFramePr>
            <a:graphicFrameLocks noGrp="1"/>
          </p:cNvGraphicFramePr>
          <p:nvPr>
            <p:ph idx="1"/>
          </p:nvPr>
        </p:nvGraphicFramePr>
        <p:xfrm>
          <a:off x="663575" y="2495550"/>
          <a:ext cx="9610725" cy="37385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5C2B4844-636C-CA0E-AB21-D87B6CF92EE7}"/>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220746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5FCE76B-EF73-CDE4-1305-FA399AE49689}"/>
              </a:ext>
            </a:extLst>
          </p:cNvPr>
          <p:cNvSpPr>
            <a:spLocks noGrp="1"/>
          </p:cNvSpPr>
          <p:nvPr>
            <p:ph type="title"/>
          </p:nvPr>
        </p:nvSpPr>
        <p:spPr/>
        <p:txBody>
          <a:bodyPr/>
          <a:lstStyle/>
          <a:p>
            <a:r>
              <a:rPr lang="sv-SE" dirty="0"/>
              <a:t>Arbetskraften räcker inte</a:t>
            </a:r>
          </a:p>
        </p:txBody>
      </p:sp>
      <p:sp>
        <p:nvSpPr>
          <p:cNvPr id="5" name="Platshållare för innehåll 4">
            <a:extLst>
              <a:ext uri="{FF2B5EF4-FFF2-40B4-BE49-F238E27FC236}">
                <a16:creationId xmlns:a16="http://schemas.microsoft.com/office/drawing/2014/main" id="{8FA716D9-E203-AAAA-D34D-E88C277ADF3A}"/>
              </a:ext>
            </a:extLst>
          </p:cNvPr>
          <p:cNvSpPr>
            <a:spLocks noGrp="1"/>
          </p:cNvSpPr>
          <p:nvPr>
            <p:ph idx="1"/>
          </p:nvPr>
        </p:nvSpPr>
        <p:spPr/>
        <p:txBody>
          <a:bodyPr/>
          <a:lstStyle/>
          <a:p>
            <a:pPr marL="30163" indent="0">
              <a:buNone/>
            </a:pPr>
            <a:r>
              <a:rPr lang="sv-SE" dirty="0"/>
              <a:t>Antalet sysselsatta beräknas öka med </a:t>
            </a:r>
            <a:r>
              <a:rPr lang="sv-SE" b="1" dirty="0"/>
              <a:t>169 000 </a:t>
            </a:r>
            <a:r>
              <a:rPr lang="sv-SE" dirty="0"/>
              <a:t>fram till 2031:</a:t>
            </a:r>
          </a:p>
          <a:p>
            <a:endParaRPr lang="sv-SE" dirty="0"/>
          </a:p>
          <a:p>
            <a:pPr marL="30163" indent="0">
              <a:buNone/>
            </a:pPr>
            <a:endParaRPr lang="sv-SE" dirty="0"/>
          </a:p>
        </p:txBody>
      </p:sp>
      <p:grpSp>
        <p:nvGrpSpPr>
          <p:cNvPr id="6" name="Grupp 5">
            <a:extLst>
              <a:ext uri="{FF2B5EF4-FFF2-40B4-BE49-F238E27FC236}">
                <a16:creationId xmlns:a16="http://schemas.microsoft.com/office/drawing/2014/main" id="{FE678E91-6029-42A9-BAF0-AD8ADC49A9DE}"/>
              </a:ext>
            </a:extLst>
          </p:cNvPr>
          <p:cNvGrpSpPr/>
          <p:nvPr/>
        </p:nvGrpSpPr>
        <p:grpSpPr>
          <a:xfrm>
            <a:off x="2227795" y="3429000"/>
            <a:ext cx="3003942" cy="2076798"/>
            <a:chOff x="661923" y="3298565"/>
            <a:chExt cx="3003942" cy="2076798"/>
          </a:xfrm>
        </p:grpSpPr>
        <p:pic>
          <p:nvPicPr>
            <p:cNvPr id="4" name="Bildobjekt 3">
              <a:extLst>
                <a:ext uri="{FF2B5EF4-FFF2-40B4-BE49-F238E27FC236}">
                  <a16:creationId xmlns:a16="http://schemas.microsoft.com/office/drawing/2014/main" id="{D257964A-67B2-5F65-8613-756A13BF03C8}"/>
                </a:ext>
              </a:extLst>
            </p:cNvPr>
            <p:cNvPicPr>
              <a:picLocks noChangeAspect="1"/>
            </p:cNvPicPr>
            <p:nvPr/>
          </p:nvPicPr>
          <p:blipFill rotWithShape="1">
            <a:blip r:embed="rId3"/>
            <a:srcRect r="1868" b="56148"/>
            <a:stretch/>
          </p:blipFill>
          <p:spPr>
            <a:xfrm>
              <a:off x="664232" y="3298565"/>
              <a:ext cx="3001633" cy="1273436"/>
            </a:xfrm>
            <a:prstGeom prst="rect">
              <a:avLst/>
            </a:prstGeom>
          </p:spPr>
        </p:pic>
        <p:sp>
          <p:nvSpPr>
            <p:cNvPr id="2" name="Rektangel 1">
              <a:extLst>
                <a:ext uri="{FF2B5EF4-FFF2-40B4-BE49-F238E27FC236}">
                  <a16:creationId xmlns:a16="http://schemas.microsoft.com/office/drawing/2014/main" id="{08C65B60-8435-A329-351C-A459D38A6765}"/>
                </a:ext>
              </a:extLst>
            </p:cNvPr>
            <p:cNvSpPr/>
            <p:nvPr/>
          </p:nvSpPr>
          <p:spPr>
            <a:xfrm>
              <a:off x="661923" y="4508588"/>
              <a:ext cx="2936218"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av de behöver välja jobb inom </a:t>
              </a:r>
              <a:r>
                <a:rPr kumimoji="0" lang="sv-SE" sz="1800" b="1" i="0" u="none" strike="noStrike" kern="1200" cap="none" spc="0" normalizeH="0" baseline="0" noProof="0" dirty="0">
                  <a:ln>
                    <a:noFill/>
                  </a:ln>
                  <a:solidFill>
                    <a:prstClr val="black"/>
                  </a:solidFill>
                  <a:effectLst/>
                  <a:uLnTx/>
                  <a:uFillTx/>
                  <a:latin typeface="Arial"/>
                  <a:ea typeface="+mn-ea"/>
                  <a:cs typeface="+mn-cs"/>
                </a:rPr>
                <a:t>vård och omsorg </a:t>
              </a:r>
              <a:r>
                <a:rPr kumimoji="0" lang="sv-SE" sz="1800" b="0" i="0" u="none" strike="noStrike" kern="1200" cap="none" spc="0" normalizeH="0" baseline="0" noProof="0" dirty="0">
                  <a:ln>
                    <a:noFill/>
                  </a:ln>
                  <a:solidFill>
                    <a:prstClr val="black"/>
                  </a:solidFill>
                  <a:effectLst/>
                  <a:uLnTx/>
                  <a:uFillTx/>
                  <a:latin typeface="Arial"/>
                  <a:ea typeface="+mn-ea"/>
                  <a:cs typeface="+mn-cs"/>
                </a:rPr>
                <a:t>eller </a:t>
              </a:r>
              <a:r>
                <a:rPr kumimoji="0" lang="sv-SE" sz="1800" b="1" i="0" u="none" strike="noStrike" kern="1200" cap="none" spc="0" normalizeH="0" baseline="0" noProof="0" dirty="0">
                  <a:ln>
                    <a:noFill/>
                  </a:ln>
                  <a:solidFill>
                    <a:prstClr val="black"/>
                  </a:solidFill>
                  <a:effectLst/>
                  <a:uLnTx/>
                  <a:uFillTx/>
                  <a:latin typeface="Arial"/>
                  <a:ea typeface="+mn-ea"/>
                  <a:cs typeface="+mn-cs"/>
                </a:rPr>
                <a:t>hälso- och sjukvård</a:t>
              </a:r>
            </a:p>
          </p:txBody>
        </p:sp>
      </p:grpSp>
      <p:sp>
        <p:nvSpPr>
          <p:cNvPr id="9" name="Ellips 8">
            <a:extLst>
              <a:ext uri="{FF2B5EF4-FFF2-40B4-BE49-F238E27FC236}">
                <a16:creationId xmlns:a16="http://schemas.microsoft.com/office/drawing/2014/main" id="{302C0043-23CB-1E26-58EC-7EC26796C84F}"/>
              </a:ext>
            </a:extLst>
          </p:cNvPr>
          <p:cNvSpPr/>
          <p:nvPr/>
        </p:nvSpPr>
        <p:spPr>
          <a:xfrm>
            <a:off x="6033655" y="3070143"/>
            <a:ext cx="2426943" cy="1920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800" b="1" i="0" u="none" strike="noStrike" kern="1200" cap="none" spc="0" normalizeH="0" baseline="0" noProof="0" dirty="0">
              <a:ln>
                <a:noFill/>
              </a:ln>
              <a:solidFill>
                <a:srgbClr val="7D2B40"/>
              </a:solidFill>
              <a:effectLst/>
              <a:uLnTx/>
              <a:uFillTx/>
              <a:latin typeface="Arial"/>
              <a:ea typeface="+mn-ea"/>
              <a:cs typeface="+mn-cs"/>
            </a:endParaRPr>
          </a:p>
        </p:txBody>
      </p:sp>
      <p:grpSp>
        <p:nvGrpSpPr>
          <p:cNvPr id="17" name="Grupp 16">
            <a:extLst>
              <a:ext uri="{FF2B5EF4-FFF2-40B4-BE49-F238E27FC236}">
                <a16:creationId xmlns:a16="http://schemas.microsoft.com/office/drawing/2014/main" id="{038E2475-DF84-695F-F13A-52CF4A2FA6D7}"/>
              </a:ext>
            </a:extLst>
          </p:cNvPr>
          <p:cNvGrpSpPr/>
          <p:nvPr/>
        </p:nvGrpSpPr>
        <p:grpSpPr>
          <a:xfrm>
            <a:off x="5814731" y="2524267"/>
            <a:ext cx="3228861" cy="2544949"/>
            <a:chOff x="5632696" y="2672220"/>
            <a:chExt cx="3228861" cy="2544949"/>
          </a:xfrm>
        </p:grpSpPr>
        <p:sp>
          <p:nvSpPr>
            <p:cNvPr id="7" name="Ellips 6">
              <a:extLst>
                <a:ext uri="{FF2B5EF4-FFF2-40B4-BE49-F238E27FC236}">
                  <a16:creationId xmlns:a16="http://schemas.microsoft.com/office/drawing/2014/main" id="{16D8DB2F-2FA8-D883-F7BE-1C49A354FA85}"/>
                </a:ext>
              </a:extLst>
            </p:cNvPr>
            <p:cNvSpPr/>
            <p:nvPr/>
          </p:nvSpPr>
          <p:spPr>
            <a:xfrm>
              <a:off x="5632696" y="2672220"/>
              <a:ext cx="2426943" cy="1920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800" b="1" i="0" u="none" strike="noStrike" kern="1200" cap="none" spc="0" normalizeH="0" baseline="0" noProof="0" dirty="0">
                  <a:ln>
                    <a:noFill/>
                  </a:ln>
                  <a:solidFill>
                    <a:srgbClr val="7D2B40"/>
                  </a:solidFill>
                  <a:effectLst/>
                  <a:uLnTx/>
                  <a:uFillTx/>
                  <a:latin typeface="Arial"/>
                  <a:ea typeface="+mn-ea"/>
                  <a:cs typeface="+mn-cs"/>
                </a:rPr>
                <a:t>1</a:t>
              </a:r>
            </a:p>
          </p:txBody>
        </p:sp>
        <p:sp>
          <p:nvSpPr>
            <p:cNvPr id="8" name="Ellips 7">
              <a:extLst>
                <a:ext uri="{FF2B5EF4-FFF2-40B4-BE49-F238E27FC236}">
                  <a16:creationId xmlns:a16="http://schemas.microsoft.com/office/drawing/2014/main" id="{62F27F59-2BDE-3E0A-3B81-65418F020EE2}"/>
                </a:ext>
              </a:extLst>
            </p:cNvPr>
            <p:cNvSpPr/>
            <p:nvPr/>
          </p:nvSpPr>
          <p:spPr>
            <a:xfrm>
              <a:off x="6434614" y="3297017"/>
              <a:ext cx="2426943" cy="1920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800" b="1" i="0" u="none" strike="noStrike" kern="1200" cap="none" spc="0" normalizeH="0" baseline="0" noProof="0" dirty="0">
                  <a:ln>
                    <a:noFill/>
                  </a:ln>
                  <a:solidFill>
                    <a:srgbClr val="7D2B40"/>
                  </a:solidFill>
                  <a:effectLst/>
                  <a:uLnTx/>
                  <a:uFillTx/>
                  <a:latin typeface="Arial"/>
                  <a:ea typeface="+mn-ea"/>
                  <a:cs typeface="+mn-cs"/>
                </a:rPr>
                <a:t>3</a:t>
              </a:r>
            </a:p>
          </p:txBody>
        </p:sp>
        <p:cxnSp>
          <p:nvCxnSpPr>
            <p:cNvPr id="13" name="Rak koppling 12">
              <a:extLst>
                <a:ext uri="{FF2B5EF4-FFF2-40B4-BE49-F238E27FC236}">
                  <a16:creationId xmlns:a16="http://schemas.microsoft.com/office/drawing/2014/main" id="{42747E7D-E2DF-3B0F-5838-57D2044C9F07}"/>
                </a:ext>
              </a:extLst>
            </p:cNvPr>
            <p:cNvCxnSpPr>
              <a:cxnSpLocks/>
            </p:cNvCxnSpPr>
            <p:nvPr/>
          </p:nvCxnSpPr>
          <p:spPr>
            <a:xfrm flipV="1">
              <a:off x="6954159" y="3297017"/>
              <a:ext cx="598688" cy="1125221"/>
            </a:xfrm>
            <a:prstGeom prst="line">
              <a:avLst/>
            </a:prstGeom>
            <a:ln w="123825">
              <a:solidFill>
                <a:srgbClr val="7D2B40"/>
              </a:solidFill>
            </a:ln>
          </p:spPr>
          <p:style>
            <a:lnRef idx="3">
              <a:schemeClr val="accent1"/>
            </a:lnRef>
            <a:fillRef idx="0">
              <a:schemeClr val="accent1"/>
            </a:fillRef>
            <a:effectRef idx="2">
              <a:schemeClr val="accent1"/>
            </a:effectRef>
            <a:fontRef idx="minor">
              <a:schemeClr val="tx1"/>
            </a:fontRef>
          </p:style>
        </p:cxnSp>
      </p:grpSp>
      <p:sp>
        <p:nvSpPr>
          <p:cNvPr id="18" name="Rektangel 17">
            <a:extLst>
              <a:ext uri="{FF2B5EF4-FFF2-40B4-BE49-F238E27FC236}">
                <a16:creationId xmlns:a16="http://schemas.microsoft.com/office/drawing/2014/main" id="{44510514-BAF3-1CEB-F47F-E10A2CF7500E}"/>
              </a:ext>
            </a:extLst>
          </p:cNvPr>
          <p:cNvSpPr/>
          <p:nvPr/>
        </p:nvSpPr>
        <p:spPr>
          <a:xfrm>
            <a:off x="6356080" y="4639023"/>
            <a:ext cx="2146165"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av de behöver välja jobb inom </a:t>
            </a:r>
            <a:r>
              <a:rPr kumimoji="0" lang="sv-SE" sz="1800" b="1" i="0" u="none" strike="noStrike" kern="1200" cap="none" spc="0" normalizeH="0" baseline="0" noProof="0" dirty="0">
                <a:ln>
                  <a:noFill/>
                </a:ln>
                <a:solidFill>
                  <a:prstClr val="black"/>
                </a:solidFill>
                <a:effectLst/>
                <a:uLnTx/>
                <a:uFillTx/>
                <a:latin typeface="Arial"/>
                <a:ea typeface="+mn-ea"/>
                <a:cs typeface="+mn-cs"/>
              </a:rPr>
              <a:t>äldreomsorgen</a:t>
            </a:r>
          </a:p>
        </p:txBody>
      </p:sp>
      <p:sp>
        <p:nvSpPr>
          <p:cNvPr id="10" name="textruta 9">
            <a:extLst>
              <a:ext uri="{FF2B5EF4-FFF2-40B4-BE49-F238E27FC236}">
                <a16:creationId xmlns:a16="http://schemas.microsoft.com/office/drawing/2014/main" id="{3A48A721-08D0-A300-16D9-E74664732715}"/>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334835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2F55ADA-8A9E-6EAB-84C3-D6193A47DE4E}"/>
              </a:ext>
            </a:extLst>
          </p:cNvPr>
          <p:cNvSpPr>
            <a:spLocks noGrp="1"/>
          </p:cNvSpPr>
          <p:nvPr>
            <p:ph type="title"/>
          </p:nvPr>
        </p:nvSpPr>
        <p:spPr/>
        <p:txBody>
          <a:bodyPr/>
          <a:lstStyle/>
          <a:p>
            <a:r>
              <a:rPr lang="sv-SE" dirty="0"/>
              <a:t>Minskade behov om deltidsarbetande arbetar mer</a:t>
            </a:r>
          </a:p>
        </p:txBody>
      </p:sp>
      <p:graphicFrame>
        <p:nvGraphicFramePr>
          <p:cNvPr id="4" name="\Templates\Excel standard_SKR_Stapel.crtx">
            <a:extLst>
              <a:ext uri="{FF2B5EF4-FFF2-40B4-BE49-F238E27FC236}">
                <a16:creationId xmlns:a16="http://schemas.microsoft.com/office/drawing/2014/main" id="{E45A60DC-FF6F-4D89-8D98-95943012628C}"/>
              </a:ext>
            </a:extLst>
          </p:cNvPr>
          <p:cNvGraphicFramePr>
            <a:graphicFrameLocks noGrp="1"/>
          </p:cNvGraphicFramePr>
          <p:nvPr>
            <p:ph idx="1"/>
          </p:nvPr>
        </p:nvGraphicFramePr>
        <p:xfrm>
          <a:off x="663333" y="2486595"/>
          <a:ext cx="9610725" cy="37385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a:extLst>
              <a:ext uri="{FF2B5EF4-FFF2-40B4-BE49-F238E27FC236}">
                <a16:creationId xmlns:a16="http://schemas.microsoft.com/office/drawing/2014/main" id="{0C8CD4D1-754F-4883-5D8C-CAB0CC446E2E}"/>
              </a:ext>
            </a:extLst>
          </p:cNvPr>
          <p:cNvSpPr txBox="1"/>
          <p:nvPr/>
        </p:nvSpPr>
        <p:spPr>
          <a:xfrm>
            <a:off x="3943350" y="6460332"/>
            <a:ext cx="5257800" cy="261610"/>
          </a:xfrm>
          <a:prstGeom prst="rect">
            <a:avLst/>
          </a:prstGeom>
          <a:noFill/>
        </p:spPr>
        <p:txBody>
          <a:bodyPr wrap="square" rtlCol="0">
            <a:spAutoFit/>
          </a:bodyPr>
          <a:lstStyle>
            <a:defPPr>
              <a:defRPr lang="sv-SE"/>
            </a:defPPr>
            <a:lvl1pPr>
              <a:defRPr sz="12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65000"/>
                    <a:lumOff val="35000"/>
                  </a:prstClr>
                </a:solidFill>
                <a:effectLst/>
                <a:uLnTx/>
                <a:uFillTx/>
                <a:latin typeface="Arial"/>
                <a:ea typeface="+mn-ea"/>
                <a:cs typeface="+mn-cs"/>
              </a:rPr>
              <a:t>*Beräknat på en veckoarbetstid på 38,25 timmar. Källa: SKR.</a:t>
            </a:r>
          </a:p>
        </p:txBody>
      </p:sp>
      <p:grpSp>
        <p:nvGrpSpPr>
          <p:cNvPr id="11" name="Grupp 10">
            <a:extLst>
              <a:ext uri="{FF2B5EF4-FFF2-40B4-BE49-F238E27FC236}">
                <a16:creationId xmlns:a16="http://schemas.microsoft.com/office/drawing/2014/main" id="{A8860FA2-33F1-8521-EB23-5879DE36C436}"/>
              </a:ext>
            </a:extLst>
          </p:cNvPr>
          <p:cNvGrpSpPr/>
          <p:nvPr/>
        </p:nvGrpSpPr>
        <p:grpSpPr>
          <a:xfrm>
            <a:off x="8498624" y="1485678"/>
            <a:ext cx="3029143" cy="2870198"/>
            <a:chOff x="9201150" y="3208083"/>
            <a:chExt cx="3029143" cy="2870198"/>
          </a:xfrm>
        </p:grpSpPr>
        <p:sp>
          <p:nvSpPr>
            <p:cNvPr id="2" name="Flödesschema: Koppling 1">
              <a:extLst>
                <a:ext uri="{FF2B5EF4-FFF2-40B4-BE49-F238E27FC236}">
                  <a16:creationId xmlns:a16="http://schemas.microsoft.com/office/drawing/2014/main" id="{70FD348A-0D58-94DE-5032-99D05D06620B}"/>
                </a:ext>
              </a:extLst>
            </p:cNvPr>
            <p:cNvSpPr/>
            <p:nvPr/>
          </p:nvSpPr>
          <p:spPr>
            <a:xfrm>
              <a:off x="9608364" y="3918281"/>
              <a:ext cx="2196000" cy="2160000"/>
            </a:xfrm>
            <a:prstGeom prst="flowChartConnector">
              <a:avLst/>
            </a:prstGeom>
            <a:solidFill>
              <a:srgbClr val="F2EAEC"/>
            </a:solidFill>
            <a:ln>
              <a:solidFill>
                <a:srgbClr val="F2EAEC"/>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Så mycket minskar behovet av anställda om deltidsarbetande jobbar tre timmar mer i veckan.</a:t>
              </a:r>
            </a:p>
          </p:txBody>
        </p:sp>
        <p:grpSp>
          <p:nvGrpSpPr>
            <p:cNvPr id="10" name="Grupp 9">
              <a:extLst>
                <a:ext uri="{FF2B5EF4-FFF2-40B4-BE49-F238E27FC236}">
                  <a16:creationId xmlns:a16="http://schemas.microsoft.com/office/drawing/2014/main" id="{B75AA240-B159-19CB-76F3-EE451899F44F}"/>
                </a:ext>
              </a:extLst>
            </p:cNvPr>
            <p:cNvGrpSpPr/>
            <p:nvPr/>
          </p:nvGrpSpPr>
          <p:grpSpPr>
            <a:xfrm>
              <a:off x="9201150" y="3208083"/>
              <a:ext cx="3029143" cy="2300753"/>
              <a:chOff x="9201150" y="3208083"/>
              <a:chExt cx="3029143" cy="2300753"/>
            </a:xfrm>
          </p:grpSpPr>
          <p:sp>
            <p:nvSpPr>
              <p:cNvPr id="5" name="Ellips 4">
                <a:extLst>
                  <a:ext uri="{FF2B5EF4-FFF2-40B4-BE49-F238E27FC236}">
                    <a16:creationId xmlns:a16="http://schemas.microsoft.com/office/drawing/2014/main" id="{F09D291B-E822-411A-27ED-C9A448A9A7A4}"/>
                  </a:ext>
                </a:extLst>
              </p:cNvPr>
              <p:cNvSpPr/>
              <p:nvPr/>
            </p:nvSpPr>
            <p:spPr>
              <a:xfrm>
                <a:off x="9201150" y="3208083"/>
                <a:ext cx="2426943" cy="1920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0" normalizeH="0" baseline="0" noProof="0" dirty="0">
                    <a:ln>
                      <a:noFill/>
                    </a:ln>
                    <a:solidFill>
                      <a:srgbClr val="7D2B40"/>
                    </a:solidFill>
                    <a:effectLst/>
                    <a:uLnTx/>
                    <a:uFillTx/>
                    <a:latin typeface="Arial"/>
                    <a:ea typeface="+mn-ea"/>
                    <a:cs typeface="+mn-cs"/>
                  </a:rPr>
                  <a:t>1</a:t>
                </a:r>
              </a:p>
            </p:txBody>
          </p:sp>
          <p:sp>
            <p:nvSpPr>
              <p:cNvPr id="8" name="Ellips 7">
                <a:extLst>
                  <a:ext uri="{FF2B5EF4-FFF2-40B4-BE49-F238E27FC236}">
                    <a16:creationId xmlns:a16="http://schemas.microsoft.com/office/drawing/2014/main" id="{1A948CA1-DB63-53F3-BFD0-E39DDD5F6188}"/>
                  </a:ext>
                </a:extLst>
              </p:cNvPr>
              <p:cNvSpPr/>
              <p:nvPr/>
            </p:nvSpPr>
            <p:spPr>
              <a:xfrm>
                <a:off x="9803350" y="3588684"/>
                <a:ext cx="2426943" cy="1920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0" normalizeH="0" baseline="0" noProof="0" dirty="0">
                    <a:ln>
                      <a:noFill/>
                    </a:ln>
                    <a:solidFill>
                      <a:srgbClr val="7D2B40"/>
                    </a:solidFill>
                    <a:effectLst/>
                    <a:uLnTx/>
                    <a:uFillTx/>
                    <a:latin typeface="Arial"/>
                    <a:ea typeface="+mn-ea"/>
                    <a:cs typeface="+mn-cs"/>
                  </a:rPr>
                  <a:t>3</a:t>
                </a:r>
              </a:p>
            </p:txBody>
          </p:sp>
          <p:cxnSp>
            <p:nvCxnSpPr>
              <p:cNvPr id="9" name="Rak koppling 8">
                <a:extLst>
                  <a:ext uri="{FF2B5EF4-FFF2-40B4-BE49-F238E27FC236}">
                    <a16:creationId xmlns:a16="http://schemas.microsoft.com/office/drawing/2014/main" id="{58D929ED-1308-FCB2-EF72-040941674709}"/>
                  </a:ext>
                </a:extLst>
              </p:cNvPr>
              <p:cNvCxnSpPr>
                <a:cxnSpLocks/>
              </p:cNvCxnSpPr>
              <p:nvPr/>
            </p:nvCxnSpPr>
            <p:spPr>
              <a:xfrm flipV="1">
                <a:off x="10527252" y="4101630"/>
                <a:ext cx="421518" cy="825449"/>
              </a:xfrm>
              <a:prstGeom prst="line">
                <a:avLst/>
              </a:prstGeom>
              <a:ln w="111125">
                <a:solidFill>
                  <a:srgbClr val="7D2B40"/>
                </a:solidFill>
              </a:ln>
            </p:spPr>
            <p:style>
              <a:lnRef idx="3">
                <a:schemeClr val="accent1"/>
              </a:lnRef>
              <a:fillRef idx="0">
                <a:schemeClr val="accent1"/>
              </a:fillRef>
              <a:effectRef idx="2">
                <a:schemeClr val="accent1"/>
              </a:effectRef>
              <a:fontRef idx="minor">
                <a:schemeClr val="tx1"/>
              </a:fontRef>
            </p:style>
          </p:cxnSp>
        </p:grpSp>
      </p:grpSp>
      <p:sp>
        <p:nvSpPr>
          <p:cNvPr id="6" name="textruta 5">
            <a:extLst>
              <a:ext uri="{FF2B5EF4-FFF2-40B4-BE49-F238E27FC236}">
                <a16:creationId xmlns:a16="http://schemas.microsoft.com/office/drawing/2014/main" id="{59C3FF67-CBD1-C489-3297-D527797CA93F}"/>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28599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16742C-9715-A7E2-5264-DC412914B424}"/>
              </a:ext>
            </a:extLst>
          </p:cNvPr>
          <p:cNvSpPr>
            <a:spLocks noGrp="1"/>
          </p:cNvSpPr>
          <p:nvPr>
            <p:ph type="title"/>
          </p:nvPr>
        </p:nvSpPr>
        <p:spPr/>
        <p:txBody>
          <a:bodyPr/>
          <a:lstStyle/>
          <a:p>
            <a:r>
              <a:rPr lang="sv-SE" sz="4400" dirty="0"/>
              <a:t>Höjd pensionsålder minskar pensionsavgångarna</a:t>
            </a:r>
            <a:endParaRPr lang="sv-SE" dirty="0"/>
          </a:p>
        </p:txBody>
      </p:sp>
      <p:sp>
        <p:nvSpPr>
          <p:cNvPr id="3" name="Platshållare för innehåll 2">
            <a:extLst>
              <a:ext uri="{FF2B5EF4-FFF2-40B4-BE49-F238E27FC236}">
                <a16:creationId xmlns:a16="http://schemas.microsoft.com/office/drawing/2014/main" id="{47070B9F-79A7-05A9-7089-7FF9D61BDABB}"/>
              </a:ext>
            </a:extLst>
          </p:cNvPr>
          <p:cNvSpPr>
            <a:spLocks noGrp="1"/>
          </p:cNvSpPr>
          <p:nvPr>
            <p:ph idx="1"/>
          </p:nvPr>
        </p:nvSpPr>
        <p:spPr/>
        <p:txBody>
          <a:bodyPr/>
          <a:lstStyle/>
          <a:p>
            <a:endParaRPr lang="sv-SE"/>
          </a:p>
        </p:txBody>
      </p:sp>
      <p:graphicFrame>
        <p:nvGraphicFramePr>
          <p:cNvPr id="4" name="\Templates\Excel standard_SKR_Stapel.crtx">
            <a:extLst>
              <a:ext uri="{FF2B5EF4-FFF2-40B4-BE49-F238E27FC236}">
                <a16:creationId xmlns:a16="http://schemas.microsoft.com/office/drawing/2014/main" id="{865E1ACE-78D1-7985-2D02-A5891778B38B}"/>
              </a:ext>
            </a:extLst>
          </p:cNvPr>
          <p:cNvGraphicFramePr>
            <a:graphicFrameLocks/>
          </p:cNvGraphicFramePr>
          <p:nvPr/>
        </p:nvGraphicFramePr>
        <p:xfrm>
          <a:off x="664232" y="2280949"/>
          <a:ext cx="9609825" cy="38978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7D4117B0-35C3-1FE4-1EE2-DBDE2CF880B1}"/>
              </a:ext>
            </a:extLst>
          </p:cNvPr>
          <p:cNvSpPr txBox="1"/>
          <p:nvPr/>
        </p:nvSpPr>
        <p:spPr>
          <a:xfrm>
            <a:off x="4660489" y="6448055"/>
            <a:ext cx="249542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65000"/>
                    <a:lumOff val="35000"/>
                  </a:prstClr>
                </a:solidFill>
                <a:effectLst/>
                <a:uLnTx/>
                <a:uFillTx/>
                <a:latin typeface="Arial"/>
                <a:ea typeface="+mn-ea"/>
                <a:cs typeface="+mn-cs"/>
              </a:rPr>
              <a:t>Källa: SKR</a:t>
            </a:r>
          </a:p>
        </p:txBody>
      </p:sp>
      <p:sp>
        <p:nvSpPr>
          <p:cNvPr id="7" name="Flödesschema: Koppling 6">
            <a:extLst>
              <a:ext uri="{FF2B5EF4-FFF2-40B4-BE49-F238E27FC236}">
                <a16:creationId xmlns:a16="http://schemas.microsoft.com/office/drawing/2014/main" id="{8E6E959A-7122-1C4C-88B7-7E4D870E86B7}"/>
              </a:ext>
            </a:extLst>
          </p:cNvPr>
          <p:cNvSpPr/>
          <p:nvPr/>
        </p:nvSpPr>
        <p:spPr>
          <a:xfrm>
            <a:off x="9049431" y="1911778"/>
            <a:ext cx="2232000" cy="2232000"/>
          </a:xfrm>
          <a:prstGeom prst="flowChartConnector">
            <a:avLst/>
          </a:prstGeom>
          <a:solidFill>
            <a:srgbClr val="F2EAEC"/>
          </a:solidFill>
          <a:ln>
            <a:solidFill>
              <a:srgbClr val="F2E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färre pensionsavgångar om arbetslivet förlängs till 66 år.</a:t>
            </a:r>
          </a:p>
        </p:txBody>
      </p:sp>
      <p:sp>
        <p:nvSpPr>
          <p:cNvPr id="8" name="Ellips 7">
            <a:extLst>
              <a:ext uri="{FF2B5EF4-FFF2-40B4-BE49-F238E27FC236}">
                <a16:creationId xmlns:a16="http://schemas.microsoft.com/office/drawing/2014/main" id="{09E2090D-FDEB-CEC0-DFD0-30A31AF7FD18}"/>
              </a:ext>
            </a:extLst>
          </p:cNvPr>
          <p:cNvSpPr/>
          <p:nvPr/>
        </p:nvSpPr>
        <p:spPr>
          <a:xfrm>
            <a:off x="9288931" y="1670057"/>
            <a:ext cx="2426943" cy="1920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600" b="1" i="0" u="none" strike="noStrike" kern="1200" cap="none" spc="0" normalizeH="0" baseline="0" noProof="0" dirty="0">
                <a:ln>
                  <a:noFill/>
                </a:ln>
                <a:solidFill>
                  <a:srgbClr val="7D2B40"/>
                </a:solidFill>
                <a:effectLst/>
                <a:uLnTx/>
                <a:uFillTx/>
                <a:latin typeface="Arial"/>
                <a:ea typeface="+mn-ea"/>
                <a:cs typeface="+mn-cs"/>
              </a:rPr>
              <a:t>4</a:t>
            </a:r>
          </a:p>
        </p:txBody>
      </p:sp>
      <p:grpSp>
        <p:nvGrpSpPr>
          <p:cNvPr id="9" name="Grupp 8">
            <a:extLst>
              <a:ext uri="{FF2B5EF4-FFF2-40B4-BE49-F238E27FC236}">
                <a16:creationId xmlns:a16="http://schemas.microsoft.com/office/drawing/2014/main" id="{D2D99505-EC0A-E440-2F71-DCA92D30E200}"/>
              </a:ext>
            </a:extLst>
          </p:cNvPr>
          <p:cNvGrpSpPr/>
          <p:nvPr/>
        </p:nvGrpSpPr>
        <p:grpSpPr>
          <a:xfrm>
            <a:off x="8681926" y="1328689"/>
            <a:ext cx="3033948" cy="2261520"/>
            <a:chOff x="5647967" y="2615693"/>
            <a:chExt cx="3033948" cy="2261520"/>
          </a:xfrm>
        </p:grpSpPr>
        <p:sp>
          <p:nvSpPr>
            <p:cNvPr id="10" name="Ellips 9">
              <a:extLst>
                <a:ext uri="{FF2B5EF4-FFF2-40B4-BE49-F238E27FC236}">
                  <a16:creationId xmlns:a16="http://schemas.microsoft.com/office/drawing/2014/main" id="{038104A7-42CA-370B-AC4D-E77F8D684530}"/>
                </a:ext>
              </a:extLst>
            </p:cNvPr>
            <p:cNvSpPr/>
            <p:nvPr/>
          </p:nvSpPr>
          <p:spPr>
            <a:xfrm>
              <a:off x="5647967" y="2615693"/>
              <a:ext cx="2426943" cy="1920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600" b="1" i="0" u="none" strike="noStrike" kern="1200" cap="none" spc="0" normalizeH="0" baseline="0" noProof="0" dirty="0">
                  <a:ln>
                    <a:noFill/>
                  </a:ln>
                  <a:solidFill>
                    <a:srgbClr val="7D2B40"/>
                  </a:solidFill>
                  <a:effectLst/>
                  <a:uLnTx/>
                  <a:uFillTx/>
                  <a:latin typeface="Arial"/>
                  <a:ea typeface="+mn-ea"/>
                  <a:cs typeface="+mn-cs"/>
                </a:rPr>
                <a:t>1</a:t>
              </a:r>
            </a:p>
          </p:txBody>
        </p:sp>
        <p:sp>
          <p:nvSpPr>
            <p:cNvPr id="11" name="Ellips 10">
              <a:extLst>
                <a:ext uri="{FF2B5EF4-FFF2-40B4-BE49-F238E27FC236}">
                  <a16:creationId xmlns:a16="http://schemas.microsoft.com/office/drawing/2014/main" id="{87C8766E-C37F-C693-D77C-2588778E74EA}"/>
                </a:ext>
              </a:extLst>
            </p:cNvPr>
            <p:cNvSpPr/>
            <p:nvPr/>
          </p:nvSpPr>
          <p:spPr>
            <a:xfrm>
              <a:off x="6254972" y="2957061"/>
              <a:ext cx="2426943" cy="1920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600" b="1" i="0" u="none" strike="noStrike" kern="1200" cap="none" spc="0" normalizeH="0" baseline="0" noProof="0" dirty="0">
                  <a:ln>
                    <a:noFill/>
                  </a:ln>
                  <a:solidFill>
                    <a:srgbClr val="7D2B40"/>
                  </a:solidFill>
                  <a:effectLst/>
                  <a:uLnTx/>
                  <a:uFillTx/>
                  <a:latin typeface="Arial"/>
                  <a:ea typeface="+mn-ea"/>
                  <a:cs typeface="+mn-cs"/>
                </a:rPr>
                <a:t>4</a:t>
              </a:r>
            </a:p>
          </p:txBody>
        </p:sp>
        <p:cxnSp>
          <p:nvCxnSpPr>
            <p:cNvPr id="12" name="Rak koppling 11">
              <a:extLst>
                <a:ext uri="{FF2B5EF4-FFF2-40B4-BE49-F238E27FC236}">
                  <a16:creationId xmlns:a16="http://schemas.microsoft.com/office/drawing/2014/main" id="{F145EC06-B243-58C6-2DA8-A6B6A06856C0}"/>
                </a:ext>
              </a:extLst>
            </p:cNvPr>
            <p:cNvCxnSpPr>
              <a:cxnSpLocks/>
            </p:cNvCxnSpPr>
            <p:nvPr/>
          </p:nvCxnSpPr>
          <p:spPr>
            <a:xfrm flipV="1">
              <a:off x="6977494" y="3489333"/>
              <a:ext cx="421518" cy="825449"/>
            </a:xfrm>
            <a:prstGeom prst="line">
              <a:avLst/>
            </a:prstGeom>
            <a:ln w="111125">
              <a:solidFill>
                <a:srgbClr val="7D2B40"/>
              </a:solidFill>
            </a:ln>
          </p:spPr>
          <p:style>
            <a:lnRef idx="3">
              <a:schemeClr val="accent1"/>
            </a:lnRef>
            <a:fillRef idx="0">
              <a:schemeClr val="accent1"/>
            </a:fillRef>
            <a:effectRef idx="2">
              <a:schemeClr val="accent1"/>
            </a:effectRef>
            <a:fontRef idx="minor">
              <a:schemeClr val="tx1"/>
            </a:fontRef>
          </p:style>
        </p:cxnSp>
      </p:grpSp>
      <p:sp>
        <p:nvSpPr>
          <p:cNvPr id="6" name="textruta 5">
            <a:extLst>
              <a:ext uri="{FF2B5EF4-FFF2-40B4-BE49-F238E27FC236}">
                <a16:creationId xmlns:a16="http://schemas.microsoft.com/office/drawing/2014/main" id="{113F53AA-C728-8BCD-0E53-FE5EA233B518}"/>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166397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C749D4-F53A-239E-83F2-B74EBC3A19C3}"/>
              </a:ext>
            </a:extLst>
          </p:cNvPr>
          <p:cNvSpPr>
            <a:spLocks noGrp="1"/>
          </p:cNvSpPr>
          <p:nvPr>
            <p:ph type="title"/>
          </p:nvPr>
        </p:nvSpPr>
        <p:spPr>
          <a:xfrm>
            <a:off x="936861" y="2406659"/>
            <a:ext cx="5159139" cy="2440098"/>
          </a:xfrm>
        </p:spPr>
        <p:txBody>
          <a:bodyPr/>
          <a:lstStyle/>
          <a:p>
            <a:r>
              <a:rPr lang="sv-SE" sz="4000" b="0" dirty="0">
                <a:solidFill>
                  <a:schemeClr val="bg1"/>
                </a:solidFill>
                <a:cs typeface="Calibri" panose="020F0502020204030204" pitchFamily="34" charset="0"/>
              </a:rPr>
              <a:t>7 800 årsarbetare </a:t>
            </a:r>
            <a:br>
              <a:rPr lang="sv-SE" sz="4000" b="0" dirty="0">
                <a:solidFill>
                  <a:schemeClr val="bg1"/>
                </a:solidFill>
                <a:cs typeface="Calibri" panose="020F0502020204030204" pitchFamily="34" charset="0"/>
              </a:rPr>
            </a:br>
            <a:r>
              <a:rPr lang="sv-SE" sz="4000" b="0" dirty="0">
                <a:solidFill>
                  <a:schemeClr val="bg1"/>
                </a:solidFill>
                <a:cs typeface="Calibri" panose="020F0502020204030204" pitchFamily="34" charset="0"/>
              </a:rPr>
              <a:t>motsvarade den långa sjukfrånvaron i regioner 2021</a:t>
            </a:r>
          </a:p>
        </p:txBody>
      </p:sp>
      <p:pic>
        <p:nvPicPr>
          <p:cNvPr id="3" name="Bildobjekt 2">
            <a:extLst>
              <a:ext uri="{FF2B5EF4-FFF2-40B4-BE49-F238E27FC236}">
                <a16:creationId xmlns:a16="http://schemas.microsoft.com/office/drawing/2014/main" id="{48D9B7B7-DEB5-C877-D292-5CC6ECDF4D6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1199" y="2381945"/>
            <a:ext cx="414578" cy="711035"/>
          </a:xfrm>
          <a:prstGeom prst="rect">
            <a:avLst/>
          </a:prstGeom>
        </p:spPr>
      </p:pic>
      <p:sp>
        <p:nvSpPr>
          <p:cNvPr id="6" name="Rubrik 1">
            <a:extLst>
              <a:ext uri="{FF2B5EF4-FFF2-40B4-BE49-F238E27FC236}">
                <a16:creationId xmlns:a16="http://schemas.microsoft.com/office/drawing/2014/main" id="{920F2EC2-32ED-EA5D-D8A2-5E6288462517}"/>
              </a:ext>
            </a:extLst>
          </p:cNvPr>
          <p:cNvSpPr txBox="1">
            <a:spLocks/>
          </p:cNvSpPr>
          <p:nvPr/>
        </p:nvSpPr>
        <p:spPr>
          <a:xfrm>
            <a:off x="6728061" y="2381945"/>
            <a:ext cx="5159139" cy="2440098"/>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4000" b="0" i="0" u="none" strike="noStrike" kern="1200" cap="none" spc="0" normalizeH="0" baseline="0" noProof="0" dirty="0">
                <a:ln>
                  <a:noFill/>
                </a:ln>
                <a:solidFill>
                  <a:prstClr val="white"/>
                </a:solidFill>
                <a:effectLst/>
                <a:uLnTx/>
                <a:uFillTx/>
                <a:latin typeface="Arial"/>
                <a:ea typeface="+mj-ea"/>
                <a:cs typeface="Calibri" panose="020F0502020204030204" pitchFamily="34" charset="0"/>
              </a:rPr>
              <a:t>24 900 årsarbetare </a:t>
            </a:r>
            <a:br>
              <a:rPr kumimoji="0" lang="sv-SE" sz="4000" b="0" i="0" u="none" strike="noStrike" kern="1200" cap="none" spc="0" normalizeH="0" baseline="0" noProof="0" dirty="0">
                <a:ln>
                  <a:noFill/>
                </a:ln>
                <a:solidFill>
                  <a:prstClr val="white"/>
                </a:solidFill>
                <a:effectLst/>
                <a:uLnTx/>
                <a:uFillTx/>
                <a:latin typeface="Arial"/>
                <a:ea typeface="+mj-ea"/>
                <a:cs typeface="Calibri" panose="020F0502020204030204" pitchFamily="34" charset="0"/>
              </a:rPr>
            </a:br>
            <a:r>
              <a:rPr kumimoji="0" lang="sv-SE" sz="4000" b="0" i="0" u="none" strike="noStrike" kern="1200" cap="none" spc="0" normalizeH="0" baseline="0" noProof="0" dirty="0">
                <a:ln>
                  <a:noFill/>
                </a:ln>
                <a:solidFill>
                  <a:prstClr val="white"/>
                </a:solidFill>
                <a:effectLst/>
                <a:uLnTx/>
                <a:uFillTx/>
                <a:latin typeface="Arial"/>
                <a:ea typeface="+mj-ea"/>
                <a:cs typeface="Calibri" panose="020F0502020204030204" pitchFamily="34" charset="0"/>
              </a:rPr>
              <a:t>motsvarade den långa sjukfrånvaron i kommuner 2021</a:t>
            </a:r>
          </a:p>
        </p:txBody>
      </p:sp>
      <p:pic>
        <p:nvPicPr>
          <p:cNvPr id="7" name="Bildobjekt 6">
            <a:extLst>
              <a:ext uri="{FF2B5EF4-FFF2-40B4-BE49-F238E27FC236}">
                <a16:creationId xmlns:a16="http://schemas.microsoft.com/office/drawing/2014/main" id="{C090396D-5DDA-2F35-4838-78551CEE27A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13483" y="2415540"/>
            <a:ext cx="414578" cy="677440"/>
          </a:xfrm>
          <a:prstGeom prst="rect">
            <a:avLst/>
          </a:prstGeom>
        </p:spPr>
      </p:pic>
      <p:sp>
        <p:nvSpPr>
          <p:cNvPr id="4" name="textruta 3">
            <a:extLst>
              <a:ext uri="{FF2B5EF4-FFF2-40B4-BE49-F238E27FC236}">
                <a16:creationId xmlns:a16="http://schemas.microsoft.com/office/drawing/2014/main" id="{52DF287F-FFA9-FCAD-4D44-083B4E7CDA58}"/>
              </a:ext>
            </a:extLst>
          </p:cNvPr>
          <p:cNvSpPr txBox="1"/>
          <p:nvPr/>
        </p:nvSpPr>
        <p:spPr>
          <a:xfrm>
            <a:off x="11215868" y="104878"/>
            <a:ext cx="902828" cy="307777"/>
          </a:xfrm>
          <a:prstGeom prst="rect">
            <a:avLst/>
          </a:prstGeom>
          <a:noFill/>
        </p:spPr>
        <p:txBody>
          <a:bodyPr wrap="square" rtlCol="0">
            <a:spAutoFit/>
          </a:bodyPr>
          <a:lstStyle/>
          <a:p>
            <a:r>
              <a:rPr lang="sv-SE" sz="1400" dirty="0"/>
              <a:t>Inledning</a:t>
            </a:r>
          </a:p>
        </p:txBody>
      </p:sp>
    </p:spTree>
    <p:extLst>
      <p:ext uri="{BB962C8B-B14F-4D97-AF65-F5344CB8AC3E}">
        <p14:creationId xmlns:p14="http://schemas.microsoft.com/office/powerpoint/2010/main" val="116932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BDC67C-2EE5-02EA-9BD8-AB732856B6F7}"/>
              </a:ext>
            </a:extLst>
          </p:cNvPr>
          <p:cNvSpPr>
            <a:spLocks noGrp="1"/>
          </p:cNvSpPr>
          <p:nvPr>
            <p:ph type="title"/>
          </p:nvPr>
        </p:nvSpPr>
        <p:spPr>
          <a:xfrm>
            <a:off x="1164273" y="2359473"/>
            <a:ext cx="10142160" cy="2687748"/>
          </a:xfrm>
        </p:spPr>
        <p:txBody>
          <a:bodyPr/>
          <a:lstStyle/>
          <a:p>
            <a:r>
              <a:rPr lang="sv-SE" dirty="0">
                <a:cs typeface="Calibri"/>
              </a:rPr>
              <a:t>Om kvinnor och män skulle ta ut lika stor del av föräldraledigheten skulle 9 500 färre årsarbetare behöva ersättas. </a:t>
            </a:r>
            <a:r>
              <a:rPr lang="sv-SE" dirty="0">
                <a:cs typeface="Calibri" panose="020F0502020204030204" pitchFamily="34" charset="0"/>
              </a:rPr>
              <a:t/>
            </a:r>
            <a:br>
              <a:rPr lang="sv-SE" dirty="0">
                <a:cs typeface="Calibri" panose="020F0502020204030204" pitchFamily="34" charset="0"/>
              </a:rPr>
            </a:br>
            <a:endParaRPr lang="sv-SE" dirty="0">
              <a:cs typeface="Calibri" panose="020F0502020204030204" pitchFamily="34" charset="0"/>
            </a:endParaRPr>
          </a:p>
        </p:txBody>
      </p:sp>
      <p:pic>
        <p:nvPicPr>
          <p:cNvPr id="3" name="Bildobjekt 2">
            <a:extLst>
              <a:ext uri="{FF2B5EF4-FFF2-40B4-BE49-F238E27FC236}">
                <a16:creationId xmlns:a16="http://schemas.microsoft.com/office/drawing/2014/main" id="{E47FC2DC-8EA5-C017-0D35-7B8610C3B4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6290" y="2445970"/>
            <a:ext cx="378554" cy="649251"/>
          </a:xfrm>
          <a:prstGeom prst="rect">
            <a:avLst/>
          </a:prstGeom>
        </p:spPr>
      </p:pic>
      <p:sp>
        <p:nvSpPr>
          <p:cNvPr id="4" name="textruta 3">
            <a:extLst>
              <a:ext uri="{FF2B5EF4-FFF2-40B4-BE49-F238E27FC236}">
                <a16:creationId xmlns:a16="http://schemas.microsoft.com/office/drawing/2014/main" id="{773C53F3-2234-5F5A-D3B9-979E218163EC}"/>
              </a:ext>
            </a:extLst>
          </p:cNvPr>
          <p:cNvSpPr txBox="1"/>
          <p:nvPr/>
        </p:nvSpPr>
        <p:spPr>
          <a:xfrm>
            <a:off x="11215868" y="104878"/>
            <a:ext cx="902828" cy="307777"/>
          </a:xfrm>
          <a:prstGeom prst="rect">
            <a:avLst/>
          </a:prstGeom>
          <a:noFill/>
        </p:spPr>
        <p:txBody>
          <a:bodyPr wrap="square" rtlCol="0">
            <a:spAutoFit/>
          </a:bodyPr>
          <a:lstStyle/>
          <a:p>
            <a:r>
              <a:rPr lang="sv-SE" sz="1400" dirty="0"/>
              <a:t>Inledning</a:t>
            </a:r>
          </a:p>
        </p:txBody>
      </p:sp>
    </p:spTree>
    <p:extLst>
      <p:ext uri="{BB962C8B-B14F-4D97-AF65-F5344CB8AC3E}">
        <p14:creationId xmlns:p14="http://schemas.microsoft.com/office/powerpoint/2010/main" val="156763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1FC8E59-50EF-52D1-559C-EA843A7EC46F}"/>
              </a:ext>
            </a:extLst>
          </p:cNvPr>
          <p:cNvSpPr>
            <a:spLocks noGrp="1"/>
          </p:cNvSpPr>
          <p:nvPr>
            <p:ph type="title"/>
          </p:nvPr>
        </p:nvSpPr>
        <p:spPr>
          <a:xfrm>
            <a:off x="375473" y="224892"/>
            <a:ext cx="12243247" cy="1231392"/>
          </a:xfrm>
        </p:spPr>
        <p:txBody>
          <a:bodyPr/>
          <a:lstStyle/>
          <a:p>
            <a:r>
              <a:rPr lang="sv-SE" dirty="0"/>
              <a:t>Ett metodstöd i fem steg</a:t>
            </a:r>
            <a:endParaRPr lang="sv-SE" sz="2000" dirty="0"/>
          </a:p>
        </p:txBody>
      </p:sp>
      <p:sp>
        <p:nvSpPr>
          <p:cNvPr id="7" name="Platshållare för bildnummer 6">
            <a:extLst>
              <a:ext uri="{FF2B5EF4-FFF2-40B4-BE49-F238E27FC236}">
                <a16:creationId xmlns:a16="http://schemas.microsoft.com/office/drawing/2014/main" id="{3BEB79D1-AC92-51A6-1B34-39AA83DEB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10" name="Rektangel 9">
            <a:extLst>
              <a:ext uri="{FF2B5EF4-FFF2-40B4-BE49-F238E27FC236}">
                <a16:creationId xmlns:a16="http://schemas.microsoft.com/office/drawing/2014/main" id="{46AF5C3B-BE50-F990-8B63-0A1FEFE702D3}"/>
              </a:ext>
            </a:extLst>
          </p:cNvPr>
          <p:cNvSpPr/>
          <p:nvPr/>
        </p:nvSpPr>
        <p:spPr>
          <a:xfrm>
            <a:off x="9757564" y="2583089"/>
            <a:ext cx="2236863" cy="3620158"/>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p:txBody>
      </p:sp>
      <p:grpSp>
        <p:nvGrpSpPr>
          <p:cNvPr id="11" name="Grupp 10">
            <a:extLst>
              <a:ext uri="{FF2B5EF4-FFF2-40B4-BE49-F238E27FC236}">
                <a16:creationId xmlns:a16="http://schemas.microsoft.com/office/drawing/2014/main" id="{D863F15D-4A41-31DE-7C7C-7563D466E8B1}"/>
              </a:ext>
            </a:extLst>
          </p:cNvPr>
          <p:cNvGrpSpPr/>
          <p:nvPr/>
        </p:nvGrpSpPr>
        <p:grpSpPr>
          <a:xfrm>
            <a:off x="197573" y="1470737"/>
            <a:ext cx="9407093" cy="4911189"/>
            <a:chOff x="1053801" y="1752417"/>
            <a:chExt cx="9407093" cy="4911189"/>
          </a:xfrm>
        </p:grpSpPr>
        <p:grpSp>
          <p:nvGrpSpPr>
            <p:cNvPr id="12" name="Grupp 11">
              <a:extLst>
                <a:ext uri="{FF2B5EF4-FFF2-40B4-BE49-F238E27FC236}">
                  <a16:creationId xmlns:a16="http://schemas.microsoft.com/office/drawing/2014/main" id="{24473996-F10D-45F3-2F8F-74A08E869CF7}"/>
                </a:ext>
              </a:extLst>
            </p:cNvPr>
            <p:cNvGrpSpPr/>
            <p:nvPr/>
          </p:nvGrpSpPr>
          <p:grpSpPr>
            <a:xfrm>
              <a:off x="1053801" y="2852936"/>
              <a:ext cx="9407093" cy="3631991"/>
              <a:chOff x="2638765" y="3062410"/>
              <a:chExt cx="8479200" cy="3208411"/>
            </a:xfrm>
          </p:grpSpPr>
          <p:sp>
            <p:nvSpPr>
              <p:cNvPr id="20" name="Rektangel 19">
                <a:extLst>
                  <a:ext uri="{FF2B5EF4-FFF2-40B4-BE49-F238E27FC236}">
                    <a16:creationId xmlns:a16="http://schemas.microsoft.com/office/drawing/2014/main" id="{1586502F-76B5-AD5E-6EFC-298666F3FD18}"/>
                  </a:ext>
                </a:extLst>
              </p:cNvPr>
              <p:cNvSpPr/>
              <p:nvPr/>
            </p:nvSpPr>
            <p:spPr>
              <a:xfrm>
                <a:off x="2638765" y="3072863"/>
                <a:ext cx="2016224" cy="3197958"/>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39325"/>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p:txBody>
          </p:sp>
          <p:sp>
            <p:nvSpPr>
              <p:cNvPr id="21" name="Rektangel 20">
                <a:extLst>
                  <a:ext uri="{FF2B5EF4-FFF2-40B4-BE49-F238E27FC236}">
                    <a16:creationId xmlns:a16="http://schemas.microsoft.com/office/drawing/2014/main" id="{36D97D56-0577-AA08-204D-0FE48E2C2CB3}"/>
                  </a:ext>
                </a:extLst>
              </p:cNvPr>
              <p:cNvSpPr/>
              <p:nvPr/>
            </p:nvSpPr>
            <p:spPr>
              <a:xfrm>
                <a:off x="4793658" y="3072863"/>
                <a:ext cx="2016224" cy="3197958"/>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2" name="Rektangel 21">
                <a:extLst>
                  <a:ext uri="{FF2B5EF4-FFF2-40B4-BE49-F238E27FC236}">
                    <a16:creationId xmlns:a16="http://schemas.microsoft.com/office/drawing/2014/main" id="{91CA0111-6802-2952-F2E4-BEDBBDA0919B}"/>
                  </a:ext>
                </a:extLst>
              </p:cNvPr>
              <p:cNvSpPr/>
              <p:nvPr/>
            </p:nvSpPr>
            <p:spPr>
              <a:xfrm>
                <a:off x="6947699" y="3062410"/>
                <a:ext cx="2016224" cy="3197958"/>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Rektangel 22">
                <a:extLst>
                  <a:ext uri="{FF2B5EF4-FFF2-40B4-BE49-F238E27FC236}">
                    <a16:creationId xmlns:a16="http://schemas.microsoft.com/office/drawing/2014/main" id="{0C777732-F99D-C221-AC43-205B93CCED9F}"/>
                  </a:ext>
                </a:extLst>
              </p:cNvPr>
              <p:cNvSpPr/>
              <p:nvPr/>
            </p:nvSpPr>
            <p:spPr>
              <a:xfrm>
                <a:off x="9101741" y="3062410"/>
                <a:ext cx="2016224" cy="319795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p:txBody>
          </p:sp>
        </p:grpSp>
        <p:sp>
          <p:nvSpPr>
            <p:cNvPr id="13" name="Flödesschema: Koppling 12">
              <a:extLst>
                <a:ext uri="{FF2B5EF4-FFF2-40B4-BE49-F238E27FC236}">
                  <a16:creationId xmlns:a16="http://schemas.microsoft.com/office/drawing/2014/main" id="{985BDA67-7E2B-44E4-113C-6721A1BFD7BB}"/>
                </a:ext>
              </a:extLst>
            </p:cNvPr>
            <p:cNvSpPr/>
            <p:nvPr/>
          </p:nvSpPr>
          <p:spPr>
            <a:xfrm>
              <a:off x="1368502" y="1772816"/>
              <a:ext cx="1584176" cy="1584176"/>
            </a:xfrm>
            <a:prstGeom prst="flowChartConnector">
              <a:avLst/>
            </a:prstGeom>
            <a:solidFill>
              <a:schemeClr val="bg1"/>
            </a:solid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Dialog 1</a:t>
              </a:r>
              <a:endParaRPr kumimoji="0" lang="sv-SE" sz="16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4" name="Flödesschema: Koppling 13">
              <a:extLst>
                <a:ext uri="{FF2B5EF4-FFF2-40B4-BE49-F238E27FC236}">
                  <a16:creationId xmlns:a16="http://schemas.microsoft.com/office/drawing/2014/main" id="{056C2744-C0CC-738C-9229-8166140C66EB}"/>
                </a:ext>
              </a:extLst>
            </p:cNvPr>
            <p:cNvSpPr/>
            <p:nvPr/>
          </p:nvSpPr>
          <p:spPr>
            <a:xfrm>
              <a:off x="3790663" y="1772816"/>
              <a:ext cx="1584176" cy="1584176"/>
            </a:xfrm>
            <a:prstGeom prst="flowChartConnector">
              <a:avLst/>
            </a:prstGeom>
            <a:solidFill>
              <a:schemeClr val="bg1"/>
            </a:solidFill>
            <a:ln w="203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Dialog 2</a:t>
              </a:r>
              <a:endParaRPr kumimoji="0" lang="sv-SE" sz="16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5" name="Flödesschema: Koppling 14">
              <a:extLst>
                <a:ext uri="{FF2B5EF4-FFF2-40B4-BE49-F238E27FC236}">
                  <a16:creationId xmlns:a16="http://schemas.microsoft.com/office/drawing/2014/main" id="{AFDDD474-F82C-9B84-22BD-0355E04AADD4}"/>
                </a:ext>
              </a:extLst>
            </p:cNvPr>
            <p:cNvSpPr/>
            <p:nvPr/>
          </p:nvSpPr>
          <p:spPr>
            <a:xfrm>
              <a:off x="6135910" y="1772816"/>
              <a:ext cx="1584176" cy="1584176"/>
            </a:xfrm>
            <a:prstGeom prst="flowChartConnector">
              <a:avLst/>
            </a:prstGeom>
            <a:solidFill>
              <a:schemeClr val="bg1"/>
            </a:solidFill>
            <a:ln w="203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Dialog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a:ea typeface="+mn-ea"/>
                  <a:cs typeface="+mn-cs"/>
                </a:rPr>
                <a:t> </a:t>
              </a:r>
              <a:endParaRPr kumimoji="0" lang="sv-SE"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6" name="Flödesschema: Koppling 15">
              <a:extLst>
                <a:ext uri="{FF2B5EF4-FFF2-40B4-BE49-F238E27FC236}">
                  <a16:creationId xmlns:a16="http://schemas.microsoft.com/office/drawing/2014/main" id="{F5718070-C7D5-3485-ED1C-770600B58C32}"/>
                </a:ext>
              </a:extLst>
            </p:cNvPr>
            <p:cNvSpPr/>
            <p:nvPr/>
          </p:nvSpPr>
          <p:spPr>
            <a:xfrm>
              <a:off x="8529331" y="1752417"/>
              <a:ext cx="1626262" cy="1584176"/>
            </a:xfrm>
            <a:prstGeom prst="flowChartConnector">
              <a:avLst/>
            </a:prstGeom>
            <a:solidFill>
              <a:schemeClr val="bg1"/>
            </a:solidFill>
            <a:ln w="203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Dialog 4</a:t>
              </a:r>
            </a:p>
          </p:txBody>
        </p:sp>
        <p:sp>
          <p:nvSpPr>
            <p:cNvPr id="17" name="textruta 16">
              <a:extLst>
                <a:ext uri="{FF2B5EF4-FFF2-40B4-BE49-F238E27FC236}">
                  <a16:creationId xmlns:a16="http://schemas.microsoft.com/office/drawing/2014/main" id="{F6F2D590-3F44-D49F-E319-29F700723A73}"/>
                </a:ext>
              </a:extLst>
            </p:cNvPr>
            <p:cNvSpPr txBox="1"/>
            <p:nvPr/>
          </p:nvSpPr>
          <p:spPr>
            <a:xfrm>
              <a:off x="1053801" y="3629341"/>
              <a:ext cx="2237806" cy="3034265"/>
            </a:xfrm>
            <a:prstGeom prst="rect">
              <a:avLst/>
            </a:prstGeom>
            <a:noFill/>
          </p:spPr>
          <p:txBody>
            <a:bodyPr wrap="square" lIns="108000" tIns="108000" rIns="108000" b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39325"/>
                  </a:solidFill>
                  <a:effectLst/>
                  <a:uLnTx/>
                  <a:uFillTx/>
                  <a:latin typeface="Arial"/>
                  <a:ea typeface="+mn-ea"/>
                  <a:cs typeface="+mn-cs"/>
                </a:rPr>
                <a:t>Förberedelser för gemensam handlingskraft </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Hur leder vi förändring i kris?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Hur skapar vi gemensam handlingskraft?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400" dirty="0">
                  <a:solidFill>
                    <a:prstClr val="black"/>
                  </a:solidFill>
                  <a:latin typeface="Arial"/>
                </a:rPr>
                <a:t>Hur synliggörs nuläge och önskat läge i vår kommun?</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6A605A"/>
                </a:solidFill>
                <a:effectLst/>
                <a:uLnTx/>
                <a:uFillTx/>
                <a:latin typeface="Arial"/>
                <a:ea typeface="+mn-ea"/>
                <a:cs typeface="+mn-cs"/>
              </a:endParaRPr>
            </a:p>
          </p:txBody>
        </p:sp>
        <p:sp>
          <p:nvSpPr>
            <p:cNvPr id="18" name="textruta 17">
              <a:extLst>
                <a:ext uri="{FF2B5EF4-FFF2-40B4-BE49-F238E27FC236}">
                  <a16:creationId xmlns:a16="http://schemas.microsoft.com/office/drawing/2014/main" id="{B4758F44-75C6-3CC2-3936-B607B6182A24}"/>
                </a:ext>
              </a:extLst>
            </p:cNvPr>
            <p:cNvSpPr txBox="1"/>
            <p:nvPr/>
          </p:nvSpPr>
          <p:spPr>
            <a:xfrm>
              <a:off x="3421960" y="3780852"/>
              <a:ext cx="2314255" cy="1803159"/>
            </a:xfrm>
            <a:prstGeom prst="rect">
              <a:avLst/>
            </a:prstGeom>
            <a:noFill/>
          </p:spPr>
          <p:txBody>
            <a:bodyPr wrap="square" lIns="108000" tIns="108000" rIns="108000" b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39325"/>
                  </a:solidFill>
                  <a:effectLst/>
                  <a:uLnTx/>
                  <a:uFillTx/>
                  <a:latin typeface="Arial"/>
                  <a:ea typeface="+mn-ea"/>
                  <a:cs typeface="+mn-cs"/>
                </a:rPr>
                <a:t>Mobilisera politikens handlingskraft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a:p>
              <a:pPr marL="315913"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Vilken handlingskraft står politiken för? </a:t>
              </a:r>
            </a:p>
            <a:p>
              <a:pPr marL="315913"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Vad behöver politiken förstå, vilja och göra?</a:t>
              </a:r>
            </a:p>
          </p:txBody>
        </p:sp>
        <p:sp>
          <p:nvSpPr>
            <p:cNvPr id="19" name="textruta 18">
              <a:extLst>
                <a:ext uri="{FF2B5EF4-FFF2-40B4-BE49-F238E27FC236}">
                  <a16:creationId xmlns:a16="http://schemas.microsoft.com/office/drawing/2014/main" id="{B2D9B099-3377-F329-231D-531646C189D7}"/>
                </a:ext>
              </a:extLst>
            </p:cNvPr>
            <p:cNvSpPr txBox="1"/>
            <p:nvPr/>
          </p:nvSpPr>
          <p:spPr>
            <a:xfrm>
              <a:off x="8245633" y="3744760"/>
              <a:ext cx="2160415" cy="2387934"/>
            </a:xfrm>
            <a:prstGeom prst="rect">
              <a:avLst/>
            </a:prstGeom>
            <a:noFill/>
          </p:spPr>
          <p:txBody>
            <a:bodyPr wrap="square" lIns="108000" tIns="108000" rIns="108000" bIns="108000" rtlCol="0">
              <a:spAutoFit/>
            </a:bodyPr>
            <a:lstStyle/>
            <a:p>
              <a:pPr marL="30163" marR="0" lvl="0" indent="0" algn="ctr" defTabSz="914400" rtl="0" eaLnBrk="1" fontAlgn="auto" latinLnBrk="0" hangingPunct="1">
                <a:lnSpc>
                  <a:spcPct val="100000"/>
                </a:lnSpc>
                <a:spcBef>
                  <a:spcPts val="0"/>
                </a:spcBef>
                <a:spcAft>
                  <a:spcPts val="1200"/>
                </a:spcAft>
                <a:buClrTx/>
                <a:buSzTx/>
                <a:buFontTx/>
                <a:buNone/>
                <a:tabLst/>
                <a:defRPr/>
              </a:pPr>
              <a:r>
                <a:rPr kumimoji="0" lang="sv-SE" sz="1400" b="1" i="0" u="none" strike="noStrike" kern="1200" cap="none" spc="0" normalizeH="0" baseline="0" noProof="0" dirty="0">
                  <a:ln>
                    <a:noFill/>
                  </a:ln>
                  <a:solidFill>
                    <a:srgbClr val="F39325"/>
                  </a:solidFill>
                  <a:effectLst/>
                  <a:uLnTx/>
                  <a:uFillTx/>
                  <a:latin typeface="Arial"/>
                  <a:ea typeface="+mn-ea"/>
                  <a:cs typeface="+mn-cs"/>
                </a:rPr>
                <a:t>Budskapet på samhällsagendan </a:t>
              </a:r>
              <a:endParaRPr kumimoji="0" lang="sv-SE" sz="1400" b="0" i="0" u="none" strike="noStrike" kern="1200" cap="none" spc="0" normalizeH="0" baseline="0" noProof="0" dirty="0">
                <a:ln>
                  <a:noFill/>
                </a:ln>
                <a:solidFill>
                  <a:srgbClr val="F39325"/>
                </a:solidFill>
                <a:effectLst/>
                <a:uLnTx/>
                <a:uFillTx/>
                <a:latin typeface="Arial"/>
                <a:ea typeface="+mn-ea"/>
                <a:cs typeface="+mn-cs"/>
              </a:endParaRPr>
            </a:p>
            <a:p>
              <a:pPr marL="315913"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I vilka forum behöver budskapet förmedlas för att vara på samhälls-agendan?</a:t>
              </a:r>
            </a:p>
            <a:p>
              <a:pPr marL="315913"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Hur lyckas vi nå ut med budskapet?</a:t>
              </a:r>
            </a:p>
          </p:txBody>
        </p:sp>
      </p:grpSp>
      <p:sp>
        <p:nvSpPr>
          <p:cNvPr id="25" name="Flödesschema: Koppling 24">
            <a:extLst>
              <a:ext uri="{FF2B5EF4-FFF2-40B4-BE49-F238E27FC236}">
                <a16:creationId xmlns:a16="http://schemas.microsoft.com/office/drawing/2014/main" id="{4CB6EF98-BE2E-E6FC-CC8A-C630A348C140}"/>
              </a:ext>
            </a:extLst>
          </p:cNvPr>
          <p:cNvSpPr/>
          <p:nvPr/>
        </p:nvSpPr>
        <p:spPr>
          <a:xfrm>
            <a:off x="10062864" y="1482570"/>
            <a:ext cx="1626262" cy="1584176"/>
          </a:xfrm>
          <a:prstGeom prst="flowChartConnector">
            <a:avLst/>
          </a:prstGeom>
          <a:solidFill>
            <a:schemeClr val="bg1"/>
          </a:solidFill>
          <a:ln w="203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Dialog 5</a:t>
            </a:r>
          </a:p>
        </p:txBody>
      </p:sp>
      <p:sp>
        <p:nvSpPr>
          <p:cNvPr id="26" name="textruta 25">
            <a:extLst>
              <a:ext uri="{FF2B5EF4-FFF2-40B4-BE49-F238E27FC236}">
                <a16:creationId xmlns:a16="http://schemas.microsoft.com/office/drawing/2014/main" id="{A7128C95-D186-EA52-9A9E-FCDD76D20CB3}"/>
              </a:ext>
            </a:extLst>
          </p:cNvPr>
          <p:cNvSpPr txBox="1"/>
          <p:nvPr/>
        </p:nvSpPr>
        <p:spPr>
          <a:xfrm>
            <a:off x="9735962" y="3463078"/>
            <a:ext cx="2203620" cy="3018876"/>
          </a:xfrm>
          <a:prstGeom prst="rect">
            <a:avLst/>
          </a:prstGeom>
          <a:noFill/>
        </p:spPr>
        <p:txBody>
          <a:bodyPr wrap="square" lIns="108000" tIns="108000" rIns="108000" bIns="108000" rtlCol="0">
            <a:spAutoFit/>
          </a:bodyPr>
          <a:lstStyle/>
          <a:p>
            <a:pPr marL="30163"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39325"/>
                </a:solidFill>
                <a:effectLst/>
                <a:uLnTx/>
                <a:uFillTx/>
                <a:latin typeface="Arial"/>
                <a:ea typeface="+mn-ea"/>
                <a:cs typeface="+mn-cs"/>
              </a:rPr>
              <a:t>Redo för förändring</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3159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När politiken har lyssnat – är socialtjänst och HR redo att axla rollen som förändrings-ledare i kris?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ruta 26">
            <a:extLst>
              <a:ext uri="{FF2B5EF4-FFF2-40B4-BE49-F238E27FC236}">
                <a16:creationId xmlns:a16="http://schemas.microsoft.com/office/drawing/2014/main" id="{13E92A02-F579-683C-497D-6EBD57EC0163}"/>
              </a:ext>
            </a:extLst>
          </p:cNvPr>
          <p:cNvSpPr txBox="1"/>
          <p:nvPr/>
        </p:nvSpPr>
        <p:spPr>
          <a:xfrm>
            <a:off x="4978041" y="3487145"/>
            <a:ext cx="2258466" cy="1233772"/>
          </a:xfrm>
          <a:prstGeom prst="rect">
            <a:avLst/>
          </a:prstGeom>
          <a:noFill/>
        </p:spPr>
        <p:txBody>
          <a:bodyPr wrap="square" lIns="108000" tIns="108000" rIns="108000" bIns="108000" rtlCol="0">
            <a:spAutoFit/>
          </a:bodyPr>
          <a:lstStyle/>
          <a:p>
            <a:pPr marL="30163" marR="0" lvl="0" indent="0" algn="ctr" defTabSz="914400" rtl="0" eaLnBrk="1" fontAlgn="auto" latinLnBrk="0" hangingPunct="1">
              <a:lnSpc>
                <a:spcPct val="100000"/>
              </a:lnSpc>
              <a:spcBef>
                <a:spcPts val="0"/>
              </a:spcBef>
              <a:spcAft>
                <a:spcPts val="1200"/>
              </a:spcAft>
              <a:buClrTx/>
              <a:buSzTx/>
              <a:buFontTx/>
              <a:buNone/>
              <a:tabLst/>
              <a:defRPr/>
            </a:pPr>
            <a:r>
              <a:rPr kumimoji="0" lang="sv-SE" sz="1400" b="1" i="0" u="none" strike="noStrike" kern="1200" cap="none" spc="0" normalizeH="0" baseline="0" noProof="0" dirty="0">
                <a:ln>
                  <a:noFill/>
                </a:ln>
                <a:solidFill>
                  <a:srgbClr val="F39325"/>
                </a:solidFill>
                <a:effectLst/>
                <a:uLnTx/>
                <a:uFillTx/>
                <a:latin typeface="Arial"/>
                <a:ea typeface="+mn-ea"/>
                <a:cs typeface="+mn-cs"/>
              </a:rPr>
              <a:t>Budskap till politiken</a:t>
            </a:r>
            <a:endParaRPr kumimoji="0" lang="sv-SE" sz="1400" b="0" i="0" u="none" strike="noStrike" kern="1200" cap="none" spc="0" normalizeH="0" baseline="0" noProof="0" dirty="0">
              <a:ln>
                <a:noFill/>
              </a:ln>
              <a:solidFill>
                <a:srgbClr val="F39325"/>
              </a:solidFill>
              <a:effectLst/>
              <a:uLnTx/>
              <a:uFillTx/>
              <a:latin typeface="Arial"/>
              <a:ea typeface="+mn-ea"/>
              <a:cs typeface="+mn-cs"/>
            </a:endParaRPr>
          </a:p>
          <a:p>
            <a:pPr marL="315913"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Vad är vårt gemensamma budskap till politiken?</a:t>
            </a:r>
            <a:endParaRPr kumimoji="0" lang="sv-SE" sz="1000" b="0" i="0" u="none" strike="noStrike" kern="1200" cap="none" spc="0" normalizeH="0" baseline="0" noProof="0" dirty="0">
              <a:ln>
                <a:noFill/>
              </a:ln>
              <a:solidFill>
                <a:srgbClr val="6A605A"/>
              </a:solidFill>
              <a:effectLst/>
              <a:uLnTx/>
              <a:uFillTx/>
              <a:latin typeface="Arial"/>
              <a:ea typeface="+mn-ea"/>
              <a:cs typeface="+mn-cs"/>
            </a:endParaRPr>
          </a:p>
        </p:txBody>
      </p:sp>
    </p:spTree>
    <p:extLst>
      <p:ext uri="{BB962C8B-B14F-4D97-AF65-F5344CB8AC3E}">
        <p14:creationId xmlns:p14="http://schemas.microsoft.com/office/powerpoint/2010/main" val="355362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D6EFA6C-A439-FF84-A1F0-492B8D2706B8}"/>
              </a:ext>
            </a:extLst>
          </p:cNvPr>
          <p:cNvSpPr>
            <a:spLocks noGrp="1"/>
          </p:cNvSpPr>
          <p:nvPr>
            <p:ph type="title"/>
          </p:nvPr>
        </p:nvSpPr>
        <p:spPr>
          <a:xfrm>
            <a:off x="2217625" y="2636912"/>
            <a:ext cx="8045167" cy="1228518"/>
          </a:xfrm>
        </p:spPr>
        <p:txBody>
          <a:bodyPr vert="horz" lIns="91440" tIns="45720" rIns="91440" bIns="45720" rtlCol="0" anchor="t">
            <a:noAutofit/>
          </a:bodyPr>
          <a:lstStyle/>
          <a:p>
            <a:pPr algn="ctr"/>
            <a:r>
              <a:rPr lang="sv-SE" sz="5400" b="1" kern="1200" dirty="0">
                <a:solidFill>
                  <a:schemeClr val="accent3"/>
                </a:solidFill>
                <a:latin typeface="+mj-lt"/>
                <a:ea typeface="+mj-ea"/>
                <a:cs typeface="+mj-cs"/>
              </a:rPr>
              <a:t>Förberedelser för gemensam handlingskraft</a:t>
            </a:r>
          </a:p>
        </p:txBody>
      </p:sp>
      <p:sp>
        <p:nvSpPr>
          <p:cNvPr id="6" name="Flödesschema: Koppling 5">
            <a:extLst>
              <a:ext uri="{FF2B5EF4-FFF2-40B4-BE49-F238E27FC236}">
                <a16:creationId xmlns:a16="http://schemas.microsoft.com/office/drawing/2014/main" id="{0DCF2227-140E-9F75-79FD-8201B8BF43E1}"/>
              </a:ext>
            </a:extLst>
          </p:cNvPr>
          <p:cNvSpPr/>
          <p:nvPr/>
        </p:nvSpPr>
        <p:spPr>
          <a:xfrm>
            <a:off x="1249534" y="2636912"/>
            <a:ext cx="1584176" cy="1584176"/>
          </a:xfrm>
          <a:prstGeom prst="flowChartConnector">
            <a:avLst/>
          </a:prstGeom>
          <a:solidFill>
            <a:schemeClr val="bg1"/>
          </a:solid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Dialog 1</a:t>
            </a:r>
            <a:endParaRPr kumimoji="0" lang="sv-SE"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386676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E42DD8F0-C2B7-4603-2E17-79E44FF27B79}"/>
              </a:ext>
            </a:extLst>
          </p:cNvPr>
          <p:cNvSpPr>
            <a:spLocks noGrp="1"/>
          </p:cNvSpPr>
          <p:nvPr>
            <p:ph sz="half" idx="2"/>
          </p:nvPr>
        </p:nvSpPr>
        <p:spPr/>
        <p:txBody>
          <a:bodyPr/>
          <a:lstStyle/>
          <a:p>
            <a:pPr>
              <a:spcAft>
                <a:spcPts val="300"/>
              </a:spcAft>
            </a:pPr>
            <a:r>
              <a:rPr lang="sv-SE" sz="2000" dirty="0"/>
              <a:t>På efterföljande sidor finns underlag för gemensam reflektion kring: </a:t>
            </a:r>
          </a:p>
          <a:p>
            <a:pPr lvl="1">
              <a:spcAft>
                <a:spcPts val="300"/>
              </a:spcAft>
            </a:pPr>
            <a:r>
              <a:rPr lang="sv-SE" sz="1800" dirty="0"/>
              <a:t>kompetenskrisens relevans och angelägenhet</a:t>
            </a:r>
          </a:p>
          <a:p>
            <a:pPr lvl="1">
              <a:spcAft>
                <a:spcPts val="300"/>
              </a:spcAft>
            </a:pPr>
            <a:r>
              <a:rPr lang="sv-SE" sz="1800" dirty="0"/>
              <a:t>önskat läge och vägen framåt</a:t>
            </a:r>
          </a:p>
          <a:p>
            <a:pPr lvl="1">
              <a:spcAft>
                <a:spcPts val="300"/>
              </a:spcAft>
            </a:pPr>
            <a:r>
              <a:rPr lang="sv-SE" sz="1800" dirty="0"/>
              <a:t>vad som krävs för att skapa handlingskraft</a:t>
            </a:r>
          </a:p>
          <a:p>
            <a:pPr lvl="1">
              <a:spcAft>
                <a:spcPts val="300"/>
              </a:spcAft>
            </a:pPr>
            <a:r>
              <a:rPr lang="sv-SE" sz="1800" dirty="0"/>
              <a:t>samarbete, roller och handlingsutrymme för att hantera förändring</a:t>
            </a:r>
          </a:p>
          <a:p>
            <a:pPr lvl="1"/>
            <a:r>
              <a:rPr lang="sv-SE" sz="1800" dirty="0"/>
              <a:t>nuläget och hur det kan synliggöras</a:t>
            </a:r>
          </a:p>
          <a:p>
            <a:endParaRPr lang="sv-SE" sz="2000" dirty="0"/>
          </a:p>
        </p:txBody>
      </p:sp>
      <p:sp>
        <p:nvSpPr>
          <p:cNvPr id="2" name="Platshållare för innehåll 1">
            <a:extLst>
              <a:ext uri="{FF2B5EF4-FFF2-40B4-BE49-F238E27FC236}">
                <a16:creationId xmlns:a16="http://schemas.microsoft.com/office/drawing/2014/main" id="{280852B3-C0C3-D033-D674-70D9C985A737}"/>
              </a:ext>
            </a:extLst>
          </p:cNvPr>
          <p:cNvSpPr>
            <a:spLocks noGrp="1"/>
          </p:cNvSpPr>
          <p:nvPr>
            <p:ph sz="half" idx="1"/>
          </p:nvPr>
        </p:nvSpPr>
        <p:spPr/>
        <p:txBody>
          <a:bodyPr/>
          <a:lstStyle/>
          <a:p>
            <a:r>
              <a:rPr lang="sv-SE" sz="2000" dirty="0"/>
              <a:t>Att hantera kompetenskrisen i äldreomsorgen ställer höga krav på gemensamt förändringsarbete. </a:t>
            </a:r>
          </a:p>
          <a:p>
            <a:r>
              <a:rPr lang="sv-SE" sz="2000" dirty="0"/>
              <a:t>Socialchef och HR-chef har nyckelroller för att tillsammans mobilisera den samlade handlingskraft som behövs. </a:t>
            </a:r>
          </a:p>
          <a:p>
            <a:endParaRPr lang="sv-SE" sz="2000" dirty="0"/>
          </a:p>
          <a:p>
            <a:pPr lvl="1"/>
            <a:endParaRPr lang="sv-SE" sz="1800" dirty="0"/>
          </a:p>
        </p:txBody>
      </p:sp>
      <p:sp>
        <p:nvSpPr>
          <p:cNvPr id="3" name="Rubrik 2">
            <a:extLst>
              <a:ext uri="{FF2B5EF4-FFF2-40B4-BE49-F238E27FC236}">
                <a16:creationId xmlns:a16="http://schemas.microsoft.com/office/drawing/2014/main" id="{DD7B62FE-D145-348F-FB37-1E353306C987}"/>
              </a:ext>
            </a:extLst>
          </p:cNvPr>
          <p:cNvSpPr>
            <a:spLocks noGrp="1"/>
          </p:cNvSpPr>
          <p:nvPr>
            <p:ph type="title"/>
          </p:nvPr>
        </p:nvSpPr>
        <p:spPr/>
        <p:txBody>
          <a:bodyPr/>
          <a:lstStyle/>
          <a:p>
            <a:r>
              <a:rPr lang="sv-SE" dirty="0"/>
              <a:t>Förberedelser för gemensam handlingskraft</a:t>
            </a:r>
          </a:p>
        </p:txBody>
      </p:sp>
      <p:sp>
        <p:nvSpPr>
          <p:cNvPr id="5" name="textruta 4">
            <a:extLst>
              <a:ext uri="{FF2B5EF4-FFF2-40B4-BE49-F238E27FC236}">
                <a16:creationId xmlns:a16="http://schemas.microsoft.com/office/drawing/2014/main" id="{6743CF56-C768-471D-6EA0-EE2877BF1E7F}"/>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209657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1211428" y="1524000"/>
            <a:ext cx="9608400" cy="3190876"/>
          </a:xfrm>
        </p:spPr>
        <p:txBody>
          <a:bodyPr/>
          <a:lstStyle/>
          <a:p>
            <a:r>
              <a:rPr lang="sv-SE" dirty="0">
                <a:solidFill>
                  <a:schemeClr val="accent3"/>
                </a:solidFill>
              </a:rPr>
              <a:t>Underlag för metodstöd ”</a:t>
            </a:r>
            <a:r>
              <a:rPr lang="sv-SE" sz="5400" dirty="0">
                <a:solidFill>
                  <a:schemeClr val="accent3"/>
                </a:solidFill>
              </a:rPr>
              <a:t>Mobilisera handlingskraft att </a:t>
            </a:r>
            <a:r>
              <a:rPr lang="sv-SE" sz="5400" dirty="0">
                <a:solidFill>
                  <a:schemeClr val="accent3"/>
                </a:solidFill>
                <a:effectLst/>
                <a:ea typeface="Century Gothic" panose="020B0502020202020204" pitchFamily="34" charset="0"/>
                <a:cs typeface="Times New Roman" panose="02020603050405020304" pitchFamily="18" charset="0"/>
              </a:rPr>
              <a:t>hantera kompetenskrisen inom äldreomsorgen”</a:t>
            </a:r>
            <a:r>
              <a:rPr lang="sv-SE" sz="5400" dirty="0">
                <a:solidFill>
                  <a:srgbClr val="000000"/>
                </a:solidFill>
                <a:effectLst/>
                <a:ea typeface="Century Gothic" panose="020B0502020202020204" pitchFamily="34" charset="0"/>
                <a:cs typeface="Times New Roman" panose="02020603050405020304" pitchFamily="18" charset="0"/>
              </a:rPr>
              <a:t/>
            </a:r>
            <a:br>
              <a:rPr lang="sv-SE" sz="5400" dirty="0">
                <a:solidFill>
                  <a:srgbClr val="000000"/>
                </a:solidFill>
                <a:effectLst/>
                <a:ea typeface="Century Gothic" panose="020B0502020202020204" pitchFamily="34" charset="0"/>
                <a:cs typeface="Times New Roman" panose="02020603050405020304" pitchFamily="18" charset="0"/>
              </a:rPr>
            </a:br>
            <a:r>
              <a:rPr lang="sv-SE" sz="6000" dirty="0"/>
              <a:t/>
            </a:r>
            <a:br>
              <a:rPr lang="sv-SE" sz="6000" dirty="0"/>
            </a:br>
            <a:endParaRPr lang="sv-SE" sz="2400" dirty="0">
              <a:solidFill>
                <a:schemeClr val="tx1"/>
              </a:solidFill>
            </a:endParaRPr>
          </a:p>
        </p:txBody>
      </p:sp>
    </p:spTree>
    <p:extLst>
      <p:ext uri="{BB962C8B-B14F-4D97-AF65-F5344CB8AC3E}">
        <p14:creationId xmlns:p14="http://schemas.microsoft.com/office/powerpoint/2010/main" val="778834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9A0920BD-0DDA-066E-DBFC-988B2B236F82}"/>
              </a:ext>
            </a:extLst>
          </p:cNvPr>
          <p:cNvPicPr>
            <a:picLocks noGrp="1" noChangeAspect="1"/>
          </p:cNvPicPr>
          <p:nvPr>
            <p:ph sz="half" idx="2"/>
          </p:nvPr>
        </p:nvPicPr>
        <p:blipFill rotWithShape="1">
          <a:blip r:embed="rId2" cstate="hqprint">
            <a:extLst>
              <a:ext uri="{28A0092B-C50C-407E-A947-70E740481C1C}">
                <a14:useLocalDpi xmlns:a14="http://schemas.microsoft.com/office/drawing/2010/main" val="0"/>
              </a:ext>
            </a:extLst>
          </a:blip>
          <a:srcRect r="33993"/>
          <a:stretch/>
        </p:blipFill>
        <p:spPr>
          <a:xfrm>
            <a:off x="6556685" y="2494800"/>
            <a:ext cx="3112173" cy="3147429"/>
          </a:xfrm>
        </p:spPr>
      </p:pic>
      <p:sp>
        <p:nvSpPr>
          <p:cNvPr id="5" name="Platshållare för innehåll 4">
            <a:extLst>
              <a:ext uri="{FF2B5EF4-FFF2-40B4-BE49-F238E27FC236}">
                <a16:creationId xmlns:a16="http://schemas.microsoft.com/office/drawing/2014/main" id="{CEA58B85-519D-AB14-6533-ADA8DEB9A84A}"/>
              </a:ext>
            </a:extLst>
          </p:cNvPr>
          <p:cNvSpPr>
            <a:spLocks noGrp="1"/>
          </p:cNvSpPr>
          <p:nvPr>
            <p:ph sz="half" idx="1"/>
          </p:nvPr>
        </p:nvSpPr>
        <p:spPr/>
        <p:txBody>
          <a:bodyPr/>
          <a:lstStyle/>
          <a:p>
            <a:r>
              <a:rPr lang="sv-SE" sz="2000" dirty="0"/>
              <a:t>Socialchef och HR-chef leder kompetensförsörjningen inom  äldreomsorg med vetskapen att det inte kommer gå ihop framåt.</a:t>
            </a:r>
          </a:p>
          <a:p>
            <a:pPr lvl="1"/>
            <a:r>
              <a:rPr lang="sv-SE" sz="1800" dirty="0"/>
              <a:t>Är detta något som präglar vardagen i kommunen redan idag?</a:t>
            </a:r>
          </a:p>
          <a:p>
            <a:pPr lvl="1"/>
            <a:r>
              <a:rPr lang="sv-SE" sz="1800" dirty="0"/>
              <a:t>Hur känns det?</a:t>
            </a:r>
          </a:p>
        </p:txBody>
      </p:sp>
      <p:sp>
        <p:nvSpPr>
          <p:cNvPr id="3" name="Rubrik 2">
            <a:extLst>
              <a:ext uri="{FF2B5EF4-FFF2-40B4-BE49-F238E27FC236}">
                <a16:creationId xmlns:a16="http://schemas.microsoft.com/office/drawing/2014/main" id="{FBE64D6B-7234-BD7E-AA1F-13F4DE0E777A}"/>
              </a:ext>
            </a:extLst>
          </p:cNvPr>
          <p:cNvSpPr>
            <a:spLocks noGrp="1"/>
          </p:cNvSpPr>
          <p:nvPr>
            <p:ph type="title"/>
          </p:nvPr>
        </p:nvSpPr>
        <p:spPr/>
        <p:txBody>
          <a:bodyPr/>
          <a:lstStyle/>
          <a:p>
            <a:r>
              <a:rPr lang="sv-SE" dirty="0"/>
              <a:t>Relevans och angelägenhet</a:t>
            </a:r>
            <a:br>
              <a:rPr lang="sv-SE" dirty="0"/>
            </a:br>
            <a:endParaRPr lang="sv-SE" dirty="0"/>
          </a:p>
        </p:txBody>
      </p:sp>
      <p:sp>
        <p:nvSpPr>
          <p:cNvPr id="2" name="textruta 1">
            <a:extLst>
              <a:ext uri="{FF2B5EF4-FFF2-40B4-BE49-F238E27FC236}">
                <a16:creationId xmlns:a16="http://schemas.microsoft.com/office/drawing/2014/main" id="{558C652E-FD13-D27D-37FF-BBED169B49B1}"/>
              </a:ext>
            </a:extLst>
          </p:cNvPr>
          <p:cNvSpPr txBox="1"/>
          <p:nvPr/>
        </p:nvSpPr>
        <p:spPr>
          <a:xfrm>
            <a:off x="10197297" y="116453"/>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103461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DDC334EC-9333-A7BA-D232-D0325BDFA0CF}"/>
              </a:ext>
            </a:extLst>
          </p:cNvPr>
          <p:cNvSpPr>
            <a:spLocks noGrp="1"/>
          </p:cNvSpPr>
          <p:nvPr>
            <p:ph sz="half" idx="1"/>
          </p:nvPr>
        </p:nvSpPr>
        <p:spPr>
          <a:xfrm>
            <a:off x="666000" y="2494800"/>
            <a:ext cx="3524035" cy="3740400"/>
          </a:xfrm>
        </p:spPr>
        <p:txBody>
          <a:bodyPr/>
          <a:lstStyle/>
          <a:p>
            <a:pPr lvl="0">
              <a:spcAft>
                <a:spcPts val="600"/>
              </a:spcAft>
              <a:defRPr/>
            </a:pPr>
            <a:r>
              <a:rPr lang="sv-SE" sz="2000" dirty="0">
                <a:solidFill>
                  <a:prstClr val="black"/>
                </a:solidFill>
                <a:latin typeface="Arial"/>
              </a:rPr>
              <a:t>I bilden s</a:t>
            </a:r>
            <a:r>
              <a:rPr kumimoji="0" lang="sv-SE" sz="2000" b="0" i="0" u="none" strike="noStrike" kern="1200" cap="none" spc="0" normalizeH="0" baseline="0" noProof="0" dirty="0" err="1">
                <a:ln>
                  <a:noFill/>
                </a:ln>
                <a:solidFill>
                  <a:prstClr val="black"/>
                </a:solidFill>
                <a:effectLst/>
                <a:uLnTx/>
                <a:uFillTx/>
                <a:latin typeface="Arial"/>
                <a:ea typeface="+mn-ea"/>
                <a:cs typeface="+mn-cs"/>
              </a:rPr>
              <a:t>ammanfattas</a:t>
            </a:r>
            <a:r>
              <a:rPr kumimoji="0" lang="sv-SE" sz="2000" b="0" i="0" u="none" strike="noStrike" kern="1200" cap="none" spc="0" normalizeH="0" baseline="0" noProof="0" dirty="0">
                <a:ln>
                  <a:noFill/>
                </a:ln>
                <a:solidFill>
                  <a:prstClr val="black"/>
                </a:solidFill>
                <a:effectLst/>
                <a:uLnTx/>
                <a:uFillTx/>
                <a:latin typeface="Arial"/>
                <a:ea typeface="+mn-ea"/>
                <a:cs typeface="+mn-cs"/>
              </a:rPr>
              <a:t> SKR:s befintliga strategier för att möta kompetens-utmaningen.</a:t>
            </a:r>
            <a:r>
              <a:rPr lang="sv-SE" sz="2000" dirty="0"/>
              <a:t> </a:t>
            </a:r>
          </a:p>
          <a:p>
            <a:pPr lvl="1">
              <a:defRPr/>
            </a:pPr>
            <a:r>
              <a:rPr lang="sv-SE" sz="1800" dirty="0"/>
              <a:t>Är de här strategierna ett stöd i kommunens strategiska arbete med kompetensförsörjning? </a:t>
            </a:r>
          </a:p>
          <a:p>
            <a:pPr lvl="1">
              <a:buFont typeface="Symbol" panose="05050102010706020507" pitchFamily="18" charset="2"/>
              <a:buChar char=""/>
              <a:defRPr/>
            </a:pPr>
            <a:r>
              <a:rPr lang="sv-SE" sz="1800" dirty="0"/>
              <a:t>Hur synliggörs önskat läge och vägen dit i kommunen idag? </a:t>
            </a:r>
          </a:p>
          <a:p>
            <a:endParaRPr lang="sv-SE" sz="2000" dirty="0"/>
          </a:p>
        </p:txBody>
      </p:sp>
      <p:sp>
        <p:nvSpPr>
          <p:cNvPr id="3" name="Rubrik 2">
            <a:extLst>
              <a:ext uri="{FF2B5EF4-FFF2-40B4-BE49-F238E27FC236}">
                <a16:creationId xmlns:a16="http://schemas.microsoft.com/office/drawing/2014/main" id="{7E2A58AB-EFAF-D9C6-D86F-B939EF328CE5}"/>
              </a:ext>
            </a:extLst>
          </p:cNvPr>
          <p:cNvSpPr>
            <a:spLocks noGrp="1"/>
          </p:cNvSpPr>
          <p:nvPr>
            <p:ph type="title"/>
          </p:nvPr>
        </p:nvSpPr>
        <p:spPr/>
        <p:txBody>
          <a:bodyPr/>
          <a:lstStyle/>
          <a:p>
            <a:r>
              <a:rPr lang="sv-SE" dirty="0"/>
              <a:t>Önskat läge och vägen framåt</a:t>
            </a:r>
          </a:p>
        </p:txBody>
      </p:sp>
      <p:pic>
        <p:nvPicPr>
          <p:cNvPr id="6" name="Bildobjekt 5">
            <a:extLst>
              <a:ext uri="{FF2B5EF4-FFF2-40B4-BE49-F238E27FC236}">
                <a16:creationId xmlns:a16="http://schemas.microsoft.com/office/drawing/2014/main" id="{4D21460B-5811-DC00-ED7E-4DCE6BEACBD1}"/>
              </a:ext>
            </a:extLst>
          </p:cNvPr>
          <p:cNvPicPr>
            <a:picLocks noChangeAspect="1"/>
          </p:cNvPicPr>
          <p:nvPr/>
        </p:nvPicPr>
        <p:blipFill>
          <a:blip r:embed="rId2"/>
          <a:stretch>
            <a:fillRect/>
          </a:stretch>
        </p:blipFill>
        <p:spPr>
          <a:xfrm>
            <a:off x="4502554" y="2159214"/>
            <a:ext cx="7563066" cy="2787121"/>
          </a:xfrm>
          <a:prstGeom prst="rect">
            <a:avLst/>
          </a:prstGeom>
        </p:spPr>
      </p:pic>
      <p:sp>
        <p:nvSpPr>
          <p:cNvPr id="7" name="textruta 32">
            <a:extLst>
              <a:ext uri="{FF2B5EF4-FFF2-40B4-BE49-F238E27FC236}">
                <a16:creationId xmlns:a16="http://schemas.microsoft.com/office/drawing/2014/main" id="{5295A31A-0F03-EA0B-18B2-1A1D8A5EF332}"/>
              </a:ext>
            </a:extLst>
          </p:cNvPr>
          <p:cNvSpPr txBox="1"/>
          <p:nvPr/>
        </p:nvSpPr>
        <p:spPr>
          <a:xfrm>
            <a:off x="4518953" y="5126784"/>
            <a:ext cx="7416482" cy="815608"/>
          </a:xfrm>
          <a:prstGeom prst="rect">
            <a:avLst/>
          </a:prstGeom>
          <a:noFill/>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marR="0" lvl="0" indent="-1746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400" b="0" i="1" u="none" strike="noStrike" kern="1200" cap="none" spc="0" normalizeH="0" baseline="0" noProof="0" dirty="0">
                <a:ln>
                  <a:noFill/>
                </a:ln>
                <a:solidFill>
                  <a:prstClr val="black"/>
                </a:solidFill>
                <a:effectLst/>
                <a:uLnTx/>
                <a:uFillTx/>
                <a:latin typeface="Arial"/>
                <a:ea typeface="+mn-ea"/>
                <a:cs typeface="+mn-cs"/>
              </a:rPr>
              <a:t>Nio strategier för att möta rekryteringsutmaningen </a:t>
            </a:r>
            <a:r>
              <a:rPr kumimoji="0" lang="sv-SE" sz="1400" b="0" i="0" u="none" strike="noStrike" kern="1200" cap="none" spc="0" normalizeH="0" baseline="0" noProof="0" dirty="0">
                <a:ln>
                  <a:noFill/>
                </a:ln>
                <a:solidFill>
                  <a:srgbClr val="0070C0"/>
                </a:solidFill>
                <a:effectLst/>
                <a:uLnTx/>
                <a:uFillTx/>
                <a:latin typeface="Arial"/>
                <a:ea typeface="+mn-ea"/>
                <a:cs typeface="+mn-cs"/>
                <a:hlinkClick r:id="rId3">
                  <a:extLst>
                    <a:ext uri="{A12FA001-AC4F-418D-AE19-62706E023703}">
                      <ahyp:hlinkClr xmlns:ahyp="http://schemas.microsoft.com/office/drawing/2018/hyperlinkcolor" xmlns="" val="tx"/>
                    </a:ext>
                  </a:extLst>
                </a:hlinkClick>
              </a:rPr>
              <a:t>Länk</a:t>
            </a:r>
            <a:endParaRPr kumimoji="0" lang="sv-SE" sz="1400" b="0" i="0" u="none" strike="noStrike" kern="1200" cap="none" spc="0" normalizeH="0" baseline="0" noProof="0" dirty="0">
              <a:ln>
                <a:noFill/>
              </a:ln>
              <a:solidFill>
                <a:srgbClr val="0070C0"/>
              </a:solidFill>
              <a:effectLst/>
              <a:uLnTx/>
              <a:uFillTx/>
              <a:latin typeface="Arial"/>
              <a:ea typeface="+mn-ea"/>
              <a:cs typeface="+mn-cs"/>
            </a:endParaRPr>
          </a:p>
          <a:p>
            <a:pPr marL="174625" marR="0" lvl="0" indent="-1746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400" b="0" i="1" u="none" strike="noStrike" kern="1200" cap="none" spc="0" normalizeH="0" baseline="0" noProof="0" dirty="0">
                <a:ln>
                  <a:noFill/>
                </a:ln>
                <a:solidFill>
                  <a:prstClr val="black"/>
                </a:solidFill>
                <a:effectLst/>
                <a:uLnTx/>
                <a:uFillTx/>
                <a:latin typeface="Arial"/>
                <a:ea typeface="+mn-ea"/>
                <a:cs typeface="+mn-cs"/>
              </a:rPr>
              <a:t>Strategi för en stabil och långsiktig kompetensförsörjning </a:t>
            </a:r>
            <a:r>
              <a:rPr kumimoji="0" lang="sv-SE" sz="1400" b="0" i="0" u="none" strike="noStrike" kern="1200" cap="none" spc="0" normalizeH="0" baseline="0" noProof="0" dirty="0">
                <a:ln>
                  <a:noFill/>
                </a:ln>
                <a:solidFill>
                  <a:srgbClr val="0070C0"/>
                </a:solidFill>
                <a:effectLst/>
                <a:uLnTx/>
                <a:uFillTx/>
                <a:latin typeface="Arial"/>
                <a:ea typeface="+mn-ea"/>
                <a:cs typeface="+mn-cs"/>
                <a:hlinkClick r:id="rId4">
                  <a:extLst>
                    <a:ext uri="{A12FA001-AC4F-418D-AE19-62706E023703}">
                      <ahyp:hlinkClr xmlns:ahyp="http://schemas.microsoft.com/office/drawing/2018/hyperlinkcolor" xmlns="" val="tx"/>
                    </a:ext>
                  </a:extLst>
                </a:hlinkClick>
              </a:rPr>
              <a:t>Länk</a:t>
            </a:r>
            <a:endParaRPr kumimoji="0" lang="sv-SE" sz="1400" b="0" i="0" u="none" strike="noStrike" kern="1200" cap="none" spc="0" normalizeH="0" baseline="0" noProof="0" dirty="0">
              <a:ln>
                <a:noFill/>
              </a:ln>
              <a:solidFill>
                <a:srgbClr val="0070C0"/>
              </a:solidFill>
              <a:effectLst/>
              <a:uLnTx/>
              <a:uFillTx/>
              <a:latin typeface="Arial"/>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1" u="none" strike="noStrike" kern="1200" cap="none" spc="0" normalizeH="0" baseline="0" noProof="0" dirty="0">
                <a:ln>
                  <a:noFill/>
                </a:ln>
                <a:solidFill>
                  <a:prstClr val="black"/>
                </a:solidFill>
                <a:effectLst/>
                <a:uLnTx/>
                <a:uFillTx/>
                <a:latin typeface="Arial"/>
                <a:ea typeface="+mn-ea"/>
                <a:cs typeface="+mn-cs"/>
              </a:rPr>
              <a:t>Att möta kompetensutmaningen </a:t>
            </a:r>
            <a:r>
              <a:rPr kumimoji="0" lang="sv-SE" sz="1400" b="0" i="0" u="none" strike="noStrike" kern="1200" cap="none" spc="0" normalizeH="0" baseline="0" noProof="0" dirty="0">
                <a:ln>
                  <a:noFill/>
                </a:ln>
                <a:solidFill>
                  <a:srgbClr val="0070C0"/>
                </a:solidFill>
                <a:effectLst/>
                <a:uLnTx/>
                <a:uFillTx/>
                <a:latin typeface="Arial"/>
                <a:ea typeface="+mn-ea"/>
                <a:cs typeface="+mn-cs"/>
                <a:hlinkClick r:id="rId5">
                  <a:extLst>
                    <a:ext uri="{A12FA001-AC4F-418D-AE19-62706E023703}">
                      <ahyp:hlinkClr xmlns:ahyp="http://schemas.microsoft.com/office/drawing/2018/hyperlinkcolor" xmlns="" val="tx"/>
                    </a:ext>
                  </a:extLst>
                </a:hlinkClick>
              </a:rPr>
              <a:t>Länk</a:t>
            </a:r>
            <a:endParaRPr kumimoji="0" lang="sv-SE" sz="1400" b="0" i="0" u="none" strike="noStrike" kern="1200" cap="none" spc="0" normalizeH="0" baseline="0" noProof="0" dirty="0">
              <a:ln>
                <a:noFill/>
              </a:ln>
              <a:solidFill>
                <a:srgbClr val="0070C0"/>
              </a:solidFill>
              <a:effectLst/>
              <a:uLnTx/>
              <a:uFillTx/>
              <a:latin typeface="Arial"/>
              <a:ea typeface="+mn-ea"/>
              <a:cs typeface="+mn-cs"/>
            </a:endParaRPr>
          </a:p>
        </p:txBody>
      </p:sp>
      <p:sp>
        <p:nvSpPr>
          <p:cNvPr id="8" name="textruta 7">
            <a:extLst>
              <a:ext uri="{FF2B5EF4-FFF2-40B4-BE49-F238E27FC236}">
                <a16:creationId xmlns:a16="http://schemas.microsoft.com/office/drawing/2014/main" id="{ECE31F38-3EB4-E337-C684-712E80DEC510}"/>
              </a:ext>
            </a:extLst>
          </p:cNvPr>
          <p:cNvSpPr txBox="1"/>
          <p:nvPr/>
        </p:nvSpPr>
        <p:spPr>
          <a:xfrm>
            <a:off x="10197297" y="104878"/>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4182174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1A6EAE66-7B4C-A27A-3CED-BF162F23E791}"/>
              </a:ext>
            </a:extLst>
          </p:cNvPr>
          <p:cNvSpPr>
            <a:spLocks noGrp="1"/>
          </p:cNvSpPr>
          <p:nvPr>
            <p:ph sz="half" idx="1"/>
          </p:nvPr>
        </p:nvSpPr>
        <p:spPr/>
        <p:txBody>
          <a:bodyPr/>
          <a:lstStyle/>
          <a:p>
            <a:pPr marL="30163" indent="0">
              <a:buNone/>
            </a:pPr>
            <a:r>
              <a:rPr lang="sv-SE" sz="2000" dirty="0"/>
              <a:t>Tillsammans ska socialtjänst och HR leda förändring i kris. </a:t>
            </a:r>
          </a:p>
          <a:p>
            <a:pPr lvl="1"/>
            <a:r>
              <a:rPr lang="sv-SE" sz="1800" dirty="0"/>
              <a:t>Vilken handlingskraft står socialtjänst för?</a:t>
            </a:r>
          </a:p>
          <a:p>
            <a:pPr lvl="1"/>
            <a:r>
              <a:rPr lang="sv-SE" sz="1800" dirty="0"/>
              <a:t>Vilken handlingskraft står HR för?</a:t>
            </a:r>
          </a:p>
          <a:p>
            <a:pPr marL="457200" lvl="1" indent="0">
              <a:buNone/>
            </a:pPr>
            <a:endParaRPr lang="sv-SE" sz="1800" dirty="0"/>
          </a:p>
          <a:p>
            <a:endParaRPr lang="sv-SE" sz="2000" dirty="0"/>
          </a:p>
          <a:p>
            <a:endParaRPr lang="sv-SE" sz="2000" dirty="0"/>
          </a:p>
          <a:p>
            <a:endParaRPr lang="sv-SE" sz="2000" dirty="0"/>
          </a:p>
        </p:txBody>
      </p:sp>
      <p:sp>
        <p:nvSpPr>
          <p:cNvPr id="5" name="Rubrik 4">
            <a:extLst>
              <a:ext uri="{FF2B5EF4-FFF2-40B4-BE49-F238E27FC236}">
                <a16:creationId xmlns:a16="http://schemas.microsoft.com/office/drawing/2014/main" id="{CE880EC0-22BC-693D-A227-1209B3C848E3}"/>
              </a:ext>
            </a:extLst>
          </p:cNvPr>
          <p:cNvSpPr>
            <a:spLocks noGrp="1"/>
          </p:cNvSpPr>
          <p:nvPr>
            <p:ph type="title"/>
          </p:nvPr>
        </p:nvSpPr>
        <p:spPr/>
        <p:txBody>
          <a:bodyPr/>
          <a:lstStyle/>
          <a:p>
            <a:r>
              <a:rPr lang="sv-SE" dirty="0"/>
              <a:t>Gemensam handlingskraft</a:t>
            </a:r>
          </a:p>
        </p:txBody>
      </p:sp>
      <p:pic>
        <p:nvPicPr>
          <p:cNvPr id="11" name="Platshållare för innehåll 7">
            <a:extLst>
              <a:ext uri="{FF2B5EF4-FFF2-40B4-BE49-F238E27FC236}">
                <a16:creationId xmlns:a16="http://schemas.microsoft.com/office/drawing/2014/main" id="{02A39C12-5DE6-8864-3DF1-81005F27FC2A}"/>
              </a:ext>
            </a:extLst>
          </p:cNvPr>
          <p:cNvPicPr>
            <a:picLocks noGrp="1" noChangeAspect="1"/>
          </p:cNvPicPr>
          <p:nvPr>
            <p:ph sz="half" idx="2"/>
          </p:nvPr>
        </p:nvPicPr>
        <p:blipFill rotWithShape="1">
          <a:blip r:embed="rId2" cstate="hqprint">
            <a:extLst>
              <a:ext uri="{28A0092B-C50C-407E-A947-70E740481C1C}">
                <a14:useLocalDpi xmlns:a14="http://schemas.microsoft.com/office/drawing/2010/main" val="0"/>
              </a:ext>
            </a:extLst>
          </a:blip>
          <a:srcRect l="13653" t="13719" r="13775" b="7691"/>
          <a:stretch/>
        </p:blipFill>
        <p:spPr>
          <a:xfrm>
            <a:off x="6163029" y="2646944"/>
            <a:ext cx="4538059" cy="3276250"/>
          </a:xfrm>
          <a:prstGeom prst="rect">
            <a:avLst/>
          </a:prstGeom>
          <a:noFill/>
        </p:spPr>
      </p:pic>
      <p:sp>
        <p:nvSpPr>
          <p:cNvPr id="2" name="textruta 1">
            <a:extLst>
              <a:ext uri="{FF2B5EF4-FFF2-40B4-BE49-F238E27FC236}">
                <a16:creationId xmlns:a16="http://schemas.microsoft.com/office/drawing/2014/main" id="{C0055DAF-B013-486E-2345-7FCE2F47B8BF}"/>
              </a:ext>
            </a:extLst>
          </p:cNvPr>
          <p:cNvSpPr txBox="1"/>
          <p:nvPr/>
        </p:nvSpPr>
        <p:spPr>
          <a:xfrm>
            <a:off x="10197297" y="104878"/>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60103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2AF34DD-2103-ECC0-5AFE-E649F35F9320}"/>
              </a:ext>
            </a:extLst>
          </p:cNvPr>
          <p:cNvSpPr>
            <a:spLocks noGrp="1"/>
          </p:cNvSpPr>
          <p:nvPr>
            <p:ph sz="half" idx="2"/>
          </p:nvPr>
        </p:nvSpPr>
        <p:spPr/>
        <p:txBody>
          <a:bodyPr/>
          <a:lstStyle/>
          <a:p>
            <a:pPr>
              <a:spcAft>
                <a:spcPts val="1800"/>
              </a:spcAft>
            </a:pPr>
            <a:r>
              <a:rPr lang="sv-SE" sz="2000" dirty="0"/>
              <a:t>Har ni som socialchef och HR-chef handlingsutrymme att möta de utmaningar ni står i eller inför? </a:t>
            </a:r>
          </a:p>
          <a:p>
            <a:pPr lvl="1">
              <a:spcAft>
                <a:spcPts val="1200"/>
              </a:spcAft>
            </a:pPr>
            <a:r>
              <a:rPr lang="sv-SE" sz="1800" dirty="0"/>
              <a:t>Styrkor</a:t>
            </a:r>
          </a:p>
          <a:p>
            <a:pPr lvl="1">
              <a:spcAft>
                <a:spcPts val="1800"/>
              </a:spcAft>
            </a:pPr>
            <a:r>
              <a:rPr lang="sv-SE" sz="1800" dirty="0"/>
              <a:t>Svagheter</a:t>
            </a:r>
          </a:p>
          <a:p>
            <a:endParaRPr lang="sv-SE" sz="2000" dirty="0"/>
          </a:p>
          <a:p>
            <a:pPr lvl="1"/>
            <a:endParaRPr lang="sv-SE" sz="1800" dirty="0"/>
          </a:p>
        </p:txBody>
      </p:sp>
      <p:sp>
        <p:nvSpPr>
          <p:cNvPr id="3" name="Platshållare för innehåll 2">
            <a:extLst>
              <a:ext uri="{FF2B5EF4-FFF2-40B4-BE49-F238E27FC236}">
                <a16:creationId xmlns:a16="http://schemas.microsoft.com/office/drawing/2014/main" id="{0792201C-F1C2-0F1A-668C-2A1F5C1C13AE}"/>
              </a:ext>
            </a:extLst>
          </p:cNvPr>
          <p:cNvSpPr>
            <a:spLocks noGrp="1"/>
          </p:cNvSpPr>
          <p:nvPr>
            <p:ph sz="half" idx="1"/>
          </p:nvPr>
        </p:nvSpPr>
        <p:spPr/>
        <p:txBody>
          <a:bodyPr/>
          <a:lstStyle/>
          <a:p>
            <a:r>
              <a:rPr lang="sv-SE" sz="2000" dirty="0"/>
              <a:t>Har ni (er kommun) börjat tänka nytt och arbeta på nya sätt för att lyckas möta människors behov?</a:t>
            </a:r>
            <a:r>
              <a:rPr lang="sv-SE" sz="2000" dirty="0">
                <a:solidFill>
                  <a:srgbClr val="0070C0"/>
                </a:solidFill>
              </a:rPr>
              <a:t> </a:t>
            </a:r>
          </a:p>
          <a:p>
            <a:pPr lvl="1"/>
            <a:r>
              <a:rPr lang="sv-SE" sz="1800" dirty="0"/>
              <a:t>Vad gör ni redan idag? </a:t>
            </a:r>
          </a:p>
        </p:txBody>
      </p:sp>
      <p:sp>
        <p:nvSpPr>
          <p:cNvPr id="4" name="Rubrik 3">
            <a:extLst>
              <a:ext uri="{FF2B5EF4-FFF2-40B4-BE49-F238E27FC236}">
                <a16:creationId xmlns:a16="http://schemas.microsoft.com/office/drawing/2014/main" id="{735330F9-45CD-28F2-A887-7A2BFF42F842}"/>
              </a:ext>
            </a:extLst>
          </p:cNvPr>
          <p:cNvSpPr>
            <a:spLocks noGrp="1"/>
          </p:cNvSpPr>
          <p:nvPr>
            <p:ph type="title"/>
          </p:nvPr>
        </p:nvSpPr>
        <p:spPr/>
        <p:txBody>
          <a:bodyPr/>
          <a:lstStyle/>
          <a:p>
            <a:r>
              <a:rPr lang="sv-SE" dirty="0"/>
              <a:t>Handlingsutrymme</a:t>
            </a:r>
          </a:p>
        </p:txBody>
      </p:sp>
      <p:sp>
        <p:nvSpPr>
          <p:cNvPr id="5" name="textruta 4">
            <a:extLst>
              <a:ext uri="{FF2B5EF4-FFF2-40B4-BE49-F238E27FC236}">
                <a16:creationId xmlns:a16="http://schemas.microsoft.com/office/drawing/2014/main" id="{65363A4E-3EC1-52EE-B061-8946E9EF0857}"/>
              </a:ext>
            </a:extLst>
          </p:cNvPr>
          <p:cNvSpPr txBox="1"/>
          <p:nvPr/>
        </p:nvSpPr>
        <p:spPr>
          <a:xfrm>
            <a:off x="10197297" y="104878"/>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1057632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7C0FAA76-F2BE-07E7-FA76-0A7CE54B5D6E}"/>
              </a:ext>
            </a:extLst>
          </p:cNvPr>
          <p:cNvGrpSpPr/>
          <p:nvPr/>
        </p:nvGrpSpPr>
        <p:grpSpPr>
          <a:xfrm>
            <a:off x="3951497" y="86304"/>
            <a:ext cx="3352794" cy="1729655"/>
            <a:chOff x="2684596" y="1889847"/>
            <a:chExt cx="1598614" cy="853233"/>
          </a:xfrm>
          <a:solidFill>
            <a:schemeClr val="bg1"/>
          </a:solidFill>
        </p:grpSpPr>
        <p:sp>
          <p:nvSpPr>
            <p:cNvPr id="6" name="Rektangel: rundade hörn 5">
              <a:extLst>
                <a:ext uri="{FF2B5EF4-FFF2-40B4-BE49-F238E27FC236}">
                  <a16:creationId xmlns:a16="http://schemas.microsoft.com/office/drawing/2014/main" id="{61DA9B32-5C3D-4509-6922-909FA4E89D58}"/>
                </a:ext>
              </a:extLst>
            </p:cNvPr>
            <p:cNvSpPr/>
            <p:nvPr/>
          </p:nvSpPr>
          <p:spPr>
            <a:xfrm>
              <a:off x="2684596" y="1889847"/>
              <a:ext cx="1598614" cy="85323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ktangel: rundade hörn 5">
              <a:extLst>
                <a:ext uri="{FF2B5EF4-FFF2-40B4-BE49-F238E27FC236}">
                  <a16:creationId xmlns:a16="http://schemas.microsoft.com/office/drawing/2014/main" id="{0026A024-78B5-4381-9150-9AA93B87850E}"/>
                </a:ext>
              </a:extLst>
            </p:cNvPr>
            <p:cNvSpPr txBox="1"/>
            <p:nvPr/>
          </p:nvSpPr>
          <p:spPr>
            <a:xfrm>
              <a:off x="2771586" y="1914837"/>
              <a:ext cx="1486633" cy="778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a:spcAft>
                  <a:spcPts val="1800"/>
                </a:spcAft>
              </a:pPr>
              <a:endParaRPr lang="sv-SE" sz="1400" dirty="0">
                <a:solidFill>
                  <a:schemeClr val="tx1"/>
                </a:solidFill>
              </a:endParaRPr>
            </a:p>
          </p:txBody>
        </p:sp>
      </p:grpSp>
      <p:sp>
        <p:nvSpPr>
          <p:cNvPr id="8" name="textruta 7">
            <a:extLst>
              <a:ext uri="{FF2B5EF4-FFF2-40B4-BE49-F238E27FC236}">
                <a16:creationId xmlns:a16="http://schemas.microsoft.com/office/drawing/2014/main" id="{A46B8AAA-2AE0-0FE1-96BB-8D58B62B4AC5}"/>
              </a:ext>
            </a:extLst>
          </p:cNvPr>
          <p:cNvSpPr txBox="1"/>
          <p:nvPr/>
        </p:nvSpPr>
        <p:spPr>
          <a:xfrm>
            <a:off x="931857" y="1061884"/>
            <a:ext cx="2305110" cy="369332"/>
          </a:xfrm>
          <a:prstGeom prst="rect">
            <a:avLst/>
          </a:prstGeom>
          <a:noFill/>
        </p:spPr>
        <p:txBody>
          <a:bodyPr wrap="square" rtlCol="0">
            <a:spAutoFit/>
          </a:bodyPr>
          <a:lstStyle/>
          <a:p>
            <a:r>
              <a:rPr lang="sv-SE" b="1" dirty="0"/>
              <a:t>Styrkor</a:t>
            </a:r>
          </a:p>
        </p:txBody>
      </p:sp>
      <p:sp>
        <p:nvSpPr>
          <p:cNvPr id="9" name="textruta 8">
            <a:extLst>
              <a:ext uri="{FF2B5EF4-FFF2-40B4-BE49-F238E27FC236}">
                <a16:creationId xmlns:a16="http://schemas.microsoft.com/office/drawing/2014/main" id="{217D778A-06AE-B8F6-35F3-F76B21CB9F7B}"/>
              </a:ext>
            </a:extLst>
          </p:cNvPr>
          <p:cNvSpPr txBox="1"/>
          <p:nvPr/>
        </p:nvSpPr>
        <p:spPr>
          <a:xfrm>
            <a:off x="9459262" y="1057011"/>
            <a:ext cx="2830503" cy="369332"/>
          </a:xfrm>
          <a:prstGeom prst="rect">
            <a:avLst/>
          </a:prstGeom>
          <a:noFill/>
        </p:spPr>
        <p:txBody>
          <a:bodyPr wrap="square" rtlCol="0">
            <a:spAutoFit/>
          </a:bodyPr>
          <a:lstStyle/>
          <a:p>
            <a:r>
              <a:rPr lang="sv-SE" b="1" dirty="0"/>
              <a:t>Svagheter</a:t>
            </a:r>
          </a:p>
        </p:txBody>
      </p:sp>
      <p:cxnSp>
        <p:nvCxnSpPr>
          <p:cNvPr id="11" name="Rak koppling 10">
            <a:extLst>
              <a:ext uri="{FF2B5EF4-FFF2-40B4-BE49-F238E27FC236}">
                <a16:creationId xmlns:a16="http://schemas.microsoft.com/office/drawing/2014/main" id="{E6B30266-2D80-B654-A9FC-E38492B5F7EF}"/>
              </a:ext>
            </a:extLst>
          </p:cNvPr>
          <p:cNvCxnSpPr>
            <a:cxnSpLocks/>
          </p:cNvCxnSpPr>
          <p:nvPr/>
        </p:nvCxnSpPr>
        <p:spPr>
          <a:xfrm>
            <a:off x="6101990" y="6177710"/>
            <a:ext cx="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Rektangel: rundade hörn 22">
            <a:extLst>
              <a:ext uri="{FF2B5EF4-FFF2-40B4-BE49-F238E27FC236}">
                <a16:creationId xmlns:a16="http://schemas.microsoft.com/office/drawing/2014/main" id="{EE300040-E3C3-83CD-C628-3C2449327786}"/>
              </a:ext>
            </a:extLst>
          </p:cNvPr>
          <p:cNvSpPr/>
          <p:nvPr/>
        </p:nvSpPr>
        <p:spPr>
          <a:xfrm>
            <a:off x="3288893" y="209053"/>
            <a:ext cx="5614214" cy="1382334"/>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sv-SE" b="1" i="1" dirty="0">
                <a:solidFill>
                  <a:schemeClr val="tx1"/>
                </a:solidFill>
              </a:rPr>
              <a:t>Har ni som socialchef och HR-chef handlingsutrymme att möta de utmaningar ni står i eller inför? </a:t>
            </a:r>
          </a:p>
        </p:txBody>
      </p:sp>
      <p:cxnSp>
        <p:nvCxnSpPr>
          <p:cNvPr id="28" name="Rak koppling 27">
            <a:extLst>
              <a:ext uri="{FF2B5EF4-FFF2-40B4-BE49-F238E27FC236}">
                <a16:creationId xmlns:a16="http://schemas.microsoft.com/office/drawing/2014/main" id="{A8B3551E-A81B-969C-B2E2-7AC129CEE9E1}"/>
              </a:ext>
            </a:extLst>
          </p:cNvPr>
          <p:cNvCxnSpPr>
            <a:cxnSpLocks/>
          </p:cNvCxnSpPr>
          <p:nvPr/>
        </p:nvCxnSpPr>
        <p:spPr>
          <a:xfrm>
            <a:off x="6076336" y="1714513"/>
            <a:ext cx="0" cy="399210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FC295C5A-869C-3319-252E-8F5EBC91F93C}"/>
              </a:ext>
            </a:extLst>
          </p:cNvPr>
          <p:cNvPicPr>
            <a:picLocks noChangeAspect="1"/>
          </p:cNvPicPr>
          <p:nvPr/>
        </p:nvPicPr>
        <p:blipFill>
          <a:blip r:embed="rId3"/>
          <a:stretch>
            <a:fillRect/>
          </a:stretch>
        </p:blipFill>
        <p:spPr>
          <a:xfrm>
            <a:off x="269037" y="5153226"/>
            <a:ext cx="790390" cy="790390"/>
          </a:xfrm>
          <a:prstGeom prst="rect">
            <a:avLst/>
          </a:prstGeom>
        </p:spPr>
      </p:pic>
      <p:pic>
        <p:nvPicPr>
          <p:cNvPr id="14" name="Platshållare för innehåll 11" descr="Länk med hel fyllning">
            <a:extLst>
              <a:ext uri="{FF2B5EF4-FFF2-40B4-BE49-F238E27FC236}">
                <a16:creationId xmlns:a16="http://schemas.microsoft.com/office/drawing/2014/main" id="{CD67DB04-2652-E6FB-C34A-2DFA0503E67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222614">
            <a:off x="10109114" y="4982729"/>
            <a:ext cx="852395" cy="852395"/>
          </a:xfrm>
          <a:prstGeom prst="rect">
            <a:avLst/>
          </a:prstGeom>
        </p:spPr>
      </p:pic>
      <p:sp>
        <p:nvSpPr>
          <p:cNvPr id="18" name="Blixt 17">
            <a:extLst>
              <a:ext uri="{FF2B5EF4-FFF2-40B4-BE49-F238E27FC236}">
                <a16:creationId xmlns:a16="http://schemas.microsoft.com/office/drawing/2014/main" id="{7843069A-0B50-5D6A-EC29-B5B93822413C}"/>
              </a:ext>
            </a:extLst>
          </p:cNvPr>
          <p:cNvSpPr/>
          <p:nvPr/>
        </p:nvSpPr>
        <p:spPr>
          <a:xfrm rot="18519740">
            <a:off x="10717988" y="4302902"/>
            <a:ext cx="340324" cy="364881"/>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2" name="Platshållare för innehåll 11" descr="Länk med hel fyllning">
            <a:extLst>
              <a:ext uri="{FF2B5EF4-FFF2-40B4-BE49-F238E27FC236}">
                <a16:creationId xmlns:a16="http://schemas.microsoft.com/office/drawing/2014/main" id="{7659E855-1A0C-A3FF-36A7-A5CF35FEF4D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9040390">
            <a:off x="9522896" y="4966716"/>
            <a:ext cx="852395" cy="852395"/>
          </a:xfrm>
          <a:prstGeom prst="rect">
            <a:avLst/>
          </a:prstGeom>
        </p:spPr>
      </p:pic>
      <p:sp>
        <p:nvSpPr>
          <p:cNvPr id="24" name="Ellips 23">
            <a:extLst>
              <a:ext uri="{FF2B5EF4-FFF2-40B4-BE49-F238E27FC236}">
                <a16:creationId xmlns:a16="http://schemas.microsoft.com/office/drawing/2014/main" id="{53FB742C-971B-90F9-A74D-421CD413DF29}"/>
              </a:ext>
            </a:extLst>
          </p:cNvPr>
          <p:cNvSpPr/>
          <p:nvPr/>
        </p:nvSpPr>
        <p:spPr>
          <a:xfrm>
            <a:off x="10155219" y="5387056"/>
            <a:ext cx="139698" cy="1613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8FF82FFF-DC64-F2EE-B8E5-C366CF718836}"/>
              </a:ext>
            </a:extLst>
          </p:cNvPr>
          <p:cNvSpPr txBox="1"/>
          <p:nvPr/>
        </p:nvSpPr>
        <p:spPr>
          <a:xfrm>
            <a:off x="11030672" y="128028"/>
            <a:ext cx="1053299" cy="307777"/>
          </a:xfrm>
          <a:prstGeom prst="rect">
            <a:avLst/>
          </a:prstGeom>
          <a:noFill/>
        </p:spPr>
        <p:txBody>
          <a:bodyPr wrap="square" rtlCol="0">
            <a:spAutoFit/>
          </a:bodyPr>
          <a:lstStyle/>
          <a:p>
            <a:r>
              <a:rPr lang="sv-SE" sz="1400" dirty="0">
                <a:solidFill>
                  <a:srgbClr val="0070C0"/>
                </a:solidFill>
              </a:rPr>
              <a:t>Arbetsblad</a:t>
            </a:r>
          </a:p>
        </p:txBody>
      </p:sp>
    </p:spTree>
    <p:extLst>
      <p:ext uri="{BB962C8B-B14F-4D97-AF65-F5344CB8AC3E}">
        <p14:creationId xmlns:p14="http://schemas.microsoft.com/office/powerpoint/2010/main" val="13304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innehåll 17">
            <a:extLst>
              <a:ext uri="{FF2B5EF4-FFF2-40B4-BE49-F238E27FC236}">
                <a16:creationId xmlns:a16="http://schemas.microsoft.com/office/drawing/2014/main" id="{392BCB51-094C-7596-15BD-C97D0E705644}"/>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7359805" y="2249490"/>
            <a:ext cx="3271088" cy="3271088"/>
          </a:xfrm>
        </p:spPr>
      </p:pic>
      <p:sp>
        <p:nvSpPr>
          <p:cNvPr id="5" name="Platshållare för innehåll 4">
            <a:extLst>
              <a:ext uri="{FF2B5EF4-FFF2-40B4-BE49-F238E27FC236}">
                <a16:creationId xmlns:a16="http://schemas.microsoft.com/office/drawing/2014/main" id="{CEA58B85-519D-AB14-6533-ADA8DEB9A84A}"/>
              </a:ext>
            </a:extLst>
          </p:cNvPr>
          <p:cNvSpPr>
            <a:spLocks noGrp="1"/>
          </p:cNvSpPr>
          <p:nvPr>
            <p:ph sz="half" idx="1"/>
          </p:nvPr>
        </p:nvSpPr>
        <p:spPr/>
        <p:txBody>
          <a:bodyPr/>
          <a:lstStyle/>
          <a:p>
            <a:r>
              <a:rPr lang="sv-SE" sz="2000" dirty="0"/>
              <a:t>Socialchefen har en nyckelroll i att leda den förändringen som krävs.</a:t>
            </a:r>
          </a:p>
          <a:p>
            <a:r>
              <a:rPr lang="sv-SE" sz="2000" dirty="0"/>
              <a:t>Hur förhåller du dig till att du leder en verksamhet som behöver förändras?</a:t>
            </a:r>
          </a:p>
          <a:p>
            <a:pPr lvl="1">
              <a:spcAft>
                <a:spcPts val="1800"/>
              </a:spcAft>
            </a:pPr>
            <a:r>
              <a:rPr lang="sv-SE" sz="1800" dirty="0"/>
              <a:t>Ser du dig som förändringsledare?</a:t>
            </a:r>
          </a:p>
        </p:txBody>
      </p:sp>
      <p:sp>
        <p:nvSpPr>
          <p:cNvPr id="3" name="Rubrik 2">
            <a:extLst>
              <a:ext uri="{FF2B5EF4-FFF2-40B4-BE49-F238E27FC236}">
                <a16:creationId xmlns:a16="http://schemas.microsoft.com/office/drawing/2014/main" id="{FBE64D6B-7234-BD7E-AA1F-13F4DE0E777A}"/>
              </a:ext>
            </a:extLst>
          </p:cNvPr>
          <p:cNvSpPr>
            <a:spLocks noGrp="1"/>
          </p:cNvSpPr>
          <p:nvPr>
            <p:ph type="title"/>
          </p:nvPr>
        </p:nvSpPr>
        <p:spPr/>
        <p:txBody>
          <a:bodyPr/>
          <a:lstStyle/>
          <a:p>
            <a:r>
              <a:rPr lang="sv-SE" dirty="0"/>
              <a:t>Socialchefen som förändringsledare</a:t>
            </a:r>
          </a:p>
        </p:txBody>
      </p:sp>
      <p:sp>
        <p:nvSpPr>
          <p:cNvPr id="7" name="Platshållare för innehåll 5">
            <a:extLst>
              <a:ext uri="{FF2B5EF4-FFF2-40B4-BE49-F238E27FC236}">
                <a16:creationId xmlns:a16="http://schemas.microsoft.com/office/drawing/2014/main" id="{E1A571EF-A748-567D-1EC0-6780556DA2ED}"/>
              </a:ext>
            </a:extLst>
          </p:cNvPr>
          <p:cNvSpPr txBox="1">
            <a:spLocks/>
          </p:cNvSpPr>
          <p:nvPr/>
        </p:nvSpPr>
        <p:spPr>
          <a:xfrm>
            <a:off x="7879212" y="2156550"/>
            <a:ext cx="3112173" cy="3740400"/>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extruta 1">
            <a:extLst>
              <a:ext uri="{FF2B5EF4-FFF2-40B4-BE49-F238E27FC236}">
                <a16:creationId xmlns:a16="http://schemas.microsoft.com/office/drawing/2014/main" id="{97FD471C-F2DA-D78C-D9A2-5EA0C655FFB7}"/>
              </a:ext>
            </a:extLst>
          </p:cNvPr>
          <p:cNvSpPr txBox="1"/>
          <p:nvPr/>
        </p:nvSpPr>
        <p:spPr>
          <a:xfrm>
            <a:off x="10197297" y="93303"/>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345087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tshållare för innehåll 14">
            <a:extLst>
              <a:ext uri="{FF2B5EF4-FFF2-40B4-BE49-F238E27FC236}">
                <a16:creationId xmlns:a16="http://schemas.microsoft.com/office/drawing/2014/main" id="{A37EEFA4-76C6-1ED8-1495-828A8060009A}"/>
              </a:ext>
            </a:extLst>
          </p:cNvPr>
          <p:cNvSpPr>
            <a:spLocks noGrp="1"/>
          </p:cNvSpPr>
          <p:nvPr>
            <p:ph sz="half" idx="1"/>
          </p:nvPr>
        </p:nvSpPr>
        <p:spPr>
          <a:xfrm>
            <a:off x="666750" y="2495550"/>
            <a:ext cx="3752849" cy="3740150"/>
          </a:xfrm>
        </p:spPr>
        <p:txBody>
          <a:bodyPr/>
          <a:lstStyle/>
          <a:p>
            <a:pPr>
              <a:spcAft>
                <a:spcPts val="300"/>
              </a:spcAft>
            </a:pPr>
            <a:r>
              <a:rPr lang="sv-SE" sz="2000" dirty="0"/>
              <a:t>Kompetensförsörjning äldreomsorg ställer höga krav på samarbete och samsyn om de olika stegen i kompetensförsörjnings-processen.</a:t>
            </a:r>
          </a:p>
          <a:p>
            <a:pPr lvl="1">
              <a:spcAft>
                <a:spcPts val="300"/>
              </a:spcAft>
            </a:pPr>
            <a:r>
              <a:rPr lang="sv-SE" sz="1800" dirty="0"/>
              <a:t>Hur samarbetar äldreomsorgen och HR kring kompetensförsörjning?</a:t>
            </a:r>
          </a:p>
        </p:txBody>
      </p:sp>
      <p:sp>
        <p:nvSpPr>
          <p:cNvPr id="5" name="Rubrik 4">
            <a:extLst>
              <a:ext uri="{FF2B5EF4-FFF2-40B4-BE49-F238E27FC236}">
                <a16:creationId xmlns:a16="http://schemas.microsoft.com/office/drawing/2014/main" id="{3146BE98-6E0D-0C82-3C72-AD0AF5A210CE}"/>
              </a:ext>
            </a:extLst>
          </p:cNvPr>
          <p:cNvSpPr>
            <a:spLocks noGrp="1"/>
          </p:cNvSpPr>
          <p:nvPr>
            <p:ph type="title"/>
          </p:nvPr>
        </p:nvSpPr>
        <p:spPr>
          <a:xfrm>
            <a:off x="664233" y="874602"/>
            <a:ext cx="9609825" cy="1231392"/>
          </a:xfrm>
        </p:spPr>
        <p:txBody>
          <a:bodyPr/>
          <a:lstStyle/>
          <a:p>
            <a:r>
              <a:rPr lang="sv-SE" dirty="0"/>
              <a:t>Samarbete äldreomsorg och HR</a:t>
            </a:r>
          </a:p>
        </p:txBody>
      </p:sp>
      <p:pic>
        <p:nvPicPr>
          <p:cNvPr id="2" name="Bildobjekt 1">
            <a:extLst>
              <a:ext uri="{FF2B5EF4-FFF2-40B4-BE49-F238E27FC236}">
                <a16:creationId xmlns:a16="http://schemas.microsoft.com/office/drawing/2014/main" id="{DB52CDEA-D236-91B3-3E24-D06E6C32C1AE}"/>
              </a:ext>
            </a:extLst>
          </p:cNvPr>
          <p:cNvPicPr>
            <a:picLocks noChangeAspect="1"/>
          </p:cNvPicPr>
          <p:nvPr/>
        </p:nvPicPr>
        <p:blipFill>
          <a:blip r:embed="rId2"/>
          <a:stretch>
            <a:fillRect/>
          </a:stretch>
        </p:blipFill>
        <p:spPr>
          <a:xfrm>
            <a:off x="5007427" y="2509611"/>
            <a:ext cx="6584413" cy="3017856"/>
          </a:xfrm>
          <a:prstGeom prst="rect">
            <a:avLst/>
          </a:prstGeom>
        </p:spPr>
      </p:pic>
      <p:sp>
        <p:nvSpPr>
          <p:cNvPr id="3" name="textruta 2">
            <a:extLst>
              <a:ext uri="{FF2B5EF4-FFF2-40B4-BE49-F238E27FC236}">
                <a16:creationId xmlns:a16="http://schemas.microsoft.com/office/drawing/2014/main" id="{47A1482F-EAA6-2B41-CDED-155E8ED2D48E}"/>
              </a:ext>
            </a:extLst>
          </p:cNvPr>
          <p:cNvSpPr txBox="1"/>
          <p:nvPr/>
        </p:nvSpPr>
        <p:spPr>
          <a:xfrm>
            <a:off x="10197297" y="93303"/>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244374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utomhus, träd, gräs, person&#10;&#10;Automatiskt genererad beskrivning">
            <a:extLst>
              <a:ext uri="{FF2B5EF4-FFF2-40B4-BE49-F238E27FC236}">
                <a16:creationId xmlns:a16="http://schemas.microsoft.com/office/drawing/2014/main" id="{469152C3-B1CB-9375-29BA-EDF7A4F3556E}"/>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5968712" y="2580244"/>
            <a:ext cx="4714875" cy="3143250"/>
          </a:xfrm>
        </p:spPr>
      </p:pic>
      <p:sp>
        <p:nvSpPr>
          <p:cNvPr id="2" name="Platshållare för innehåll 1">
            <a:extLst>
              <a:ext uri="{FF2B5EF4-FFF2-40B4-BE49-F238E27FC236}">
                <a16:creationId xmlns:a16="http://schemas.microsoft.com/office/drawing/2014/main" id="{CD01C4BC-AF8C-103E-85D0-A0A3ED567F5E}"/>
              </a:ext>
            </a:extLst>
          </p:cNvPr>
          <p:cNvSpPr>
            <a:spLocks noGrp="1"/>
          </p:cNvSpPr>
          <p:nvPr>
            <p:ph sz="half" idx="1"/>
          </p:nvPr>
        </p:nvSpPr>
        <p:spPr/>
        <p:txBody>
          <a:bodyPr/>
          <a:lstStyle/>
          <a:p>
            <a:r>
              <a:rPr lang="sv-SE" sz="1800" dirty="0"/>
              <a:t>Att ha samsyn om vilka kompetenser som kompetenskrisen berör och för vilka målgrupper den får konsekvenser är en förutsättning för att kunna förändra. </a:t>
            </a:r>
          </a:p>
          <a:p>
            <a:r>
              <a:rPr lang="sv-SE" sz="1800" dirty="0"/>
              <a:t>På nästa bild finns stöd för diskussion och kartläggning för att kunna synliggöra nuläget i kommunen. </a:t>
            </a:r>
          </a:p>
          <a:p>
            <a:r>
              <a:rPr lang="sv-SE" sz="1800" dirty="0"/>
              <a:t>I bilaga finns en tabell som kan fyllas i.</a:t>
            </a:r>
          </a:p>
          <a:p>
            <a:endParaRPr lang="sv-SE" sz="1800" dirty="0"/>
          </a:p>
          <a:p>
            <a:endParaRPr lang="sv-SE" sz="1800" dirty="0"/>
          </a:p>
          <a:p>
            <a:endParaRPr lang="sv-SE" sz="1800" dirty="0"/>
          </a:p>
          <a:p>
            <a:endParaRPr lang="sv-SE" sz="1800" dirty="0"/>
          </a:p>
          <a:p>
            <a:endParaRPr lang="sv-SE" sz="1800" dirty="0"/>
          </a:p>
        </p:txBody>
      </p:sp>
      <p:sp>
        <p:nvSpPr>
          <p:cNvPr id="3" name="Rubrik 2">
            <a:extLst>
              <a:ext uri="{FF2B5EF4-FFF2-40B4-BE49-F238E27FC236}">
                <a16:creationId xmlns:a16="http://schemas.microsoft.com/office/drawing/2014/main" id="{4B36D5B5-EBBE-D031-D845-5257347A827A}"/>
              </a:ext>
            </a:extLst>
          </p:cNvPr>
          <p:cNvSpPr>
            <a:spLocks noGrp="1"/>
          </p:cNvSpPr>
          <p:nvPr>
            <p:ph type="title"/>
          </p:nvPr>
        </p:nvSpPr>
        <p:spPr/>
        <p:txBody>
          <a:bodyPr/>
          <a:lstStyle/>
          <a:p>
            <a:r>
              <a:rPr lang="sv-SE" dirty="0"/>
              <a:t>Att synliggöra nuläget inom äldreomsorgen</a:t>
            </a:r>
          </a:p>
        </p:txBody>
      </p:sp>
      <p:sp>
        <p:nvSpPr>
          <p:cNvPr id="5" name="textruta 4">
            <a:extLst>
              <a:ext uri="{FF2B5EF4-FFF2-40B4-BE49-F238E27FC236}">
                <a16:creationId xmlns:a16="http://schemas.microsoft.com/office/drawing/2014/main" id="{3753B707-2036-1DFB-939F-41332D3493CA}"/>
              </a:ext>
            </a:extLst>
          </p:cNvPr>
          <p:cNvSpPr txBox="1"/>
          <p:nvPr/>
        </p:nvSpPr>
        <p:spPr>
          <a:xfrm>
            <a:off x="11030672" y="104878"/>
            <a:ext cx="1053299"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66266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innehåll 3">
            <a:extLst>
              <a:ext uri="{FF2B5EF4-FFF2-40B4-BE49-F238E27FC236}">
                <a16:creationId xmlns:a16="http://schemas.microsoft.com/office/drawing/2014/main" id="{9D8E7469-200B-448E-7C69-8A92F62FB864}"/>
              </a:ext>
            </a:extLst>
          </p:cNvPr>
          <p:cNvSpPr txBox="1">
            <a:spLocks/>
          </p:cNvSpPr>
          <p:nvPr/>
        </p:nvSpPr>
        <p:spPr>
          <a:xfrm>
            <a:off x="283230" y="4833278"/>
            <a:ext cx="4242471" cy="1520969"/>
          </a:xfrm>
          <a:prstGeom prst="rect">
            <a:avLst/>
          </a:prstGeom>
          <a:ln w="28575">
            <a:noFill/>
          </a:ln>
        </p:spPr>
        <p:txBody>
          <a:bodyPr vert="horz" lIns="108000" tIns="108000" rIns="91440" bIns="7200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300"/>
              </a:spcAft>
              <a:buClrTx/>
              <a:buSzTx/>
              <a:buFont typeface="Symbol" panose="05050102010706020507" pitchFamily="18" charset="2"/>
              <a:buNone/>
              <a:tabLst/>
              <a:defRPr/>
            </a:pPr>
            <a:r>
              <a:rPr kumimoji="0" lang="sv-SE" sz="1400" b="0" i="0" u="none" strike="noStrike" kern="1200" cap="none" spc="0" normalizeH="0" baseline="0" noProof="0" dirty="0">
                <a:ln>
                  <a:noFill/>
                </a:ln>
                <a:effectLst/>
                <a:uLnTx/>
                <a:uFillTx/>
                <a:latin typeface="Arial"/>
                <a:ea typeface="+mn-ea"/>
                <a:cs typeface="+mn-cs"/>
              </a:rPr>
              <a:t>Vilka är målgrupperna och hur ser deras behov ut?</a:t>
            </a:r>
          </a:p>
          <a:p>
            <a:pPr marL="258763" marR="0" lvl="0"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400" b="0" i="0" u="none" strike="noStrike" kern="1200" cap="none" spc="0" normalizeH="0" baseline="0" noProof="0" dirty="0">
                <a:ln>
                  <a:noFill/>
                </a:ln>
                <a:effectLst/>
                <a:uLnTx/>
                <a:uFillTx/>
                <a:latin typeface="Arial"/>
                <a:ea typeface="+mn-ea"/>
                <a:cs typeface="+mn-cs"/>
              </a:rPr>
              <a:t>Hur synliggörs målgrupperna och deras behov idag - i er kommun?</a:t>
            </a:r>
          </a:p>
        </p:txBody>
      </p:sp>
      <p:sp>
        <p:nvSpPr>
          <p:cNvPr id="5" name="Platshållare för innehåll 4">
            <a:extLst>
              <a:ext uri="{FF2B5EF4-FFF2-40B4-BE49-F238E27FC236}">
                <a16:creationId xmlns:a16="http://schemas.microsoft.com/office/drawing/2014/main" id="{45D064E1-4B51-75E7-F4EA-ED038BEE782F}"/>
              </a:ext>
            </a:extLst>
          </p:cNvPr>
          <p:cNvSpPr>
            <a:spLocks noGrp="1"/>
          </p:cNvSpPr>
          <p:nvPr>
            <p:ph sz="half" idx="2"/>
          </p:nvPr>
        </p:nvSpPr>
        <p:spPr>
          <a:xfrm>
            <a:off x="5031176" y="1646091"/>
            <a:ext cx="2235035" cy="3129310"/>
          </a:xfrm>
          <a:ln w="28575">
            <a:solidFill>
              <a:schemeClr val="accent3"/>
            </a:solidFill>
          </a:ln>
        </p:spPr>
        <p:txBody>
          <a:bodyPr lIns="108000" tIns="108000" bIns="72000"/>
          <a:lstStyle/>
          <a:p>
            <a:pPr marL="30163" indent="0">
              <a:spcAft>
                <a:spcPts val="600"/>
              </a:spcAft>
              <a:buNone/>
            </a:pPr>
            <a:r>
              <a:rPr lang="sv-SE" sz="1600" b="1" dirty="0"/>
              <a:t>Efterfrågan på kompetens</a:t>
            </a:r>
          </a:p>
          <a:p>
            <a:pPr>
              <a:spcAft>
                <a:spcPts val="0"/>
              </a:spcAft>
            </a:pPr>
            <a:r>
              <a:rPr lang="sv-SE" sz="1400" dirty="0"/>
              <a:t>Kompetenser</a:t>
            </a:r>
          </a:p>
          <a:p>
            <a:pPr>
              <a:spcAft>
                <a:spcPts val="0"/>
              </a:spcAft>
            </a:pPr>
            <a:r>
              <a:rPr lang="sv-SE" sz="1400" dirty="0"/>
              <a:t>Professioner</a:t>
            </a:r>
          </a:p>
          <a:p>
            <a:pPr>
              <a:spcAft>
                <a:spcPts val="0"/>
              </a:spcAft>
            </a:pPr>
            <a:r>
              <a:rPr lang="sv-SE" sz="1400" dirty="0"/>
              <a:t>Yrken</a:t>
            </a:r>
          </a:p>
          <a:p>
            <a:pPr>
              <a:spcAft>
                <a:spcPts val="0"/>
              </a:spcAft>
            </a:pPr>
            <a:r>
              <a:rPr lang="sv-SE" sz="1400" dirty="0"/>
              <a:t>Roller</a:t>
            </a:r>
          </a:p>
          <a:p>
            <a:pPr>
              <a:spcAft>
                <a:spcPts val="0"/>
              </a:spcAft>
            </a:pPr>
            <a:r>
              <a:rPr lang="sv-SE" sz="1400" dirty="0"/>
              <a:t>Titlar</a:t>
            </a:r>
          </a:p>
          <a:p>
            <a:pPr>
              <a:spcAft>
                <a:spcPts val="600"/>
              </a:spcAft>
            </a:pPr>
            <a:r>
              <a:rPr lang="sv-SE" sz="1400" dirty="0"/>
              <a:t>Arbetsbeskrivningar</a:t>
            </a:r>
          </a:p>
          <a:p>
            <a:pPr>
              <a:spcAft>
                <a:spcPts val="600"/>
              </a:spcAft>
            </a:pPr>
            <a:r>
              <a:rPr lang="sv-SE" sz="1400" dirty="0"/>
              <a:t>Annat</a:t>
            </a:r>
          </a:p>
          <a:p>
            <a:pPr marL="30163" indent="0">
              <a:spcAft>
                <a:spcPts val="600"/>
              </a:spcAft>
              <a:buNone/>
            </a:pPr>
            <a:endParaRPr lang="sv-SE" sz="1400" b="1" dirty="0"/>
          </a:p>
        </p:txBody>
      </p:sp>
      <p:sp>
        <p:nvSpPr>
          <p:cNvPr id="4" name="Platshållare för innehåll 3">
            <a:extLst>
              <a:ext uri="{FF2B5EF4-FFF2-40B4-BE49-F238E27FC236}">
                <a16:creationId xmlns:a16="http://schemas.microsoft.com/office/drawing/2014/main" id="{9901DF54-F1C6-8B66-AC08-7D5CCF45FE0C}"/>
              </a:ext>
            </a:extLst>
          </p:cNvPr>
          <p:cNvSpPr>
            <a:spLocks noGrp="1"/>
          </p:cNvSpPr>
          <p:nvPr>
            <p:ph sz="half" idx="1"/>
          </p:nvPr>
        </p:nvSpPr>
        <p:spPr>
          <a:xfrm>
            <a:off x="284998" y="1646091"/>
            <a:ext cx="2235035" cy="3129311"/>
          </a:xfrm>
          <a:ln w="28575">
            <a:solidFill>
              <a:schemeClr val="accent3"/>
            </a:solidFill>
          </a:ln>
        </p:spPr>
        <p:txBody>
          <a:bodyPr lIns="108000" tIns="108000" bIns="72000"/>
          <a:lstStyle/>
          <a:p>
            <a:pPr marL="30163" indent="0">
              <a:spcAft>
                <a:spcPts val="600"/>
              </a:spcAft>
              <a:buNone/>
            </a:pPr>
            <a:r>
              <a:rPr lang="sv-SE" sz="1600" b="1" dirty="0"/>
              <a:t>Målgrupper</a:t>
            </a:r>
          </a:p>
          <a:p>
            <a:pPr>
              <a:spcAft>
                <a:spcPts val="600"/>
              </a:spcAft>
            </a:pPr>
            <a:r>
              <a:rPr lang="sv-SE" sz="1400" dirty="0"/>
              <a:t>Äldre personer </a:t>
            </a:r>
          </a:p>
          <a:p>
            <a:pPr>
              <a:spcAft>
                <a:spcPts val="600"/>
              </a:spcAft>
            </a:pPr>
            <a:r>
              <a:rPr lang="sv-SE" sz="1400" dirty="0"/>
              <a:t>Anhöriga</a:t>
            </a:r>
          </a:p>
          <a:p>
            <a:pPr>
              <a:spcAft>
                <a:spcPts val="0"/>
              </a:spcAft>
            </a:pPr>
            <a:r>
              <a:rPr lang="sv-SE" sz="1400" dirty="0"/>
              <a:t>Annan indelning </a:t>
            </a:r>
          </a:p>
        </p:txBody>
      </p:sp>
      <p:sp>
        <p:nvSpPr>
          <p:cNvPr id="3" name="Rubrik 2">
            <a:extLst>
              <a:ext uri="{FF2B5EF4-FFF2-40B4-BE49-F238E27FC236}">
                <a16:creationId xmlns:a16="http://schemas.microsoft.com/office/drawing/2014/main" id="{FA90582B-190E-12F7-B800-DB7DAEDB6473}"/>
              </a:ext>
            </a:extLst>
          </p:cNvPr>
          <p:cNvSpPr>
            <a:spLocks noGrp="1"/>
          </p:cNvSpPr>
          <p:nvPr>
            <p:ph type="title"/>
          </p:nvPr>
        </p:nvSpPr>
        <p:spPr>
          <a:xfrm>
            <a:off x="283230" y="271204"/>
            <a:ext cx="11729158" cy="703826"/>
          </a:xfrm>
        </p:spPr>
        <p:txBody>
          <a:bodyPr/>
          <a:lstStyle/>
          <a:p>
            <a:r>
              <a:rPr lang="sv-SE" sz="3600" dirty="0"/>
              <a:t>Nuläget – vilken kompetens handlar krisen om och för vilka målgrupper får den konsekvenser? </a:t>
            </a:r>
            <a:endParaRPr lang="sv-SE" sz="2400" b="0" dirty="0"/>
          </a:p>
        </p:txBody>
      </p:sp>
      <p:sp>
        <p:nvSpPr>
          <p:cNvPr id="7" name="Platshållare för innehåll 4">
            <a:extLst>
              <a:ext uri="{FF2B5EF4-FFF2-40B4-BE49-F238E27FC236}">
                <a16:creationId xmlns:a16="http://schemas.microsoft.com/office/drawing/2014/main" id="{F84E309E-19BA-49DF-C264-07AE32813093}"/>
              </a:ext>
            </a:extLst>
          </p:cNvPr>
          <p:cNvSpPr txBox="1">
            <a:spLocks/>
          </p:cNvSpPr>
          <p:nvPr/>
        </p:nvSpPr>
        <p:spPr>
          <a:xfrm>
            <a:off x="7404265" y="1646091"/>
            <a:ext cx="2235035" cy="3129310"/>
          </a:xfrm>
          <a:prstGeom prst="rect">
            <a:avLst/>
          </a:prstGeom>
          <a:ln w="28575">
            <a:solidFill>
              <a:schemeClr val="accent3"/>
            </a:solidFill>
          </a:ln>
        </p:spPr>
        <p:txBody>
          <a:bodyPr vert="horz" lIns="108000" tIns="108000" rIns="91440" bIns="7200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600" b="1" i="0" u="none" strike="noStrike" kern="1200" cap="none" spc="0" normalizeH="0" baseline="0" noProof="0" dirty="0">
                <a:ln>
                  <a:noFill/>
                </a:ln>
                <a:solidFill>
                  <a:prstClr val="black"/>
                </a:solidFill>
                <a:effectLst/>
                <a:uLnTx/>
                <a:uFillTx/>
                <a:latin typeface="Arial"/>
                <a:ea typeface="+mn-ea"/>
                <a:cs typeface="+mn-cs"/>
              </a:rPr>
              <a:t>Utbud av kompetens per målgrupp</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Kompetenser</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Professioner</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Yrken</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Roller</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Titlar</a:t>
            </a:r>
          </a:p>
          <a:p>
            <a:pPr marL="258763" marR="0" lvl="0"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Arbetsbeskrivningar</a:t>
            </a:r>
          </a:p>
          <a:p>
            <a:pPr marL="258763" marR="0" lvl="0"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Annat</a:t>
            </a:r>
          </a:p>
        </p:txBody>
      </p:sp>
      <p:sp>
        <p:nvSpPr>
          <p:cNvPr id="8" name="Platshållare för innehåll 4">
            <a:extLst>
              <a:ext uri="{FF2B5EF4-FFF2-40B4-BE49-F238E27FC236}">
                <a16:creationId xmlns:a16="http://schemas.microsoft.com/office/drawing/2014/main" id="{DF4BA1DE-C31C-6DDA-F2AE-66A62D0ACFB8}"/>
              </a:ext>
            </a:extLst>
          </p:cNvPr>
          <p:cNvSpPr txBox="1">
            <a:spLocks/>
          </p:cNvSpPr>
          <p:nvPr/>
        </p:nvSpPr>
        <p:spPr>
          <a:xfrm>
            <a:off x="9777354" y="1646092"/>
            <a:ext cx="2235034" cy="3129307"/>
          </a:xfrm>
          <a:prstGeom prst="rect">
            <a:avLst/>
          </a:prstGeom>
          <a:ln w="28575">
            <a:solidFill>
              <a:schemeClr val="accent3"/>
            </a:solidFill>
          </a:ln>
        </p:spPr>
        <p:txBody>
          <a:bodyPr vert="horz" lIns="108000" tIns="108000" rIns="91440" bIns="7200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300"/>
              </a:spcAft>
              <a:buClrTx/>
              <a:buSzTx/>
              <a:buFont typeface="Symbol" panose="05050102010706020507" pitchFamily="18" charset="2"/>
              <a:buNone/>
              <a:tabLst/>
              <a:defRPr/>
            </a:pPr>
            <a:r>
              <a:rPr kumimoji="0" lang="sv-SE" sz="1600" b="1" i="0" u="none" strike="noStrike" kern="1200" cap="none" spc="0" normalizeH="0" baseline="0" noProof="0" dirty="0">
                <a:ln>
                  <a:noFill/>
                </a:ln>
                <a:solidFill>
                  <a:prstClr val="black"/>
                </a:solidFill>
                <a:effectLst/>
                <a:uLnTx/>
                <a:uFillTx/>
                <a:latin typeface="Arial"/>
                <a:ea typeface="+mn-ea"/>
                <a:cs typeface="+mn-cs"/>
              </a:rPr>
              <a:t>Kompetensgap per målgrupp</a:t>
            </a:r>
          </a:p>
        </p:txBody>
      </p:sp>
      <p:sp>
        <p:nvSpPr>
          <p:cNvPr id="6" name="Platshållare för innehåll 3">
            <a:extLst>
              <a:ext uri="{FF2B5EF4-FFF2-40B4-BE49-F238E27FC236}">
                <a16:creationId xmlns:a16="http://schemas.microsoft.com/office/drawing/2014/main" id="{99030434-7331-4C7A-DB75-DB9E8E4445F7}"/>
              </a:ext>
            </a:extLst>
          </p:cNvPr>
          <p:cNvSpPr txBox="1">
            <a:spLocks/>
          </p:cNvSpPr>
          <p:nvPr/>
        </p:nvSpPr>
        <p:spPr>
          <a:xfrm>
            <a:off x="2658087" y="1646091"/>
            <a:ext cx="2235035" cy="3129311"/>
          </a:xfrm>
          <a:prstGeom prst="rect">
            <a:avLst/>
          </a:prstGeom>
          <a:ln w="28575">
            <a:solidFill>
              <a:schemeClr val="accent3"/>
            </a:solidFill>
          </a:ln>
        </p:spPr>
        <p:txBody>
          <a:bodyPr vert="horz" lIns="108000" tIns="108000" rIns="91440" bIns="7200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600" b="1" i="0" u="none" strike="noStrike" kern="1200" cap="none" spc="0" normalizeH="0" baseline="0" noProof="0" dirty="0">
                <a:ln>
                  <a:noFill/>
                </a:ln>
                <a:solidFill>
                  <a:prstClr val="black"/>
                </a:solidFill>
                <a:effectLst/>
                <a:uLnTx/>
                <a:uFillTx/>
                <a:latin typeface="Arial"/>
                <a:ea typeface="+mn-ea"/>
                <a:cs typeface="+mn-cs"/>
              </a:rPr>
              <a:t>Behov per målgrupp</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Insatser</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Stöd</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Vård</a:t>
            </a:r>
          </a:p>
          <a:p>
            <a:pPr marL="258763" marR="0" lvl="0"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Samordning</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Annat</a:t>
            </a:r>
          </a:p>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Platshållare för innehåll 4">
            <a:extLst>
              <a:ext uri="{FF2B5EF4-FFF2-40B4-BE49-F238E27FC236}">
                <a16:creationId xmlns:a16="http://schemas.microsoft.com/office/drawing/2014/main" id="{E0164853-D3E4-2FE2-6F94-EDFAE8517269}"/>
              </a:ext>
            </a:extLst>
          </p:cNvPr>
          <p:cNvSpPr txBox="1">
            <a:spLocks/>
          </p:cNvSpPr>
          <p:nvPr/>
        </p:nvSpPr>
        <p:spPr>
          <a:xfrm>
            <a:off x="4900544" y="4833278"/>
            <a:ext cx="2398325" cy="1231863"/>
          </a:xfrm>
          <a:prstGeom prst="rect">
            <a:avLst/>
          </a:prstGeom>
          <a:ln w="28575">
            <a:noFill/>
          </a:ln>
        </p:spPr>
        <p:txBody>
          <a:bodyPr vert="horz" lIns="108000" tIns="108000" rIns="91440" bIns="7200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400" b="0" i="0" u="none" strike="noStrike" kern="1200" cap="none" spc="0" normalizeH="0" baseline="0" noProof="0" dirty="0">
                <a:ln>
                  <a:noFill/>
                </a:ln>
                <a:effectLst/>
                <a:uLnTx/>
                <a:uFillTx/>
                <a:latin typeface="Arial"/>
                <a:ea typeface="+mn-ea"/>
                <a:cs typeface="+mn-cs"/>
              </a:rPr>
              <a:t>Hur synliggörs efterfrågan på kompetens idag - i er kommun?</a:t>
            </a:r>
          </a:p>
        </p:txBody>
      </p:sp>
      <p:sp>
        <p:nvSpPr>
          <p:cNvPr id="12" name="Platshållare för innehåll 4">
            <a:extLst>
              <a:ext uri="{FF2B5EF4-FFF2-40B4-BE49-F238E27FC236}">
                <a16:creationId xmlns:a16="http://schemas.microsoft.com/office/drawing/2014/main" id="{86C42752-D363-FE2C-F168-F8FCE67A1CF2}"/>
              </a:ext>
            </a:extLst>
          </p:cNvPr>
          <p:cNvSpPr txBox="1">
            <a:spLocks/>
          </p:cNvSpPr>
          <p:nvPr/>
        </p:nvSpPr>
        <p:spPr>
          <a:xfrm>
            <a:off x="7284520" y="4833278"/>
            <a:ext cx="2235034" cy="1231863"/>
          </a:xfrm>
          <a:prstGeom prst="rect">
            <a:avLst/>
          </a:prstGeom>
          <a:ln w="28575">
            <a:noFill/>
          </a:ln>
        </p:spPr>
        <p:txBody>
          <a:bodyPr vert="horz" lIns="108000" tIns="108000" rIns="91440" bIns="7200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400" b="0" i="0" u="none" strike="noStrike" kern="1200" cap="none" spc="0" normalizeH="0" baseline="0" noProof="0" dirty="0">
                <a:ln>
                  <a:noFill/>
                </a:ln>
                <a:effectLst/>
                <a:uLnTx/>
                <a:uFillTx/>
                <a:latin typeface="Arial"/>
                <a:ea typeface="+mn-ea"/>
                <a:cs typeface="+mn-cs"/>
              </a:rPr>
              <a:t>Hur synliggörs utbudet av kompetens idag - i er kommun?</a:t>
            </a:r>
          </a:p>
        </p:txBody>
      </p:sp>
      <p:sp>
        <p:nvSpPr>
          <p:cNvPr id="13" name="Platshållare för innehåll 4">
            <a:extLst>
              <a:ext uri="{FF2B5EF4-FFF2-40B4-BE49-F238E27FC236}">
                <a16:creationId xmlns:a16="http://schemas.microsoft.com/office/drawing/2014/main" id="{AA939B53-A5C8-7E23-75A3-5BEDC2DE9B1F}"/>
              </a:ext>
            </a:extLst>
          </p:cNvPr>
          <p:cNvSpPr txBox="1">
            <a:spLocks/>
          </p:cNvSpPr>
          <p:nvPr/>
        </p:nvSpPr>
        <p:spPr>
          <a:xfrm>
            <a:off x="9639294" y="4833278"/>
            <a:ext cx="2398324" cy="1613827"/>
          </a:xfrm>
          <a:prstGeom prst="rect">
            <a:avLst/>
          </a:prstGeom>
          <a:ln w="28575">
            <a:noFill/>
          </a:ln>
        </p:spPr>
        <p:txBody>
          <a:bodyPr vert="horz" lIns="108000" tIns="108000" rIns="91440" bIns="7200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400" b="0" i="0" u="none" strike="noStrike" kern="1200" cap="none" spc="0" normalizeH="0" baseline="0" noProof="0" dirty="0">
                <a:ln>
                  <a:noFill/>
                </a:ln>
                <a:effectLst/>
                <a:uLnTx/>
                <a:uFillTx/>
                <a:latin typeface="Arial"/>
                <a:ea typeface="+mn-ea"/>
                <a:cs typeface="+mn-cs"/>
              </a:rPr>
              <a:t>Hur synliggörs kompetens-gap idag - i er kommun?</a:t>
            </a:r>
          </a:p>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400" b="0" i="0" u="none" strike="noStrike" kern="1200" cap="none" spc="0" normalizeH="0" baseline="0" noProof="0" dirty="0">
                <a:ln>
                  <a:noFill/>
                </a:ln>
                <a:effectLst/>
                <a:uLnTx/>
                <a:uFillTx/>
                <a:latin typeface="Arial"/>
                <a:ea typeface="+mn-ea"/>
                <a:cs typeface="+mn-cs"/>
              </a:rPr>
              <a:t>Vilka konsekvenser innebär bristen på kompetens för olika målgrupper? </a:t>
            </a:r>
          </a:p>
        </p:txBody>
      </p:sp>
      <p:sp>
        <p:nvSpPr>
          <p:cNvPr id="9" name="textruta 8">
            <a:extLst>
              <a:ext uri="{FF2B5EF4-FFF2-40B4-BE49-F238E27FC236}">
                <a16:creationId xmlns:a16="http://schemas.microsoft.com/office/drawing/2014/main" id="{A4BF1F0D-5C69-2527-48DD-CB2CA38F3064}"/>
              </a:ext>
            </a:extLst>
          </p:cNvPr>
          <p:cNvSpPr txBox="1"/>
          <p:nvPr/>
        </p:nvSpPr>
        <p:spPr>
          <a:xfrm>
            <a:off x="10255172" y="703"/>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1410406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63129B8-2CA2-FBEE-6F2F-0C0A80125AAA}"/>
              </a:ext>
            </a:extLst>
          </p:cNvPr>
          <p:cNvSpPr>
            <a:spLocks noGrp="1"/>
          </p:cNvSpPr>
          <p:nvPr>
            <p:ph sz="half" idx="2"/>
          </p:nvPr>
        </p:nvSpPr>
        <p:spPr>
          <a:xfrm>
            <a:off x="6095999" y="2482925"/>
            <a:ext cx="4172325" cy="2401291"/>
          </a:xfrm>
          <a:ln w="38100">
            <a:solidFill>
              <a:schemeClr val="accent3"/>
            </a:solidFill>
          </a:ln>
        </p:spPr>
        <p:txBody>
          <a:bodyPr lIns="108000" tIns="108000" rIns="108000" bIns="108000"/>
          <a:lstStyle/>
          <a:p>
            <a:pPr marL="457200" lvl="1" indent="0">
              <a:buNone/>
            </a:pPr>
            <a:r>
              <a:rPr lang="sv-SE" sz="1600" b="1" i="1" dirty="0"/>
              <a:t>Var står vi idag?</a:t>
            </a:r>
          </a:p>
          <a:p>
            <a:pPr lvl="1"/>
            <a:r>
              <a:rPr lang="sv-SE" sz="1600" i="1" dirty="0"/>
              <a:t>Uppdrag </a:t>
            </a:r>
          </a:p>
          <a:p>
            <a:pPr lvl="1"/>
            <a:r>
              <a:rPr lang="sv-SE" sz="1600" i="1" dirty="0"/>
              <a:t>Målgrupper och behov</a:t>
            </a:r>
          </a:p>
          <a:p>
            <a:pPr lvl="1"/>
            <a:r>
              <a:rPr lang="sv-SE" sz="1600" i="1" dirty="0"/>
              <a:t>Kompetenser</a:t>
            </a:r>
          </a:p>
          <a:p>
            <a:pPr lvl="1"/>
            <a:r>
              <a:rPr lang="sv-SE" sz="1600" i="1" dirty="0"/>
              <a:t>Kompetensförsörjningskrisen och dess konsekvenser</a:t>
            </a:r>
          </a:p>
          <a:p>
            <a:pPr lvl="1"/>
            <a:r>
              <a:rPr lang="sv-SE" sz="1600" i="1" dirty="0"/>
              <a:t>Mål, strategier och arbetssätt</a:t>
            </a:r>
          </a:p>
          <a:p>
            <a:endParaRPr lang="sv-SE" sz="1600" dirty="0"/>
          </a:p>
        </p:txBody>
      </p:sp>
      <p:sp>
        <p:nvSpPr>
          <p:cNvPr id="3" name="Platshållare för innehåll 2">
            <a:extLst>
              <a:ext uri="{FF2B5EF4-FFF2-40B4-BE49-F238E27FC236}">
                <a16:creationId xmlns:a16="http://schemas.microsoft.com/office/drawing/2014/main" id="{21746AF3-8416-DD07-0E70-9AF1D1C4954E}"/>
              </a:ext>
            </a:extLst>
          </p:cNvPr>
          <p:cNvSpPr>
            <a:spLocks noGrp="1"/>
          </p:cNvSpPr>
          <p:nvPr>
            <p:ph sz="half" idx="1"/>
          </p:nvPr>
        </p:nvSpPr>
        <p:spPr/>
        <p:txBody>
          <a:bodyPr/>
          <a:lstStyle/>
          <a:p>
            <a:r>
              <a:rPr lang="sv-SE" sz="1800" dirty="0"/>
              <a:t>Resultat av nulägeskartläggningen utgör ett värdefullt underlag i det fortsatta arbetet att utveckla ett budskap till politik och andra aktörer som behöver förstå och bidra med handlingskraft. </a:t>
            </a:r>
          </a:p>
          <a:p>
            <a:pPr lvl="1"/>
            <a:r>
              <a:rPr lang="sv-SE" sz="1800" dirty="0"/>
              <a:t>Summering och presentation av nuläget kan ske på olika sätt.</a:t>
            </a:r>
          </a:p>
          <a:p>
            <a:pPr lvl="1"/>
            <a:r>
              <a:rPr lang="sv-SE" sz="1800" dirty="0"/>
              <a:t>Se bild 35-41 för inspiration.</a:t>
            </a:r>
          </a:p>
          <a:p>
            <a:endParaRPr lang="sv-SE" dirty="0"/>
          </a:p>
        </p:txBody>
      </p:sp>
      <p:sp>
        <p:nvSpPr>
          <p:cNvPr id="4" name="Rubrik 3">
            <a:extLst>
              <a:ext uri="{FF2B5EF4-FFF2-40B4-BE49-F238E27FC236}">
                <a16:creationId xmlns:a16="http://schemas.microsoft.com/office/drawing/2014/main" id="{5833BC2F-E6C6-F7B9-F7B1-501A17DCAFB3}"/>
              </a:ext>
            </a:extLst>
          </p:cNvPr>
          <p:cNvSpPr>
            <a:spLocks noGrp="1"/>
          </p:cNvSpPr>
          <p:nvPr>
            <p:ph type="title"/>
          </p:nvPr>
        </p:nvSpPr>
        <p:spPr/>
        <p:txBody>
          <a:bodyPr/>
          <a:lstStyle/>
          <a:p>
            <a:r>
              <a:rPr lang="sv-SE" dirty="0"/>
              <a:t>Översiktlig bild av nuläget</a:t>
            </a:r>
          </a:p>
        </p:txBody>
      </p:sp>
      <p:sp>
        <p:nvSpPr>
          <p:cNvPr id="5" name="textruta 4">
            <a:extLst>
              <a:ext uri="{FF2B5EF4-FFF2-40B4-BE49-F238E27FC236}">
                <a16:creationId xmlns:a16="http://schemas.microsoft.com/office/drawing/2014/main" id="{BD9B75FA-6289-A914-8833-18ADC025F5C9}"/>
              </a:ext>
            </a:extLst>
          </p:cNvPr>
          <p:cNvSpPr txBox="1"/>
          <p:nvPr/>
        </p:nvSpPr>
        <p:spPr>
          <a:xfrm>
            <a:off x="10556111" y="100667"/>
            <a:ext cx="1525514" cy="307777"/>
          </a:xfrm>
          <a:prstGeom prst="rect">
            <a:avLst/>
          </a:prstGeom>
          <a:noFill/>
        </p:spPr>
        <p:txBody>
          <a:bodyPr wrap="square" rtlCol="0">
            <a:spAutoFit/>
          </a:bodyPr>
          <a:lstStyle/>
          <a:p>
            <a:r>
              <a:rPr lang="sv-SE" sz="1400" dirty="0">
                <a:solidFill>
                  <a:srgbClr val="0070C0"/>
                </a:solidFill>
              </a:rPr>
              <a:t>Idé till upplägg</a:t>
            </a:r>
          </a:p>
        </p:txBody>
      </p:sp>
    </p:spTree>
    <p:extLst>
      <p:ext uri="{BB962C8B-B14F-4D97-AF65-F5344CB8AC3E}">
        <p14:creationId xmlns:p14="http://schemas.microsoft.com/office/powerpoint/2010/main" val="332587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10" descr="En bild som visar bänk, av trä, sitter, person&#10;&#10;Automatiskt genererad beskrivning">
            <a:extLst>
              <a:ext uri="{FF2B5EF4-FFF2-40B4-BE49-F238E27FC236}">
                <a16:creationId xmlns:a16="http://schemas.microsoft.com/office/drawing/2014/main" id="{4D75A47F-7F81-4EB0-E946-8ADB0BB4F4C7}"/>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val="0"/>
              </a:ext>
            </a:extLst>
          </a:blip>
          <a:srcRect l="9176" r="38870" b="-1"/>
          <a:stretch/>
        </p:blipFill>
        <p:spPr>
          <a:xfrm>
            <a:off x="6095999" y="874602"/>
            <a:ext cx="4172325" cy="5360598"/>
          </a:xfrm>
          <a:noFill/>
        </p:spPr>
      </p:pic>
      <p:sp>
        <p:nvSpPr>
          <p:cNvPr id="3" name="Platshållare för innehåll 2">
            <a:extLst>
              <a:ext uri="{FF2B5EF4-FFF2-40B4-BE49-F238E27FC236}">
                <a16:creationId xmlns:a16="http://schemas.microsoft.com/office/drawing/2014/main" id="{7E51F1C3-7629-48F6-86E2-69DB5574D778}"/>
              </a:ext>
            </a:extLst>
          </p:cNvPr>
          <p:cNvSpPr>
            <a:spLocks noGrp="1"/>
          </p:cNvSpPr>
          <p:nvPr>
            <p:ph sz="half" idx="1"/>
          </p:nvPr>
        </p:nvSpPr>
        <p:spPr>
          <a:xfrm>
            <a:off x="666000" y="2494800"/>
            <a:ext cx="5325226" cy="3740400"/>
          </a:xfrm>
        </p:spPr>
        <p:txBody>
          <a:bodyPr>
            <a:normAutofit/>
          </a:bodyPr>
          <a:lstStyle/>
          <a:p>
            <a:pPr>
              <a:spcAft>
                <a:spcPts val="600"/>
              </a:spcAft>
            </a:pPr>
            <a:r>
              <a:rPr lang="sv-SE" sz="1600" dirty="0"/>
              <a:t>Inledning</a:t>
            </a:r>
          </a:p>
          <a:p>
            <a:pPr lvl="1"/>
            <a:r>
              <a:rPr lang="sv-SE" sz="1400" dirty="0"/>
              <a:t>Bakgrund</a:t>
            </a:r>
          </a:p>
          <a:p>
            <a:pPr lvl="1"/>
            <a:r>
              <a:rPr lang="sv-SE" sz="1400" dirty="0"/>
              <a:t>Mål och målgrupper för metodstöd</a:t>
            </a:r>
          </a:p>
          <a:p>
            <a:pPr lvl="1"/>
            <a:r>
              <a:rPr lang="sv-SE" sz="1400" dirty="0"/>
              <a:t>Kompetensförsörjningskrisen nationellt</a:t>
            </a:r>
          </a:p>
          <a:p>
            <a:pPr>
              <a:spcAft>
                <a:spcPts val="600"/>
              </a:spcAft>
            </a:pPr>
            <a:r>
              <a:rPr lang="sv-SE" sz="1600" dirty="0"/>
              <a:t>Ett metodstöd i fem steg</a:t>
            </a:r>
          </a:p>
          <a:p>
            <a:pPr lvl="1"/>
            <a:r>
              <a:rPr lang="sv-SE" sz="1400" dirty="0"/>
              <a:t>Förberedelser för gemensam handlingskraft</a:t>
            </a:r>
          </a:p>
          <a:p>
            <a:pPr lvl="1"/>
            <a:r>
              <a:rPr lang="sv-SE" sz="1400" dirty="0"/>
              <a:t>Mobilisera politikens handlingskraft</a:t>
            </a:r>
          </a:p>
          <a:p>
            <a:pPr lvl="1"/>
            <a:r>
              <a:rPr lang="sv-SE" sz="1400" dirty="0"/>
              <a:t>Budskap till politiken</a:t>
            </a:r>
          </a:p>
          <a:p>
            <a:pPr lvl="1"/>
            <a:r>
              <a:rPr lang="sv-SE" sz="1400" dirty="0"/>
              <a:t>Budskapet på samhällsagendan</a:t>
            </a:r>
          </a:p>
          <a:p>
            <a:pPr lvl="1"/>
            <a:r>
              <a:rPr lang="sv-SE" sz="1400" dirty="0"/>
              <a:t>Redo för förändring</a:t>
            </a:r>
          </a:p>
          <a:p>
            <a:pPr>
              <a:spcAft>
                <a:spcPts val="600"/>
              </a:spcAft>
            </a:pPr>
            <a:r>
              <a:rPr lang="sv-SE" sz="1600" dirty="0"/>
              <a:t>Kontaktuppgifter</a:t>
            </a:r>
          </a:p>
          <a:p>
            <a:pPr>
              <a:spcAft>
                <a:spcPts val="600"/>
              </a:spcAft>
            </a:pPr>
            <a:r>
              <a:rPr lang="sv-SE" sz="1600" dirty="0"/>
              <a:t>Bilagor</a:t>
            </a:r>
          </a:p>
        </p:txBody>
      </p:sp>
      <p:sp>
        <p:nvSpPr>
          <p:cNvPr id="6" name="Rubrik 5">
            <a:extLst>
              <a:ext uri="{FF2B5EF4-FFF2-40B4-BE49-F238E27FC236}">
                <a16:creationId xmlns:a16="http://schemas.microsoft.com/office/drawing/2014/main" id="{8000FBF7-F5F0-E598-DE8F-3DB02FFB2DD8}"/>
              </a:ext>
            </a:extLst>
          </p:cNvPr>
          <p:cNvSpPr>
            <a:spLocks noGrp="1"/>
          </p:cNvSpPr>
          <p:nvPr>
            <p:ph type="title"/>
          </p:nvPr>
        </p:nvSpPr>
        <p:spPr>
          <a:xfrm>
            <a:off x="664234" y="874602"/>
            <a:ext cx="5326992" cy="1228518"/>
          </a:xfrm>
        </p:spPr>
        <p:txBody>
          <a:bodyPr anchor="t">
            <a:normAutofit/>
          </a:bodyPr>
          <a:lstStyle/>
          <a:p>
            <a:r>
              <a:rPr lang="sv-SE" dirty="0"/>
              <a:t>Innehåll</a:t>
            </a:r>
          </a:p>
        </p:txBody>
      </p:sp>
    </p:spTree>
    <p:extLst>
      <p:ext uri="{BB962C8B-B14F-4D97-AF65-F5344CB8AC3E}">
        <p14:creationId xmlns:p14="http://schemas.microsoft.com/office/powerpoint/2010/main" val="2066868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1F0D653-5A21-0A70-69FD-B66AAF8039EF}"/>
              </a:ext>
            </a:extLst>
          </p:cNvPr>
          <p:cNvSpPr>
            <a:spLocks noGrp="1"/>
          </p:cNvSpPr>
          <p:nvPr>
            <p:ph type="title"/>
          </p:nvPr>
        </p:nvSpPr>
        <p:spPr>
          <a:xfrm>
            <a:off x="1714266" y="2904541"/>
            <a:ext cx="9608400" cy="1965600"/>
          </a:xfrm>
        </p:spPr>
        <p:txBody>
          <a:bodyPr/>
          <a:lstStyle/>
          <a:p>
            <a:r>
              <a:rPr lang="sv-SE" dirty="0">
                <a:solidFill>
                  <a:schemeClr val="accent3"/>
                </a:solidFill>
              </a:rPr>
              <a:t>Mobilisera politikens handlingskraft</a:t>
            </a:r>
          </a:p>
        </p:txBody>
      </p:sp>
      <p:sp>
        <p:nvSpPr>
          <p:cNvPr id="4" name="Flödesschema: Koppling 3">
            <a:extLst>
              <a:ext uri="{FF2B5EF4-FFF2-40B4-BE49-F238E27FC236}">
                <a16:creationId xmlns:a16="http://schemas.microsoft.com/office/drawing/2014/main" id="{C36BE5B1-4260-3AE6-0EAC-549D67068BF9}"/>
              </a:ext>
            </a:extLst>
          </p:cNvPr>
          <p:cNvSpPr/>
          <p:nvPr/>
        </p:nvSpPr>
        <p:spPr>
          <a:xfrm>
            <a:off x="869334" y="2636912"/>
            <a:ext cx="1584176" cy="1584176"/>
          </a:xfrm>
          <a:prstGeom prst="flowChartConnector">
            <a:avLst/>
          </a:prstGeom>
          <a:solidFill>
            <a:schemeClr val="bg1"/>
          </a:solidFill>
          <a:ln w="203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Dialog 2</a:t>
            </a:r>
            <a:endParaRPr kumimoji="0" lang="sv-SE"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317665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6E651E14-39E2-D84B-BB23-0A1221855591}"/>
              </a:ext>
            </a:extLst>
          </p:cNvPr>
          <p:cNvSpPr>
            <a:spLocks noGrp="1"/>
          </p:cNvSpPr>
          <p:nvPr>
            <p:ph sz="quarter" idx="4"/>
          </p:nvPr>
        </p:nvSpPr>
        <p:spPr>
          <a:xfrm>
            <a:off x="5551200" y="2366338"/>
            <a:ext cx="4716000" cy="3391200"/>
          </a:xfrm>
        </p:spPr>
        <p:txBody>
          <a:bodyPr/>
          <a:lstStyle/>
          <a:p>
            <a:pPr marL="30163" lvl="0" indent="0">
              <a:buNone/>
            </a:pPr>
            <a:r>
              <a:rPr lang="sv-SE" sz="2000" dirty="0"/>
              <a:t>Politiken behöver förstå krisen, vilja förändra och ha förmåga att leda förändring i kris. </a:t>
            </a:r>
          </a:p>
          <a:p>
            <a:pPr lvl="1"/>
            <a:r>
              <a:rPr lang="sv-SE" sz="1800" dirty="0"/>
              <a:t>Vad behöver politiken förstå?</a:t>
            </a:r>
          </a:p>
          <a:p>
            <a:pPr lvl="1"/>
            <a:r>
              <a:rPr lang="sv-SE" sz="1800" dirty="0"/>
              <a:t>Vad behöver politiken vilja?</a:t>
            </a:r>
          </a:p>
          <a:p>
            <a:pPr lvl="1"/>
            <a:r>
              <a:rPr lang="sv-SE" sz="1800" dirty="0">
                <a:latin typeface="Arial" panose="020B0604020202020204" pitchFamily="34" charset="0"/>
                <a:cs typeface="Arial" panose="020B0604020202020204" pitchFamily="34" charset="0"/>
              </a:rPr>
              <a:t>Vad behöver politiken göra</a:t>
            </a:r>
            <a:r>
              <a:rPr kumimoji="0" lang="sv-SE" sz="1800" b="0" i="0" u="none" strike="noStrike" cap="none" spc="0" normalizeH="0" baseline="0" noProof="0" dirty="0">
                <a:ln/>
                <a:effectLst/>
                <a:uLnTx/>
                <a:uFillTx/>
                <a:latin typeface="Arial" panose="020B0604020202020204" pitchFamily="34" charset="0"/>
                <a:cs typeface="Arial" panose="020B0604020202020204" pitchFamily="34" charset="0"/>
              </a:rPr>
              <a:t>?</a:t>
            </a:r>
            <a:endParaRPr lang="sv-SE" sz="1800" dirty="0"/>
          </a:p>
        </p:txBody>
      </p:sp>
      <p:sp>
        <p:nvSpPr>
          <p:cNvPr id="7" name="Platshållare för innehåll 6">
            <a:extLst>
              <a:ext uri="{FF2B5EF4-FFF2-40B4-BE49-F238E27FC236}">
                <a16:creationId xmlns:a16="http://schemas.microsoft.com/office/drawing/2014/main" id="{1A6EAE66-7B4C-A27A-3CED-BF162F23E791}"/>
              </a:ext>
            </a:extLst>
          </p:cNvPr>
          <p:cNvSpPr>
            <a:spLocks noGrp="1"/>
          </p:cNvSpPr>
          <p:nvPr>
            <p:ph sz="half" idx="2"/>
          </p:nvPr>
        </p:nvSpPr>
        <p:spPr>
          <a:xfrm>
            <a:off x="666000" y="2364688"/>
            <a:ext cx="4716000" cy="3391337"/>
          </a:xfrm>
        </p:spPr>
        <p:txBody>
          <a:bodyPr/>
          <a:lstStyle/>
          <a:p>
            <a:pPr marL="30163" indent="0">
              <a:buNone/>
            </a:pPr>
            <a:r>
              <a:rPr lang="sv-SE" sz="2000" dirty="0"/>
              <a:t>Vilken handlingskraft står politiken för i kompetensförsörjningskrisen?</a:t>
            </a:r>
          </a:p>
          <a:p>
            <a:r>
              <a:rPr lang="sv-SE" sz="1800" dirty="0"/>
              <a:t>Vilken betydelse har ministrar, nämndordföranden och kommunstyrelseordföranden?</a:t>
            </a:r>
          </a:p>
        </p:txBody>
      </p:sp>
      <p:sp>
        <p:nvSpPr>
          <p:cNvPr id="5" name="Rubrik 4">
            <a:extLst>
              <a:ext uri="{FF2B5EF4-FFF2-40B4-BE49-F238E27FC236}">
                <a16:creationId xmlns:a16="http://schemas.microsoft.com/office/drawing/2014/main" id="{CE880EC0-22BC-693D-A227-1209B3C848E3}"/>
              </a:ext>
            </a:extLst>
          </p:cNvPr>
          <p:cNvSpPr>
            <a:spLocks noGrp="1"/>
          </p:cNvSpPr>
          <p:nvPr>
            <p:ph type="title"/>
          </p:nvPr>
        </p:nvSpPr>
        <p:spPr>
          <a:xfrm>
            <a:off x="665999" y="875015"/>
            <a:ext cx="9825537" cy="1228105"/>
          </a:xfrm>
        </p:spPr>
        <p:txBody>
          <a:bodyPr/>
          <a:lstStyle/>
          <a:p>
            <a:r>
              <a:rPr lang="sv-SE" dirty="0"/>
              <a:t>Mobilisera politikens handlingskraft</a:t>
            </a:r>
          </a:p>
        </p:txBody>
      </p:sp>
      <p:sp>
        <p:nvSpPr>
          <p:cNvPr id="2" name="textruta 1">
            <a:extLst>
              <a:ext uri="{FF2B5EF4-FFF2-40B4-BE49-F238E27FC236}">
                <a16:creationId xmlns:a16="http://schemas.microsoft.com/office/drawing/2014/main" id="{CFE11A2D-3481-6456-366E-3BD06F9934BC}"/>
              </a:ext>
            </a:extLst>
          </p:cNvPr>
          <p:cNvSpPr txBox="1"/>
          <p:nvPr/>
        </p:nvSpPr>
        <p:spPr>
          <a:xfrm>
            <a:off x="10197297" y="104878"/>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243004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E93DBFA-3D71-EF13-6C59-056D61943C9A}"/>
              </a:ext>
            </a:extLst>
          </p:cNvPr>
          <p:cNvSpPr>
            <a:spLocks noGrp="1"/>
          </p:cNvSpPr>
          <p:nvPr>
            <p:ph type="title"/>
          </p:nvPr>
        </p:nvSpPr>
        <p:spPr>
          <a:xfrm>
            <a:off x="1631709" y="3082085"/>
            <a:ext cx="9271096" cy="1965600"/>
          </a:xfrm>
        </p:spPr>
        <p:txBody>
          <a:bodyPr/>
          <a:lstStyle/>
          <a:p>
            <a:r>
              <a:rPr lang="sv-SE" dirty="0">
                <a:solidFill>
                  <a:schemeClr val="accent3"/>
                </a:solidFill>
                <a:latin typeface="Arial"/>
                <a:ea typeface="+mn-ea"/>
                <a:cs typeface="+mn-cs"/>
              </a:rPr>
              <a:t>B</a:t>
            </a:r>
            <a:r>
              <a:rPr kumimoji="0" lang="sv-SE" sz="5400" b="1" i="0" u="none" strike="noStrike" kern="1200" cap="none" spc="0" normalizeH="0" baseline="0" noProof="0" dirty="0" err="1">
                <a:ln>
                  <a:noFill/>
                </a:ln>
                <a:solidFill>
                  <a:schemeClr val="accent3"/>
                </a:solidFill>
                <a:effectLst/>
                <a:uLnTx/>
                <a:uFillTx/>
                <a:latin typeface="Arial"/>
                <a:ea typeface="+mn-ea"/>
                <a:cs typeface="+mn-cs"/>
              </a:rPr>
              <a:t>udskap</a:t>
            </a:r>
            <a:r>
              <a:rPr lang="sv-SE" dirty="0">
                <a:solidFill>
                  <a:schemeClr val="accent3"/>
                </a:solidFill>
                <a:latin typeface="Arial"/>
                <a:ea typeface="+mn-ea"/>
                <a:cs typeface="+mn-cs"/>
              </a:rPr>
              <a:t> </a:t>
            </a:r>
            <a:r>
              <a:rPr kumimoji="0" lang="sv-SE" sz="5400" b="1" i="0" u="none" strike="noStrike" kern="1200" cap="none" spc="0" normalizeH="0" baseline="0" noProof="0" dirty="0">
                <a:ln>
                  <a:noFill/>
                </a:ln>
                <a:solidFill>
                  <a:schemeClr val="accent3"/>
                </a:solidFill>
                <a:effectLst/>
                <a:uLnTx/>
                <a:uFillTx/>
                <a:latin typeface="Arial"/>
                <a:ea typeface="+mn-ea"/>
                <a:cs typeface="+mn-cs"/>
              </a:rPr>
              <a:t>till politiken</a:t>
            </a:r>
            <a:endParaRPr lang="sv-SE" dirty="0"/>
          </a:p>
        </p:txBody>
      </p:sp>
      <p:sp>
        <p:nvSpPr>
          <p:cNvPr id="4" name="Flödesschema: Koppling 3">
            <a:extLst>
              <a:ext uri="{FF2B5EF4-FFF2-40B4-BE49-F238E27FC236}">
                <a16:creationId xmlns:a16="http://schemas.microsoft.com/office/drawing/2014/main" id="{DB17550D-79DB-58E0-E847-6C6EDBC13876}"/>
              </a:ext>
            </a:extLst>
          </p:cNvPr>
          <p:cNvSpPr/>
          <p:nvPr/>
        </p:nvSpPr>
        <p:spPr>
          <a:xfrm>
            <a:off x="839621" y="2636912"/>
            <a:ext cx="1584176" cy="1584176"/>
          </a:xfrm>
          <a:prstGeom prst="flowChartConnector">
            <a:avLst/>
          </a:prstGeom>
          <a:solidFill>
            <a:schemeClr val="bg1"/>
          </a:solidFill>
          <a:ln w="203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Dialog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a:ea typeface="+mn-ea"/>
                <a:cs typeface="+mn-cs"/>
              </a:rPr>
              <a:t> </a:t>
            </a:r>
            <a:endParaRPr kumimoji="0" lang="sv-SE" sz="12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2004730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E9AB7FDB-7BFA-20F4-1D28-0EC25295BE00}"/>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p:blipFill>
        <p:spPr>
          <a:xfrm>
            <a:off x="6265534" y="2245489"/>
            <a:ext cx="4002415" cy="2735296"/>
          </a:xfrm>
        </p:spPr>
      </p:pic>
      <p:sp>
        <p:nvSpPr>
          <p:cNvPr id="5" name="Platshållare för innehåll 4">
            <a:extLst>
              <a:ext uri="{FF2B5EF4-FFF2-40B4-BE49-F238E27FC236}">
                <a16:creationId xmlns:a16="http://schemas.microsoft.com/office/drawing/2014/main" id="{17147414-63AF-9186-FE93-3F13005C4994}"/>
              </a:ext>
            </a:extLst>
          </p:cNvPr>
          <p:cNvSpPr>
            <a:spLocks noGrp="1"/>
          </p:cNvSpPr>
          <p:nvPr>
            <p:ph sz="half" idx="1"/>
          </p:nvPr>
        </p:nvSpPr>
        <p:spPr/>
        <p:txBody>
          <a:bodyPr/>
          <a:lstStyle/>
          <a:p>
            <a:r>
              <a:rPr lang="sv-SE" sz="2000" dirty="0">
                <a:solidFill>
                  <a:srgbClr val="000000"/>
                </a:solidFill>
                <a:cs typeface="Times New Roman" panose="02020603050405020304" pitchFamily="18" charset="0"/>
              </a:rPr>
              <a:t>Utveckla budskap som stödjer oss att mobilisera handlingskraft både på hemmaplan och tillsammans.</a:t>
            </a:r>
          </a:p>
          <a:p>
            <a:pPr lvl="1"/>
            <a:r>
              <a:rPr lang="sv-SE" sz="1800" dirty="0">
                <a:solidFill>
                  <a:srgbClr val="000000"/>
                </a:solidFill>
              </a:rPr>
              <a:t>Vilken </a:t>
            </a:r>
            <a:r>
              <a:rPr lang="sv-SE" sz="1800" kern="1200" dirty="0">
                <a:solidFill>
                  <a:srgbClr val="000000"/>
                </a:solidFill>
              </a:rPr>
              <a:t>kris pratar vi om?</a:t>
            </a:r>
          </a:p>
          <a:p>
            <a:pPr lvl="1"/>
            <a:r>
              <a:rPr lang="sv-SE" sz="1800" dirty="0">
                <a:solidFill>
                  <a:srgbClr val="000000"/>
                </a:solidFill>
              </a:rPr>
              <a:t>V</a:t>
            </a:r>
            <a:r>
              <a:rPr lang="sv-SE" sz="1800" kern="1200" dirty="0">
                <a:solidFill>
                  <a:srgbClr val="000000"/>
                </a:solidFill>
              </a:rPr>
              <a:t>ilka konsekvenser leder den till? </a:t>
            </a:r>
          </a:p>
          <a:p>
            <a:pPr lvl="1"/>
            <a:r>
              <a:rPr lang="sv-SE" sz="1800" dirty="0">
                <a:solidFill>
                  <a:srgbClr val="000000"/>
                </a:solidFill>
              </a:rPr>
              <a:t>H</a:t>
            </a:r>
            <a:r>
              <a:rPr lang="sv-SE" sz="1800" kern="1200" dirty="0">
                <a:solidFill>
                  <a:srgbClr val="000000"/>
                </a:solidFill>
              </a:rPr>
              <a:t>ur kan den hanteras? </a:t>
            </a:r>
            <a:r>
              <a:rPr lang="sv-SE" sz="1800" dirty="0">
                <a:solidFill>
                  <a:srgbClr val="000000"/>
                </a:solidFill>
                <a:cs typeface="Times New Roman" panose="02020603050405020304" pitchFamily="18" charset="0"/>
              </a:rPr>
              <a:t/>
            </a:r>
            <a:br>
              <a:rPr lang="sv-SE" sz="1800" dirty="0">
                <a:solidFill>
                  <a:srgbClr val="000000"/>
                </a:solidFill>
                <a:cs typeface="Times New Roman" panose="02020603050405020304" pitchFamily="18" charset="0"/>
              </a:rPr>
            </a:br>
            <a:endParaRPr lang="sv-SE" sz="1800" dirty="0"/>
          </a:p>
        </p:txBody>
      </p:sp>
      <p:sp>
        <p:nvSpPr>
          <p:cNvPr id="4" name="Rubrik 3">
            <a:extLst>
              <a:ext uri="{FF2B5EF4-FFF2-40B4-BE49-F238E27FC236}">
                <a16:creationId xmlns:a16="http://schemas.microsoft.com/office/drawing/2014/main" id="{20EF82AA-341C-1EC4-394F-CBFF8F4663C5}"/>
              </a:ext>
            </a:extLst>
          </p:cNvPr>
          <p:cNvSpPr>
            <a:spLocks noGrp="1"/>
          </p:cNvSpPr>
          <p:nvPr>
            <p:ph type="title"/>
          </p:nvPr>
        </p:nvSpPr>
        <p:spPr/>
        <p:txBody>
          <a:bodyPr/>
          <a:lstStyle/>
          <a:p>
            <a:r>
              <a:rPr lang="sv-SE" dirty="0"/>
              <a:t>Mål för dagen</a:t>
            </a:r>
          </a:p>
        </p:txBody>
      </p:sp>
      <p:sp>
        <p:nvSpPr>
          <p:cNvPr id="3" name="textruta 2">
            <a:extLst>
              <a:ext uri="{FF2B5EF4-FFF2-40B4-BE49-F238E27FC236}">
                <a16:creationId xmlns:a16="http://schemas.microsoft.com/office/drawing/2014/main" id="{8AFB7FAE-85E5-280B-2498-840ACBF54E8A}"/>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3118653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DFC1F28-3A23-EEE1-85F4-E2A80C632FB1}"/>
              </a:ext>
            </a:extLst>
          </p:cNvPr>
          <p:cNvSpPr>
            <a:spLocks noGrp="1"/>
          </p:cNvSpPr>
          <p:nvPr>
            <p:ph sz="half" idx="2"/>
          </p:nvPr>
        </p:nvSpPr>
        <p:spPr/>
        <p:txBody>
          <a:bodyPr/>
          <a:lstStyle/>
          <a:p>
            <a:pPr>
              <a:spcAft>
                <a:spcPts val="600"/>
              </a:spcAft>
            </a:pPr>
            <a:r>
              <a:rPr lang="sv-SE" sz="1800" dirty="0"/>
              <a:t>Bilderna kan eventuellt användas som inspiration för kommunens eget arbete. </a:t>
            </a:r>
          </a:p>
          <a:p>
            <a:pPr>
              <a:spcAft>
                <a:spcPts val="600"/>
              </a:spcAft>
            </a:pPr>
            <a:endParaRPr lang="sv-SE" sz="1800" dirty="0"/>
          </a:p>
        </p:txBody>
      </p:sp>
      <p:sp>
        <p:nvSpPr>
          <p:cNvPr id="3" name="Platshållare för innehåll 2">
            <a:extLst>
              <a:ext uri="{FF2B5EF4-FFF2-40B4-BE49-F238E27FC236}">
                <a16:creationId xmlns:a16="http://schemas.microsoft.com/office/drawing/2014/main" id="{2515DD2D-9EA8-E53A-57F8-27642F1FE772}"/>
              </a:ext>
            </a:extLst>
          </p:cNvPr>
          <p:cNvSpPr>
            <a:spLocks noGrp="1"/>
          </p:cNvSpPr>
          <p:nvPr>
            <p:ph sz="half" idx="1"/>
          </p:nvPr>
        </p:nvSpPr>
        <p:spPr/>
        <p:txBody>
          <a:bodyPr>
            <a:normAutofit/>
          </a:bodyPr>
          <a:lstStyle/>
          <a:p>
            <a:r>
              <a:rPr lang="sv-SE" sz="1800" dirty="0"/>
              <a:t>På kommande bilder sammanfattas en enkel nulägeskartläggning som ett antal kommuner gjorde inför socialchefs-nätverkets workshop 1 juni 2023.</a:t>
            </a:r>
          </a:p>
          <a:p>
            <a:pPr lvl="1"/>
            <a:r>
              <a:rPr lang="sv-SE" sz="1800" dirty="0"/>
              <a:t>Uppdrag </a:t>
            </a:r>
          </a:p>
          <a:p>
            <a:pPr lvl="1"/>
            <a:r>
              <a:rPr lang="sv-SE" sz="1800" dirty="0"/>
              <a:t>Målgrupper och behov</a:t>
            </a:r>
          </a:p>
          <a:p>
            <a:pPr lvl="1"/>
            <a:r>
              <a:rPr lang="sv-SE" sz="1800" dirty="0"/>
              <a:t>Kompetenser</a:t>
            </a:r>
          </a:p>
          <a:p>
            <a:pPr lvl="1"/>
            <a:r>
              <a:rPr lang="sv-SE" sz="1800" dirty="0"/>
              <a:t>Kompetensförsörjningskrisen och dess konsekvenser</a:t>
            </a:r>
          </a:p>
          <a:p>
            <a:pPr lvl="1"/>
            <a:r>
              <a:rPr lang="sv-SE" sz="1800" dirty="0"/>
              <a:t>Mål, strategier och arbetssätt</a:t>
            </a:r>
          </a:p>
          <a:p>
            <a:pPr>
              <a:spcAft>
                <a:spcPts val="600"/>
              </a:spcAft>
            </a:pPr>
            <a:endParaRPr lang="sv-SE" sz="1800" dirty="0"/>
          </a:p>
        </p:txBody>
      </p:sp>
      <p:sp>
        <p:nvSpPr>
          <p:cNvPr id="4" name="Rubrik 3">
            <a:extLst>
              <a:ext uri="{FF2B5EF4-FFF2-40B4-BE49-F238E27FC236}">
                <a16:creationId xmlns:a16="http://schemas.microsoft.com/office/drawing/2014/main" id="{88D75F68-EF84-38F1-BCC2-DF3BFCB3D503}"/>
              </a:ext>
            </a:extLst>
          </p:cNvPr>
          <p:cNvSpPr>
            <a:spLocks noGrp="1"/>
          </p:cNvSpPr>
          <p:nvPr>
            <p:ph type="title"/>
          </p:nvPr>
        </p:nvSpPr>
        <p:spPr/>
        <p:txBody>
          <a:bodyPr anchor="t">
            <a:normAutofit/>
          </a:bodyPr>
          <a:lstStyle/>
          <a:p>
            <a:r>
              <a:rPr lang="sv-SE" dirty="0"/>
              <a:t>Var står vi idag?</a:t>
            </a:r>
          </a:p>
        </p:txBody>
      </p:sp>
      <p:sp>
        <p:nvSpPr>
          <p:cNvPr id="5" name="textruta 4">
            <a:extLst>
              <a:ext uri="{FF2B5EF4-FFF2-40B4-BE49-F238E27FC236}">
                <a16:creationId xmlns:a16="http://schemas.microsoft.com/office/drawing/2014/main" id="{28E6B00E-46FA-4C1B-8784-1278C878732D}"/>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987941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A814DD0F-B54B-8719-06A9-5FFEA6E63EAF}"/>
              </a:ext>
            </a:extLst>
          </p:cNvPr>
          <p:cNvSpPr>
            <a:spLocks noGrp="1"/>
          </p:cNvSpPr>
          <p:nvPr>
            <p:ph idx="1"/>
          </p:nvPr>
        </p:nvSpPr>
        <p:spPr>
          <a:xfrm>
            <a:off x="659381" y="2413407"/>
            <a:ext cx="2998220" cy="3738598"/>
          </a:xfrm>
        </p:spPr>
        <p:txBody>
          <a:bodyPr/>
          <a:lstStyle/>
          <a:p>
            <a:pPr marL="30163" indent="0">
              <a:buNone/>
            </a:pPr>
            <a:r>
              <a:rPr lang="sv-SE" sz="1800" b="1" dirty="0"/>
              <a:t>Socialtjänstlag</a:t>
            </a:r>
          </a:p>
          <a:p>
            <a:pPr marL="30163" indent="0">
              <a:spcAft>
                <a:spcPts val="600"/>
              </a:spcAft>
              <a:buNone/>
            </a:pPr>
            <a:r>
              <a:rPr lang="sv-SE" sz="1400" dirty="0"/>
              <a:t>1 kap. 1 §   Samhällets socialtjänst skall på demokratins och solidaritetens grund främja människornas</a:t>
            </a:r>
            <a:br>
              <a:rPr lang="sv-SE" sz="1400" dirty="0"/>
            </a:br>
            <a:r>
              <a:rPr lang="sv-SE" sz="1400" dirty="0"/>
              <a:t>   - ekonomiska och sociala trygghet,</a:t>
            </a:r>
            <a:br>
              <a:rPr lang="sv-SE" sz="1400" dirty="0"/>
            </a:br>
            <a:r>
              <a:rPr lang="sv-SE" sz="1400" dirty="0"/>
              <a:t>   - jämlikhet i levnadsvillkor,</a:t>
            </a:r>
            <a:br>
              <a:rPr lang="sv-SE" sz="1400" dirty="0"/>
            </a:br>
            <a:r>
              <a:rPr lang="sv-SE" sz="1400" dirty="0"/>
              <a:t>   - aktiva deltagande i samhällslivet.</a:t>
            </a:r>
          </a:p>
        </p:txBody>
      </p:sp>
      <p:sp>
        <p:nvSpPr>
          <p:cNvPr id="8" name="Platshållare för innehåll 5">
            <a:extLst>
              <a:ext uri="{FF2B5EF4-FFF2-40B4-BE49-F238E27FC236}">
                <a16:creationId xmlns:a16="http://schemas.microsoft.com/office/drawing/2014/main" id="{947C7BAA-1735-D033-6A34-19B170E8DC51}"/>
              </a:ext>
            </a:extLst>
          </p:cNvPr>
          <p:cNvSpPr txBox="1">
            <a:spLocks/>
          </p:cNvSpPr>
          <p:nvPr/>
        </p:nvSpPr>
        <p:spPr>
          <a:xfrm>
            <a:off x="4117355" y="2405387"/>
            <a:ext cx="3204027" cy="373859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Lag om stöd och service till vissa funktionshindrade</a:t>
            </a:r>
          </a:p>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5 §   Verksamhet enligt denna lag skall främja jämlikhet i levnadsvillkor och full delaktighet i samhällslivet för de personer som anges i 1 §. </a:t>
            </a:r>
          </a:p>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Målet skall vara att den enskilde får möjlighet att leva som andra.</a:t>
            </a:r>
          </a:p>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latshållare för innehåll 5">
            <a:extLst>
              <a:ext uri="{FF2B5EF4-FFF2-40B4-BE49-F238E27FC236}">
                <a16:creationId xmlns:a16="http://schemas.microsoft.com/office/drawing/2014/main" id="{E51CBCB5-8888-A925-69FB-F5AE6C84E870}"/>
              </a:ext>
            </a:extLst>
          </p:cNvPr>
          <p:cNvSpPr txBox="1">
            <a:spLocks/>
          </p:cNvSpPr>
          <p:nvPr/>
        </p:nvSpPr>
        <p:spPr>
          <a:xfrm>
            <a:off x="7725229" y="2405387"/>
            <a:ext cx="3204027" cy="3738598"/>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Hälso- och sjukvårdslag</a:t>
            </a:r>
          </a:p>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3 kap. 1 §   Målet med hälso- och sjukvården är en god hälsa och en vård på lika villkor för hela befolkningen.</a:t>
            </a:r>
          </a:p>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Vården ska ges med respekt för alla människors lika värde och för den enskilda människans värdighet. Den som har det största behovet av hälso- och sjukvård ska ges företräde till vården.</a:t>
            </a:r>
          </a:p>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3 kap 2 §   Hälso- och sjukvården ska arbeta för att förebygga ohälsa.</a:t>
            </a:r>
          </a:p>
        </p:txBody>
      </p:sp>
      <p:sp>
        <p:nvSpPr>
          <p:cNvPr id="4" name="Rubrik 2">
            <a:extLst>
              <a:ext uri="{FF2B5EF4-FFF2-40B4-BE49-F238E27FC236}">
                <a16:creationId xmlns:a16="http://schemas.microsoft.com/office/drawing/2014/main" id="{6212FCD2-8B70-B4AC-A060-1F920F2BCFA4}"/>
              </a:ext>
            </a:extLst>
          </p:cNvPr>
          <p:cNvSpPr>
            <a:spLocks noGrp="1"/>
          </p:cNvSpPr>
          <p:nvPr>
            <p:ph type="title"/>
          </p:nvPr>
        </p:nvSpPr>
        <p:spPr>
          <a:xfrm>
            <a:off x="664227" y="809296"/>
            <a:ext cx="10265028" cy="511560"/>
          </a:xfrm>
        </p:spPr>
        <p:txBody>
          <a:bodyPr/>
          <a:lstStyle/>
          <a:p>
            <a:r>
              <a:rPr lang="sv-SE" sz="3600" dirty="0"/>
              <a:t>Uppdrag </a:t>
            </a:r>
            <a:br>
              <a:rPr lang="sv-SE" sz="3600" dirty="0"/>
            </a:br>
            <a:r>
              <a:rPr lang="sv-SE" sz="2400" dirty="0"/>
              <a:t>– som inte är enkla att sammanfatta</a:t>
            </a:r>
          </a:p>
        </p:txBody>
      </p:sp>
      <p:cxnSp>
        <p:nvCxnSpPr>
          <p:cNvPr id="3" name="Rak koppling 2">
            <a:extLst>
              <a:ext uri="{FF2B5EF4-FFF2-40B4-BE49-F238E27FC236}">
                <a16:creationId xmlns:a16="http://schemas.microsoft.com/office/drawing/2014/main" id="{17B19918-FDAE-6696-EB61-8076EDC9FDE0}"/>
              </a:ext>
            </a:extLst>
          </p:cNvPr>
          <p:cNvCxnSpPr>
            <a:cxnSpLocks/>
          </p:cNvCxnSpPr>
          <p:nvPr/>
        </p:nvCxnSpPr>
        <p:spPr>
          <a:xfrm>
            <a:off x="3918856" y="2307265"/>
            <a:ext cx="0" cy="318976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9" name="Rak koppling 18">
            <a:extLst>
              <a:ext uri="{FF2B5EF4-FFF2-40B4-BE49-F238E27FC236}">
                <a16:creationId xmlns:a16="http://schemas.microsoft.com/office/drawing/2014/main" id="{D330714A-037E-AA75-8A8B-C5845A3FB9F6}"/>
              </a:ext>
            </a:extLst>
          </p:cNvPr>
          <p:cNvCxnSpPr>
            <a:cxnSpLocks/>
          </p:cNvCxnSpPr>
          <p:nvPr/>
        </p:nvCxnSpPr>
        <p:spPr>
          <a:xfrm>
            <a:off x="7504819" y="2307265"/>
            <a:ext cx="0" cy="318976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textruta 1">
            <a:extLst>
              <a:ext uri="{FF2B5EF4-FFF2-40B4-BE49-F238E27FC236}">
                <a16:creationId xmlns:a16="http://schemas.microsoft.com/office/drawing/2014/main" id="{8B5AAC45-AB98-7DDE-AD47-EC69FCBBB79D}"/>
              </a:ext>
            </a:extLst>
          </p:cNvPr>
          <p:cNvSpPr txBox="1"/>
          <p:nvPr/>
        </p:nvSpPr>
        <p:spPr>
          <a:xfrm>
            <a:off x="9942653" y="116453"/>
            <a:ext cx="2176043" cy="307777"/>
          </a:xfrm>
          <a:prstGeom prst="rect">
            <a:avLst/>
          </a:prstGeom>
          <a:noFill/>
        </p:spPr>
        <p:txBody>
          <a:bodyPr wrap="square" rtlCol="0">
            <a:spAutoFit/>
          </a:bodyPr>
          <a:lstStyle/>
          <a:p>
            <a:r>
              <a:rPr lang="sv-SE" sz="1400" dirty="0">
                <a:solidFill>
                  <a:srgbClr val="0070C0"/>
                </a:solidFill>
              </a:rPr>
              <a:t>Inspirationsbild inledning</a:t>
            </a:r>
          </a:p>
        </p:txBody>
      </p:sp>
    </p:spTree>
    <p:extLst>
      <p:ext uri="{BB962C8B-B14F-4D97-AF65-F5344CB8AC3E}">
        <p14:creationId xmlns:p14="http://schemas.microsoft.com/office/powerpoint/2010/main" val="3381761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3">
            <a:extLst>
              <a:ext uri="{FF2B5EF4-FFF2-40B4-BE49-F238E27FC236}">
                <a16:creationId xmlns:a16="http://schemas.microsoft.com/office/drawing/2014/main" id="{99030434-7331-4C7A-DB75-DB9E8E4445F7}"/>
              </a:ext>
            </a:extLst>
          </p:cNvPr>
          <p:cNvSpPr txBox="1">
            <a:spLocks/>
          </p:cNvSpPr>
          <p:nvPr/>
        </p:nvSpPr>
        <p:spPr>
          <a:xfrm>
            <a:off x="666000" y="2358189"/>
            <a:ext cx="5430000" cy="3877011"/>
          </a:xfrm>
          <a:prstGeom prst="rect">
            <a:avLst/>
          </a:prstGeom>
        </p:spPr>
        <p:txBody>
          <a:bodyPr vert="horz" lIns="91440" tIns="45720" rIns="91440" bIns="45720" rtlCol="0">
            <a:norm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228600" algn="l" defTabSz="914400" rtl="0" eaLnBrk="1" fontAlgn="auto" latinLnBrk="0" hangingPunct="1">
              <a:lnSpc>
                <a:spcPct val="90000"/>
              </a:lnSpc>
              <a:spcBef>
                <a:spcPts val="0"/>
              </a:spcBef>
              <a:spcAft>
                <a:spcPts val="1200"/>
              </a:spcAft>
              <a:buClrTx/>
              <a:buSzTx/>
              <a:buFont typeface="Symbol" panose="05050102010706020507" pitchFamily="18" charset="2"/>
              <a:buNone/>
              <a:tabLst/>
              <a:defRPr/>
            </a:pPr>
            <a:r>
              <a:rPr kumimoji="0" lang="sv-SE" sz="1600" b="1" i="0" u="none" strike="noStrike" kern="1200" cap="none" spc="0" normalizeH="0" baseline="0" noProof="0" dirty="0">
                <a:ln>
                  <a:noFill/>
                </a:ln>
                <a:solidFill>
                  <a:prstClr val="black"/>
                </a:solidFill>
                <a:effectLst/>
                <a:uLnTx/>
                <a:uFillTx/>
                <a:latin typeface="Arial"/>
                <a:ea typeface="+mn-ea"/>
                <a:cs typeface="+mn-cs"/>
              </a:rPr>
              <a:t>Behov</a:t>
            </a:r>
          </a:p>
          <a:p>
            <a:pPr marL="258763" marR="0" lvl="0" indent="-2286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Utredning av behov</a:t>
            </a:r>
          </a:p>
          <a:p>
            <a:pPr marL="258763" marR="0" lvl="0" indent="-2286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Insatser i form av rådgivning, stöd, vård, omsorg, socialt stöd</a:t>
            </a:r>
          </a:p>
          <a:p>
            <a:pPr marL="258763" marR="0" lvl="0" indent="-2286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Förebyggande insatser </a:t>
            </a:r>
          </a:p>
          <a:p>
            <a:pPr marL="258763" marR="0" lvl="0" indent="-228600" algn="l" defTabSz="914400" rtl="0" eaLnBrk="1" fontAlgn="auto" latinLnBrk="0" hangingPunct="1">
              <a:lnSpc>
                <a:spcPct val="100000"/>
              </a:lnSpc>
              <a:spcBef>
                <a:spcPts val="0"/>
              </a:spcBef>
              <a:spcAft>
                <a:spcPts val="1800"/>
              </a:spcAft>
              <a:buClrTx/>
              <a:buSzTx/>
              <a:buFont typeface="Symbol" panose="05050102010706020507" pitchFamily="18" charset="2"/>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Samordning</a:t>
            </a:r>
          </a:p>
          <a:p>
            <a:pPr marL="30163" marR="0" lvl="0" indent="-228600" algn="l" defTabSz="914400" rtl="0" eaLnBrk="1" fontAlgn="auto" latinLnBrk="0" hangingPunct="1">
              <a:lnSpc>
                <a:spcPct val="90000"/>
              </a:lnSpc>
              <a:spcBef>
                <a:spcPts val="0"/>
              </a:spcBef>
              <a:spcAft>
                <a:spcPts val="600"/>
              </a:spcAft>
              <a:buClrTx/>
              <a:buSzTx/>
              <a:buFont typeface="Symbol" panose="05050102010706020507" pitchFamily="18" charset="2"/>
              <a:buNone/>
              <a:tabLst/>
              <a:defRPr/>
            </a:pPr>
            <a:r>
              <a:rPr kumimoji="0" lang="sv-SE" sz="1600" b="0" i="1" u="none" strike="noStrike" kern="1200" cap="none" spc="0" normalizeH="0" baseline="0" noProof="0" dirty="0">
                <a:ln>
                  <a:noFill/>
                </a:ln>
                <a:solidFill>
                  <a:srgbClr val="0070C0"/>
                </a:solidFill>
                <a:effectLst/>
                <a:uLnTx/>
                <a:uFillTx/>
                <a:latin typeface="Arial"/>
                <a:ea typeface="+mn-ea"/>
                <a:cs typeface="+mn-cs"/>
              </a:rPr>
              <a:t>”Behov ändras – verksamheten behöver vara flexibel och förändras i takt med att behoven ändras.” </a:t>
            </a:r>
          </a:p>
          <a:p>
            <a:pPr marL="30163" marR="0" lvl="0" indent="-228600" algn="l" defTabSz="914400" rtl="0" eaLnBrk="1" fontAlgn="auto" latinLnBrk="0" hangingPunct="1">
              <a:lnSpc>
                <a:spcPct val="90000"/>
              </a:lnSpc>
              <a:spcBef>
                <a:spcPts val="0"/>
              </a:spcBef>
              <a:spcAft>
                <a:spcPts val="600"/>
              </a:spcAft>
              <a:buClrTx/>
              <a:buSzTx/>
              <a:buFont typeface="Symbol" panose="05050102010706020507" pitchFamily="18" charset="2"/>
              <a:buNone/>
              <a:tabLst/>
              <a:defRPr/>
            </a:pPr>
            <a:r>
              <a:rPr kumimoji="0" lang="sv-SE" sz="1600" b="0" i="1" u="none" strike="noStrike" kern="1200" cap="none" spc="0" normalizeH="0" baseline="0" noProof="0" dirty="0">
                <a:ln>
                  <a:noFill/>
                </a:ln>
                <a:solidFill>
                  <a:srgbClr val="0070C0"/>
                </a:solidFill>
                <a:effectLst/>
                <a:uLnTx/>
                <a:uFillTx/>
                <a:latin typeface="Arial"/>
                <a:ea typeface="+mn-ea"/>
                <a:cs typeface="+mn-cs"/>
              </a:rPr>
              <a:t>”Inom LSS ställs ökade krav på kompetens i och med en förändrad målgrupp.”</a:t>
            </a:r>
          </a:p>
          <a:p>
            <a:pPr marL="30163" marR="0" lvl="0" indent="-228600" algn="l" defTabSz="914400" rtl="0" eaLnBrk="1" fontAlgn="auto" latinLnBrk="0" hangingPunct="1">
              <a:lnSpc>
                <a:spcPct val="90000"/>
              </a:lnSpc>
              <a:spcBef>
                <a:spcPts val="0"/>
              </a:spcBef>
              <a:spcAft>
                <a:spcPts val="600"/>
              </a:spcAft>
              <a:buClrTx/>
              <a:buSzTx/>
              <a:buFont typeface="Symbol" panose="05050102010706020507" pitchFamily="18" charset="2"/>
              <a:buNone/>
              <a:tabLst/>
              <a:defRPr/>
            </a:pPr>
            <a:r>
              <a:rPr kumimoji="0" lang="sv-SE" sz="1600" b="0" i="1" u="none" strike="noStrike" kern="1200" cap="none" spc="0" normalizeH="0" baseline="0" noProof="0" dirty="0">
                <a:ln>
                  <a:noFill/>
                </a:ln>
                <a:solidFill>
                  <a:srgbClr val="0070C0"/>
                </a:solidFill>
                <a:effectLst/>
                <a:uLnTx/>
                <a:uFillTx/>
                <a:latin typeface="Arial"/>
                <a:ea typeface="+mn-ea"/>
                <a:cs typeface="+mn-cs"/>
              </a:rPr>
              <a:t>”Mer av kognitiv svikt och samsjuklighet ställer högre krav på sömlösa insatser tillsammans med andra aktörer.”</a:t>
            </a:r>
          </a:p>
          <a:p>
            <a:pPr marL="30163" marR="0" lvl="0" indent="-228600" algn="l" defTabSz="914400" rtl="0" eaLnBrk="1" fontAlgn="auto" latinLnBrk="0" hangingPunct="1">
              <a:lnSpc>
                <a:spcPct val="90000"/>
              </a:lnSpc>
              <a:spcBef>
                <a:spcPts val="0"/>
              </a:spcBef>
              <a:spcAft>
                <a:spcPts val="600"/>
              </a:spcAft>
              <a:buClrTx/>
              <a:buSzTx/>
              <a:buFont typeface="Symbol" panose="05050102010706020507" pitchFamily="18" charset="2"/>
              <a:buNone/>
              <a:tabLst/>
              <a:defRPr/>
            </a:pPr>
            <a:r>
              <a:rPr kumimoji="0" lang="sv-SE" sz="1600" b="0" i="1" u="none" strike="noStrike" kern="1200" cap="none" spc="0" normalizeH="0" baseline="0" noProof="0" dirty="0">
                <a:ln>
                  <a:noFill/>
                </a:ln>
                <a:solidFill>
                  <a:srgbClr val="0070C0"/>
                </a:solidFill>
                <a:effectLst/>
                <a:uLnTx/>
                <a:uFillTx/>
                <a:latin typeface="Arial"/>
                <a:ea typeface="+mn-ea"/>
                <a:cs typeface="+mn-cs"/>
              </a:rPr>
              <a:t>”Det blir fler äldre med fler medicinska utmaningar.”</a:t>
            </a:r>
          </a:p>
        </p:txBody>
      </p:sp>
      <p:sp>
        <p:nvSpPr>
          <p:cNvPr id="3" name="Rubrik 2">
            <a:extLst>
              <a:ext uri="{FF2B5EF4-FFF2-40B4-BE49-F238E27FC236}">
                <a16:creationId xmlns:a16="http://schemas.microsoft.com/office/drawing/2014/main" id="{FA90582B-190E-12F7-B800-DB7DAEDB6473}"/>
              </a:ext>
            </a:extLst>
          </p:cNvPr>
          <p:cNvSpPr>
            <a:spLocks noGrp="1"/>
          </p:cNvSpPr>
          <p:nvPr>
            <p:ph type="title"/>
          </p:nvPr>
        </p:nvSpPr>
        <p:spPr>
          <a:xfrm>
            <a:off x="664233" y="622800"/>
            <a:ext cx="5676409" cy="1480320"/>
          </a:xfrm>
        </p:spPr>
        <p:txBody>
          <a:bodyPr vert="horz" lIns="91440" tIns="45720" rIns="91440" bIns="45720" rtlCol="0" anchor="t">
            <a:normAutofit/>
          </a:bodyPr>
          <a:lstStyle/>
          <a:p>
            <a:r>
              <a:rPr lang="sv-SE" sz="2800" b="1" kern="1200" dirty="0">
                <a:latin typeface="+mj-lt"/>
                <a:ea typeface="+mj-ea"/>
                <a:cs typeface="+mj-cs"/>
              </a:rPr>
              <a:t>Målgrupper och behov </a:t>
            </a:r>
            <a:br>
              <a:rPr lang="sv-SE" sz="2800" b="1" kern="1200" dirty="0">
                <a:latin typeface="+mj-lt"/>
                <a:ea typeface="+mj-ea"/>
                <a:cs typeface="+mj-cs"/>
              </a:rPr>
            </a:br>
            <a:r>
              <a:rPr lang="sv-SE" sz="2800" b="1" kern="1200" dirty="0">
                <a:latin typeface="+mj-lt"/>
                <a:ea typeface="+mj-ea"/>
                <a:cs typeface="+mj-cs"/>
              </a:rPr>
              <a:t>– som inte är enkla att sammanfatta</a:t>
            </a:r>
          </a:p>
        </p:txBody>
      </p:sp>
      <p:graphicFrame>
        <p:nvGraphicFramePr>
          <p:cNvPr id="8" name="Platshållare för innehåll 3">
            <a:extLst>
              <a:ext uri="{FF2B5EF4-FFF2-40B4-BE49-F238E27FC236}">
                <a16:creationId xmlns:a16="http://schemas.microsoft.com/office/drawing/2014/main" id="{5548D876-30B1-DAA8-7E9B-7867A83BD389}"/>
              </a:ext>
            </a:extLst>
          </p:cNvPr>
          <p:cNvGraphicFramePr>
            <a:graphicFrameLocks noGrp="1"/>
          </p:cNvGraphicFramePr>
          <p:nvPr>
            <p:ph sz="half" idx="2"/>
            <p:extLst>
              <p:ext uri="{D42A27DB-BD31-4B8C-83A1-F6EECF244321}">
                <p14:modId xmlns:p14="http://schemas.microsoft.com/office/powerpoint/2010/main" val="4218106708"/>
              </p:ext>
            </p:extLst>
          </p:nvPr>
        </p:nvGraphicFramePr>
        <p:xfrm>
          <a:off x="6589296" y="565484"/>
          <a:ext cx="5033211" cy="561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a:extLst>
              <a:ext uri="{FF2B5EF4-FFF2-40B4-BE49-F238E27FC236}">
                <a16:creationId xmlns:a16="http://schemas.microsoft.com/office/drawing/2014/main" id="{FE7DDA2A-CB56-1402-06FB-2BF7EA17888D}"/>
              </a:ext>
            </a:extLst>
          </p:cNvPr>
          <p:cNvSpPr txBox="1"/>
          <p:nvPr/>
        </p:nvSpPr>
        <p:spPr>
          <a:xfrm>
            <a:off x="9688443" y="412330"/>
            <a:ext cx="1729540" cy="286232"/>
          </a:xfrm>
          <a:prstGeom prst="rect">
            <a:avLst/>
          </a:prstGeom>
          <a:noFill/>
        </p:spPr>
        <p:txBody>
          <a:bodyPr wrap="square">
            <a:spAutoFit/>
          </a:bodyPr>
          <a:lstStyle/>
          <a:p>
            <a:pPr marL="30163" marR="0" lvl="0" indent="0" algn="l" defTabSz="914400" rtl="0" eaLnBrk="1" fontAlgn="auto" latinLnBrk="0" hangingPunct="1">
              <a:lnSpc>
                <a:spcPct val="90000"/>
              </a:lnSpc>
              <a:spcBef>
                <a:spcPts val="0"/>
              </a:spcBef>
              <a:spcAft>
                <a:spcPts val="1200"/>
              </a:spcAft>
              <a:buClrTx/>
              <a:buSzTx/>
              <a:buFont typeface="Symbol" panose="05050102010706020507" pitchFamily="18" charset="2"/>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Målgrupper</a:t>
            </a:r>
          </a:p>
        </p:txBody>
      </p:sp>
      <p:sp>
        <p:nvSpPr>
          <p:cNvPr id="2" name="textruta 1">
            <a:extLst>
              <a:ext uri="{FF2B5EF4-FFF2-40B4-BE49-F238E27FC236}">
                <a16:creationId xmlns:a16="http://schemas.microsoft.com/office/drawing/2014/main" id="{E751CE63-487D-E74C-EA4D-D2F8484B8C07}"/>
              </a:ext>
            </a:extLst>
          </p:cNvPr>
          <p:cNvSpPr txBox="1"/>
          <p:nvPr/>
        </p:nvSpPr>
        <p:spPr>
          <a:xfrm>
            <a:off x="9988953" y="70153"/>
            <a:ext cx="2176043" cy="307777"/>
          </a:xfrm>
          <a:prstGeom prst="rect">
            <a:avLst/>
          </a:prstGeom>
          <a:noFill/>
        </p:spPr>
        <p:txBody>
          <a:bodyPr wrap="square" rtlCol="0">
            <a:spAutoFit/>
          </a:bodyPr>
          <a:lstStyle/>
          <a:p>
            <a:r>
              <a:rPr lang="sv-SE" sz="1400" dirty="0">
                <a:solidFill>
                  <a:srgbClr val="0070C0"/>
                </a:solidFill>
              </a:rPr>
              <a:t>Inspirationsbild inledning</a:t>
            </a:r>
          </a:p>
        </p:txBody>
      </p:sp>
    </p:spTree>
    <p:extLst>
      <p:ext uri="{BB962C8B-B14F-4D97-AF65-F5344CB8AC3E}">
        <p14:creationId xmlns:p14="http://schemas.microsoft.com/office/powerpoint/2010/main" val="193393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45D064E1-4B51-75E7-F4EA-ED038BEE782F}"/>
              </a:ext>
            </a:extLst>
          </p:cNvPr>
          <p:cNvSpPr>
            <a:spLocks noGrp="1"/>
          </p:cNvSpPr>
          <p:nvPr>
            <p:ph sz="half" idx="2"/>
          </p:nvPr>
        </p:nvSpPr>
        <p:spPr>
          <a:xfrm>
            <a:off x="834409" y="1792484"/>
            <a:ext cx="3951360" cy="3770119"/>
          </a:xfrm>
          <a:ln w="28575">
            <a:solidFill>
              <a:schemeClr val="accent3"/>
            </a:solidFill>
          </a:ln>
        </p:spPr>
        <p:txBody>
          <a:bodyPr lIns="108000" tIns="108000" bIns="72000"/>
          <a:lstStyle/>
          <a:p>
            <a:pPr marL="30163" indent="0">
              <a:buNone/>
            </a:pPr>
            <a:r>
              <a:rPr lang="sv-SE" sz="1600" b="1" dirty="0"/>
              <a:t>Efterfrågan på kompetens</a:t>
            </a:r>
          </a:p>
          <a:p>
            <a:pPr marL="30163" indent="0">
              <a:spcAft>
                <a:spcPts val="600"/>
              </a:spcAft>
              <a:buNone/>
            </a:pPr>
            <a:r>
              <a:rPr lang="sv-SE" sz="1600" dirty="0">
                <a:solidFill>
                  <a:srgbClr val="0070C0"/>
                </a:solidFill>
              </a:rPr>
              <a:t>”</a:t>
            </a:r>
            <a:r>
              <a:rPr lang="sv-SE" sz="1600" i="1" dirty="0">
                <a:solidFill>
                  <a:srgbClr val="0070C0"/>
                </a:solidFill>
              </a:rPr>
              <a:t>Efterfrågan på kompetens behöver synliggöras i relation till verksamheternas grunduppdrag, verksamhetsidé och volymer.</a:t>
            </a:r>
          </a:p>
          <a:p>
            <a:pPr>
              <a:spcAft>
                <a:spcPts val="600"/>
              </a:spcAft>
            </a:pPr>
            <a:endParaRPr lang="sv-SE" sz="1600" i="1" dirty="0">
              <a:solidFill>
                <a:srgbClr val="0070C0"/>
              </a:solidFill>
            </a:endParaRPr>
          </a:p>
          <a:p>
            <a:pPr>
              <a:spcAft>
                <a:spcPts val="600"/>
              </a:spcAft>
            </a:pPr>
            <a:r>
              <a:rPr lang="sv-SE" sz="1600" b="1" i="1" dirty="0">
                <a:solidFill>
                  <a:srgbClr val="0070C0"/>
                </a:solidFill>
              </a:rPr>
              <a:t>Kvantitet </a:t>
            </a:r>
            <a:r>
              <a:rPr lang="sv-SE" sz="1600" i="1" dirty="0">
                <a:solidFill>
                  <a:srgbClr val="0070C0"/>
                </a:solidFill>
              </a:rPr>
              <a:t>- det behöver var tydligt i vilken omfattning olika kompetenser behövs. </a:t>
            </a:r>
          </a:p>
          <a:p>
            <a:pPr>
              <a:spcAft>
                <a:spcPts val="600"/>
              </a:spcAft>
            </a:pPr>
            <a:r>
              <a:rPr lang="sv-SE" sz="1600" b="1" i="1" dirty="0">
                <a:solidFill>
                  <a:srgbClr val="0070C0"/>
                </a:solidFill>
              </a:rPr>
              <a:t>Kvalitet</a:t>
            </a:r>
            <a:r>
              <a:rPr lang="sv-SE" sz="1600" i="1" dirty="0">
                <a:solidFill>
                  <a:srgbClr val="0070C0"/>
                </a:solidFill>
              </a:rPr>
              <a:t> - Det behöver vara tydligt vilken kvalitativ kompetens som krävs.”</a:t>
            </a:r>
          </a:p>
        </p:txBody>
      </p:sp>
      <p:sp>
        <p:nvSpPr>
          <p:cNvPr id="3" name="Rubrik 2">
            <a:extLst>
              <a:ext uri="{FF2B5EF4-FFF2-40B4-BE49-F238E27FC236}">
                <a16:creationId xmlns:a16="http://schemas.microsoft.com/office/drawing/2014/main" id="{FA90582B-190E-12F7-B800-DB7DAEDB6473}"/>
              </a:ext>
            </a:extLst>
          </p:cNvPr>
          <p:cNvSpPr>
            <a:spLocks noGrp="1"/>
          </p:cNvSpPr>
          <p:nvPr>
            <p:ph type="title"/>
          </p:nvPr>
        </p:nvSpPr>
        <p:spPr>
          <a:xfrm>
            <a:off x="727730" y="315884"/>
            <a:ext cx="10395660" cy="703826"/>
          </a:xfrm>
        </p:spPr>
        <p:txBody>
          <a:bodyPr/>
          <a:lstStyle/>
          <a:p>
            <a:r>
              <a:rPr lang="sv-SE" sz="3600" dirty="0"/>
              <a:t>Kompetenser </a:t>
            </a:r>
            <a:br>
              <a:rPr lang="sv-SE" sz="3600" dirty="0"/>
            </a:br>
            <a:r>
              <a:rPr lang="sv-SE" sz="2400" dirty="0"/>
              <a:t>– som inte är enkla att sammanfatta</a:t>
            </a:r>
            <a:endParaRPr lang="sv-SE" sz="1600" b="0" dirty="0"/>
          </a:p>
        </p:txBody>
      </p:sp>
      <p:sp>
        <p:nvSpPr>
          <p:cNvPr id="8" name="Platshållare för innehåll 1">
            <a:extLst>
              <a:ext uri="{FF2B5EF4-FFF2-40B4-BE49-F238E27FC236}">
                <a16:creationId xmlns:a16="http://schemas.microsoft.com/office/drawing/2014/main" id="{D6C0F75C-7C98-A792-DE25-6DE2979B0ED8}"/>
              </a:ext>
            </a:extLst>
          </p:cNvPr>
          <p:cNvSpPr txBox="1">
            <a:spLocks/>
          </p:cNvSpPr>
          <p:nvPr/>
        </p:nvSpPr>
        <p:spPr>
          <a:xfrm>
            <a:off x="8338457" y="642257"/>
            <a:ext cx="3359591" cy="5551716"/>
          </a:xfrm>
          <a:prstGeom prst="rect">
            <a:avLst/>
          </a:prstGeom>
          <a:ln w="38100">
            <a:noFill/>
          </a:ln>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Handledare</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Handläggare myndighetsservice</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Handläggare NMD</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Kurator</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Omsorgsassistent</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Omsorgshandledare</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Omsorgspedagog</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Personal LSS-området </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Personal psykiatri </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Planerare</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Rehabassistent</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Rehabpersonal</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err="1">
                <a:ln>
                  <a:noFill/>
                </a:ln>
                <a:solidFill>
                  <a:prstClr val="black"/>
                </a:solidFill>
                <a:effectLst/>
                <a:uLnTx/>
                <a:uFillTx/>
                <a:latin typeface="Arial"/>
                <a:ea typeface="+mn-ea"/>
                <a:cs typeface="+mn-cs"/>
              </a:rPr>
              <a:t>Sektorschef</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Serviceassistent</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Silviasyster </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Sjuksköterska</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Socialsekreterare olika inriktningar</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Socionom</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Specialistundersköterska Stödassistent</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Undersköterska</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Utbildningssjuksköterska</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Vårdbiträde </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Vårdare</a:t>
            </a:r>
          </a:p>
          <a:p>
            <a:pPr marL="258763" marR="0" lvl="0" indent="-2286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Vikarie</a:t>
            </a:r>
          </a:p>
        </p:txBody>
      </p:sp>
      <p:sp>
        <p:nvSpPr>
          <p:cNvPr id="9" name="Platshållare för innehåll 2">
            <a:extLst>
              <a:ext uri="{FF2B5EF4-FFF2-40B4-BE49-F238E27FC236}">
                <a16:creationId xmlns:a16="http://schemas.microsoft.com/office/drawing/2014/main" id="{6AF2A4D3-33DC-677D-9B5E-2ABD01F0C711}"/>
              </a:ext>
            </a:extLst>
          </p:cNvPr>
          <p:cNvSpPr>
            <a:spLocks noGrp="1"/>
          </p:cNvSpPr>
          <p:nvPr>
            <p:ph sz="half" idx="1"/>
          </p:nvPr>
        </p:nvSpPr>
        <p:spPr>
          <a:xfrm>
            <a:off x="5493345" y="1800980"/>
            <a:ext cx="2670944" cy="3761623"/>
          </a:xfrm>
          <a:ln w="38100">
            <a:noFill/>
          </a:ln>
        </p:spPr>
        <p:txBody>
          <a:bodyPr/>
          <a:lstStyle/>
          <a:p>
            <a:pPr lvl="0">
              <a:spcAft>
                <a:spcPts val="0"/>
              </a:spcAft>
            </a:pPr>
            <a:r>
              <a:rPr lang="sv-SE" sz="1400" dirty="0"/>
              <a:t>Alkohol/drogterapeut</a:t>
            </a:r>
          </a:p>
          <a:p>
            <a:pPr lvl="0">
              <a:spcAft>
                <a:spcPts val="0"/>
              </a:spcAft>
            </a:pPr>
            <a:r>
              <a:rPr lang="sv-SE" sz="1400" dirty="0"/>
              <a:t>Arbetsterapeut</a:t>
            </a:r>
          </a:p>
          <a:p>
            <a:pPr lvl="0">
              <a:spcAft>
                <a:spcPts val="0"/>
              </a:spcAft>
            </a:pPr>
            <a:r>
              <a:rPr lang="sv-SE" sz="1400" dirty="0"/>
              <a:t>Arbetsmarknadskonsulent</a:t>
            </a:r>
          </a:p>
          <a:p>
            <a:pPr lvl="0">
              <a:spcAft>
                <a:spcPts val="0"/>
              </a:spcAft>
            </a:pPr>
            <a:r>
              <a:rPr lang="sv-SE" sz="1400" dirty="0"/>
              <a:t>Assistent</a:t>
            </a:r>
          </a:p>
          <a:p>
            <a:pPr lvl="0">
              <a:spcAft>
                <a:spcPts val="0"/>
              </a:spcAft>
            </a:pPr>
            <a:r>
              <a:rPr lang="sv-SE" sz="1400" dirty="0"/>
              <a:t>Behandlare</a:t>
            </a:r>
          </a:p>
          <a:p>
            <a:pPr lvl="0">
              <a:spcAft>
                <a:spcPts val="0"/>
              </a:spcAft>
            </a:pPr>
            <a:r>
              <a:rPr lang="sv-SE" sz="1400" dirty="0"/>
              <a:t>Behandlingsassistent</a:t>
            </a:r>
          </a:p>
          <a:p>
            <a:pPr>
              <a:spcAft>
                <a:spcPts val="0"/>
              </a:spcAft>
            </a:pPr>
            <a:r>
              <a:rPr lang="sv-SE" sz="1400" dirty="0"/>
              <a:t>Biståndshandläggare</a:t>
            </a:r>
          </a:p>
          <a:p>
            <a:pPr>
              <a:spcAft>
                <a:spcPts val="0"/>
              </a:spcAft>
            </a:pPr>
            <a:r>
              <a:rPr lang="sv-SE" sz="1400" dirty="0"/>
              <a:t>Boendeplanerare</a:t>
            </a:r>
          </a:p>
          <a:p>
            <a:pPr lvl="0">
              <a:spcAft>
                <a:spcPts val="0"/>
              </a:spcAft>
            </a:pPr>
            <a:r>
              <a:rPr lang="sv-SE" sz="1400" dirty="0"/>
              <a:t>Boendestödjare</a:t>
            </a:r>
          </a:p>
          <a:p>
            <a:pPr lvl="0">
              <a:spcAft>
                <a:spcPts val="0"/>
              </a:spcAft>
            </a:pPr>
            <a:r>
              <a:rPr lang="sv-SE" sz="1400" dirty="0"/>
              <a:t>Budgetrådgivare</a:t>
            </a:r>
          </a:p>
          <a:p>
            <a:pPr>
              <a:spcAft>
                <a:spcPts val="0"/>
              </a:spcAft>
            </a:pPr>
            <a:r>
              <a:rPr lang="sv-SE" sz="1400" dirty="0"/>
              <a:t>Demensundersköterska</a:t>
            </a:r>
          </a:p>
          <a:p>
            <a:pPr lvl="0">
              <a:spcAft>
                <a:spcPts val="0"/>
              </a:spcAft>
            </a:pPr>
            <a:r>
              <a:rPr lang="sv-SE" sz="1400" dirty="0"/>
              <a:t>Enhetschef</a:t>
            </a:r>
          </a:p>
          <a:p>
            <a:pPr lvl="0">
              <a:spcAft>
                <a:spcPts val="0"/>
              </a:spcAft>
            </a:pPr>
            <a:r>
              <a:rPr lang="sv-SE" sz="1400" dirty="0"/>
              <a:t>Familjebehandlare</a:t>
            </a:r>
          </a:p>
          <a:p>
            <a:pPr lvl="0">
              <a:spcAft>
                <a:spcPts val="0"/>
              </a:spcAft>
            </a:pPr>
            <a:r>
              <a:rPr lang="sv-SE" sz="1400" dirty="0"/>
              <a:t>Familjehemsrekryterare</a:t>
            </a:r>
          </a:p>
          <a:p>
            <a:pPr lvl="0">
              <a:spcAft>
                <a:spcPts val="0"/>
              </a:spcAft>
            </a:pPr>
            <a:r>
              <a:rPr lang="sv-SE" sz="1400" dirty="0"/>
              <a:t>Familjepedagog</a:t>
            </a:r>
          </a:p>
          <a:p>
            <a:pPr lvl="0">
              <a:spcAft>
                <a:spcPts val="0"/>
              </a:spcAft>
            </a:pPr>
            <a:r>
              <a:rPr lang="sv-SE" sz="1400" dirty="0"/>
              <a:t>Familjerådgivare</a:t>
            </a:r>
          </a:p>
          <a:p>
            <a:pPr>
              <a:spcAft>
                <a:spcPts val="0"/>
              </a:spcAft>
            </a:pPr>
            <a:r>
              <a:rPr lang="sv-SE" sz="1400" dirty="0"/>
              <a:t>Fysioterapeut</a:t>
            </a:r>
          </a:p>
          <a:p>
            <a:pPr>
              <a:spcAft>
                <a:spcPts val="0"/>
              </a:spcAft>
            </a:pPr>
            <a:endParaRPr lang="sv-SE" sz="1400" dirty="0"/>
          </a:p>
        </p:txBody>
      </p:sp>
      <p:sp>
        <p:nvSpPr>
          <p:cNvPr id="2" name="textruta 1">
            <a:extLst>
              <a:ext uri="{FF2B5EF4-FFF2-40B4-BE49-F238E27FC236}">
                <a16:creationId xmlns:a16="http://schemas.microsoft.com/office/drawing/2014/main" id="{DA367E56-C43F-0D90-2A8E-5F974FAE2BC1}"/>
              </a:ext>
            </a:extLst>
          </p:cNvPr>
          <p:cNvSpPr txBox="1"/>
          <p:nvPr/>
        </p:nvSpPr>
        <p:spPr>
          <a:xfrm>
            <a:off x="9988953" y="70153"/>
            <a:ext cx="2176043" cy="307777"/>
          </a:xfrm>
          <a:prstGeom prst="rect">
            <a:avLst/>
          </a:prstGeom>
          <a:noFill/>
        </p:spPr>
        <p:txBody>
          <a:bodyPr wrap="square" rtlCol="0">
            <a:spAutoFit/>
          </a:bodyPr>
          <a:lstStyle/>
          <a:p>
            <a:r>
              <a:rPr lang="sv-SE" sz="1400" dirty="0">
                <a:solidFill>
                  <a:srgbClr val="0070C0"/>
                </a:solidFill>
              </a:rPr>
              <a:t>Inspirationsbild inledning</a:t>
            </a:r>
          </a:p>
        </p:txBody>
      </p:sp>
    </p:spTree>
    <p:extLst>
      <p:ext uri="{BB962C8B-B14F-4D97-AF65-F5344CB8AC3E}">
        <p14:creationId xmlns:p14="http://schemas.microsoft.com/office/powerpoint/2010/main" val="3330565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DE0F1CF-3672-6B98-6FEE-2BC0B1E7A1BB}"/>
              </a:ext>
            </a:extLst>
          </p:cNvPr>
          <p:cNvSpPr>
            <a:spLocks noGrp="1"/>
          </p:cNvSpPr>
          <p:nvPr>
            <p:ph sz="half" idx="2"/>
          </p:nvPr>
        </p:nvSpPr>
        <p:spPr>
          <a:xfrm>
            <a:off x="6389913" y="2494800"/>
            <a:ext cx="3878411" cy="3740400"/>
          </a:xfrm>
        </p:spPr>
        <p:txBody>
          <a:bodyPr/>
          <a:lstStyle/>
          <a:p>
            <a:pPr marL="30163" indent="0">
              <a:buNone/>
            </a:pPr>
            <a:r>
              <a:rPr lang="sv-SE" sz="1600" i="1" dirty="0">
                <a:solidFill>
                  <a:srgbClr val="0070C0"/>
                </a:solidFill>
              </a:rPr>
              <a:t>”Vi ser att vi kan komma att brista och inte kunna följa lagen om vi inte får hjälp genom nationella åtgärder, från SKR, riksdag och regeringen. Vi kan inte bemanna insatser ens i dagsläget och vi kan inte ta hem utskrivningsklara patienter. </a:t>
            </a:r>
          </a:p>
          <a:p>
            <a:pPr marL="30163" indent="0">
              <a:buNone/>
            </a:pPr>
            <a:r>
              <a:rPr lang="sv-SE" sz="1600" i="1" dirty="0">
                <a:solidFill>
                  <a:srgbClr val="0070C0"/>
                </a:solidFill>
              </a:rPr>
              <a:t>Vår kommun är lika stor till ytan som Skåne men med bara 5 000 invånare. Vi behöver hjälp – annars kommer brukare att skadas eller i värsta fall dö.” </a:t>
            </a:r>
          </a:p>
          <a:p>
            <a:pPr marL="30163" indent="0">
              <a:buNone/>
            </a:pPr>
            <a:endParaRPr lang="sv-SE" sz="1600" i="1" dirty="0">
              <a:solidFill>
                <a:srgbClr val="0070C0"/>
              </a:solidFill>
            </a:endParaRPr>
          </a:p>
        </p:txBody>
      </p:sp>
      <p:sp>
        <p:nvSpPr>
          <p:cNvPr id="3" name="Platshållare för innehåll 2">
            <a:extLst>
              <a:ext uri="{FF2B5EF4-FFF2-40B4-BE49-F238E27FC236}">
                <a16:creationId xmlns:a16="http://schemas.microsoft.com/office/drawing/2014/main" id="{1BDC687F-42B2-D01B-BA70-DDB2BDF3BD5E}"/>
              </a:ext>
            </a:extLst>
          </p:cNvPr>
          <p:cNvSpPr>
            <a:spLocks noGrp="1"/>
          </p:cNvSpPr>
          <p:nvPr>
            <p:ph sz="half" idx="1"/>
          </p:nvPr>
        </p:nvSpPr>
        <p:spPr>
          <a:xfrm>
            <a:off x="666000" y="2494800"/>
            <a:ext cx="4716000" cy="3740400"/>
          </a:xfrm>
        </p:spPr>
        <p:txBody>
          <a:bodyPr/>
          <a:lstStyle/>
          <a:p>
            <a:pPr marL="30163" indent="0">
              <a:buNone/>
            </a:pPr>
            <a:r>
              <a:rPr lang="sv-SE" sz="1600" i="1" dirty="0">
                <a:solidFill>
                  <a:srgbClr val="0070C0"/>
                </a:solidFill>
              </a:rPr>
              <a:t>”Det handlar om att omsorgsförvaltningen och socialtjänsten inte har tillräckligt med rätt kompetens för att utföra uppdraget gentemot våra omsorgstagare framåt.” </a:t>
            </a:r>
          </a:p>
          <a:p>
            <a:pPr marL="30163" indent="0">
              <a:buNone/>
            </a:pPr>
            <a:r>
              <a:rPr lang="sv-SE" sz="1600" i="1" dirty="0">
                <a:solidFill>
                  <a:srgbClr val="0070C0"/>
                </a:solidFill>
              </a:rPr>
              <a:t>Den yttersta konsekvensen är att kommunerna inte klarar av uppdraget för vård och omsorg.” </a:t>
            </a:r>
          </a:p>
          <a:p>
            <a:pPr marL="30163" indent="0">
              <a:buNone/>
            </a:pPr>
            <a:r>
              <a:rPr lang="sv-SE" sz="1600" i="1" dirty="0">
                <a:solidFill>
                  <a:srgbClr val="0070C0"/>
                </a:solidFill>
              </a:rPr>
              <a:t>”Om vi inte lyckas erbjuda stöd, eller inte kan följa lagen, när brukarsäkerheten äventyras – vad har vi för beredskap för att hantera det?” </a:t>
            </a:r>
          </a:p>
          <a:p>
            <a:pPr marL="30163" indent="0">
              <a:buNone/>
            </a:pPr>
            <a:endParaRPr lang="sv-SE" sz="1600" i="1" dirty="0">
              <a:solidFill>
                <a:srgbClr val="0070C0"/>
              </a:solidFill>
            </a:endParaRPr>
          </a:p>
          <a:p>
            <a:pPr marL="30163" indent="0">
              <a:buNone/>
            </a:pPr>
            <a:endParaRPr lang="sv-SE" sz="1600" i="1" dirty="0">
              <a:solidFill>
                <a:srgbClr val="0070C0"/>
              </a:solidFill>
            </a:endParaRPr>
          </a:p>
          <a:p>
            <a:pPr marL="30163" indent="0">
              <a:buNone/>
            </a:pPr>
            <a:endParaRPr lang="sv-SE" sz="1600" i="1" dirty="0">
              <a:solidFill>
                <a:srgbClr val="0070C0"/>
              </a:solidFill>
            </a:endParaRPr>
          </a:p>
        </p:txBody>
      </p:sp>
      <p:sp>
        <p:nvSpPr>
          <p:cNvPr id="4" name="Rubrik 3">
            <a:extLst>
              <a:ext uri="{FF2B5EF4-FFF2-40B4-BE49-F238E27FC236}">
                <a16:creationId xmlns:a16="http://schemas.microsoft.com/office/drawing/2014/main" id="{5EC40329-7A3F-2405-C8C7-71882AA6C4BE}"/>
              </a:ext>
            </a:extLst>
          </p:cNvPr>
          <p:cNvSpPr>
            <a:spLocks noGrp="1"/>
          </p:cNvSpPr>
          <p:nvPr>
            <p:ph type="title"/>
          </p:nvPr>
        </p:nvSpPr>
        <p:spPr/>
        <p:txBody>
          <a:bodyPr/>
          <a:lstStyle/>
          <a:p>
            <a:r>
              <a:rPr lang="sv-SE" sz="3600" dirty="0"/>
              <a:t>Vad innebär kompetensförsörjningskrisen i socialtjänsten? </a:t>
            </a:r>
          </a:p>
        </p:txBody>
      </p:sp>
      <p:sp>
        <p:nvSpPr>
          <p:cNvPr id="5" name="textruta 4">
            <a:extLst>
              <a:ext uri="{FF2B5EF4-FFF2-40B4-BE49-F238E27FC236}">
                <a16:creationId xmlns:a16="http://schemas.microsoft.com/office/drawing/2014/main" id="{6542E510-D019-3270-23FD-89108E07CFBB}"/>
              </a:ext>
            </a:extLst>
          </p:cNvPr>
          <p:cNvSpPr txBox="1"/>
          <p:nvPr/>
        </p:nvSpPr>
        <p:spPr>
          <a:xfrm>
            <a:off x="9988953" y="70153"/>
            <a:ext cx="2176043" cy="307777"/>
          </a:xfrm>
          <a:prstGeom prst="rect">
            <a:avLst/>
          </a:prstGeom>
          <a:noFill/>
        </p:spPr>
        <p:txBody>
          <a:bodyPr wrap="square" rtlCol="0">
            <a:spAutoFit/>
          </a:bodyPr>
          <a:lstStyle/>
          <a:p>
            <a:r>
              <a:rPr lang="sv-SE" sz="1400" dirty="0">
                <a:solidFill>
                  <a:srgbClr val="0070C0"/>
                </a:solidFill>
              </a:rPr>
              <a:t>Inspirationsbild inledning</a:t>
            </a:r>
          </a:p>
        </p:txBody>
      </p:sp>
    </p:spTree>
    <p:extLst>
      <p:ext uri="{BB962C8B-B14F-4D97-AF65-F5344CB8AC3E}">
        <p14:creationId xmlns:p14="http://schemas.microsoft.com/office/powerpoint/2010/main" val="3519754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A5C50DD-74A1-223B-FDFB-BF0B6FEFCF2B}"/>
              </a:ext>
            </a:extLst>
          </p:cNvPr>
          <p:cNvSpPr>
            <a:spLocks noGrp="1"/>
          </p:cNvSpPr>
          <p:nvPr>
            <p:ph sz="half" idx="2"/>
          </p:nvPr>
        </p:nvSpPr>
        <p:spPr>
          <a:xfrm>
            <a:off x="7872342" y="2375057"/>
            <a:ext cx="2991601" cy="3740400"/>
          </a:xfrm>
        </p:spPr>
        <p:txBody>
          <a:bodyPr/>
          <a:lstStyle/>
          <a:p>
            <a:pPr marL="30163" indent="0">
              <a:spcAft>
                <a:spcPts val="600"/>
              </a:spcAft>
              <a:buNone/>
            </a:pPr>
            <a:r>
              <a:rPr lang="sv-SE" sz="1600" i="1" dirty="0">
                <a:solidFill>
                  <a:srgbClr val="0070C0"/>
                </a:solidFill>
              </a:rPr>
              <a:t>”Vi har inte fokuserat på målgrupper i arbetet med kompetensförsörjnings-utmaningen utan på yrkesgrupper och den demografiska utvecklingen. </a:t>
            </a:r>
          </a:p>
          <a:p>
            <a:pPr marL="30163" indent="0">
              <a:spcAft>
                <a:spcPts val="600"/>
              </a:spcAft>
              <a:buNone/>
            </a:pPr>
            <a:r>
              <a:rPr lang="sv-SE" sz="1600" i="1" dirty="0">
                <a:solidFill>
                  <a:srgbClr val="0070C0"/>
                </a:solidFill>
              </a:rPr>
              <a:t>Att  synliggöra målgrupperna är ett utvecklingsområde.”</a:t>
            </a:r>
          </a:p>
          <a:p>
            <a:pPr marL="30163" indent="0">
              <a:buNone/>
            </a:pPr>
            <a:endParaRPr lang="sv-SE" sz="1600" i="1" dirty="0">
              <a:solidFill>
                <a:srgbClr val="0070C0"/>
              </a:solidFill>
            </a:endParaRPr>
          </a:p>
        </p:txBody>
      </p:sp>
      <p:sp>
        <p:nvSpPr>
          <p:cNvPr id="3" name="Platshållare för innehåll 2">
            <a:extLst>
              <a:ext uri="{FF2B5EF4-FFF2-40B4-BE49-F238E27FC236}">
                <a16:creationId xmlns:a16="http://schemas.microsoft.com/office/drawing/2014/main" id="{E7FBA05B-B357-EAC9-D96F-45642342EE64}"/>
              </a:ext>
            </a:extLst>
          </p:cNvPr>
          <p:cNvSpPr>
            <a:spLocks noGrp="1"/>
          </p:cNvSpPr>
          <p:nvPr>
            <p:ph sz="half" idx="1"/>
          </p:nvPr>
        </p:nvSpPr>
        <p:spPr>
          <a:xfrm>
            <a:off x="665999" y="2375057"/>
            <a:ext cx="2991601" cy="3740400"/>
          </a:xfrm>
        </p:spPr>
        <p:txBody>
          <a:bodyPr/>
          <a:lstStyle/>
          <a:p>
            <a:pPr marL="30163" indent="0">
              <a:buNone/>
            </a:pPr>
            <a:r>
              <a:rPr lang="sv-SE" sz="1600" i="1" dirty="0">
                <a:solidFill>
                  <a:srgbClr val="0070C0"/>
                </a:solidFill>
              </a:rPr>
              <a:t>”Inom Vård- och omsorg ser vi svårigheter att rekrytera gentemot äldre- och funktionsstöd. Vi har ständigt några vakanser och vi lyckas inte alltid få personer med adekvat utbildning, främst inom funktionsstöd.” </a:t>
            </a:r>
          </a:p>
          <a:p>
            <a:pPr marL="30163" indent="0">
              <a:buNone/>
            </a:pPr>
            <a:r>
              <a:rPr lang="sv-SE" sz="1600" i="1" dirty="0">
                <a:solidFill>
                  <a:srgbClr val="0070C0"/>
                </a:solidFill>
              </a:rPr>
              <a:t>”Inom myndighet och Socialförvaltningen ser vi främst svårigheter med handläggare Barn- och unga, där erfarenhet ofta saknas.” </a:t>
            </a:r>
          </a:p>
        </p:txBody>
      </p:sp>
      <p:sp>
        <p:nvSpPr>
          <p:cNvPr id="4" name="Rubrik 3">
            <a:extLst>
              <a:ext uri="{FF2B5EF4-FFF2-40B4-BE49-F238E27FC236}">
                <a16:creationId xmlns:a16="http://schemas.microsoft.com/office/drawing/2014/main" id="{C1662AFC-699E-0B51-7386-C3930334FB42}"/>
              </a:ext>
            </a:extLst>
          </p:cNvPr>
          <p:cNvSpPr>
            <a:spLocks noGrp="1"/>
          </p:cNvSpPr>
          <p:nvPr>
            <p:ph type="title"/>
          </p:nvPr>
        </p:nvSpPr>
        <p:spPr/>
        <p:txBody>
          <a:bodyPr/>
          <a:lstStyle/>
          <a:p>
            <a:r>
              <a:rPr lang="sv-SE" sz="3600" dirty="0"/>
              <a:t>För vilka grupper får kompetenskrisen konsekvenser? </a:t>
            </a:r>
          </a:p>
        </p:txBody>
      </p:sp>
      <p:sp>
        <p:nvSpPr>
          <p:cNvPr id="5" name="Platshållare för innehåll 2">
            <a:extLst>
              <a:ext uri="{FF2B5EF4-FFF2-40B4-BE49-F238E27FC236}">
                <a16:creationId xmlns:a16="http://schemas.microsoft.com/office/drawing/2014/main" id="{BA424F0F-5ED3-6BDC-8A9F-3317A60BBADC}"/>
              </a:ext>
            </a:extLst>
          </p:cNvPr>
          <p:cNvSpPr txBox="1">
            <a:spLocks/>
          </p:cNvSpPr>
          <p:nvPr/>
        </p:nvSpPr>
        <p:spPr>
          <a:xfrm>
            <a:off x="4269170" y="2375055"/>
            <a:ext cx="2991601" cy="3740400"/>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200"/>
              </a:spcAft>
              <a:buClrTx/>
              <a:buSzTx/>
              <a:buFont typeface="Symbol" panose="05050102010706020507" pitchFamily="18" charset="2"/>
              <a:buNone/>
              <a:tabLst/>
              <a:defRPr/>
            </a:pPr>
            <a:r>
              <a:rPr kumimoji="0" lang="sv-SE" sz="1600" b="0" i="1"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”För följande grupper är kompetensutmaningen tydligast, med stora svårigheter att bemanna generellt, men framför allt med utbildad personal: </a:t>
            </a:r>
          </a:p>
          <a:p>
            <a:pPr marL="285750" marR="0" lvl="0" indent="-285750" algn="l" defTabSz="914400" rtl="0" eaLnBrk="1" fontAlgn="auto" latinLnBrk="0" hangingPunct="1">
              <a:lnSpc>
                <a:spcPct val="110000"/>
              </a:lnSpc>
              <a:spcBef>
                <a:spcPts val="0"/>
              </a:spcBef>
              <a:spcAft>
                <a:spcPts val="200"/>
              </a:spcAft>
              <a:buClrTx/>
              <a:buSzTx/>
              <a:buFont typeface="Symbol" panose="05050102010706020507" pitchFamily="18" charset="2"/>
              <a:buChar char=""/>
              <a:tabLst/>
              <a:defRPr/>
            </a:pPr>
            <a:r>
              <a:rPr kumimoji="0" lang="sv-SE" sz="1600" b="0" i="1"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Barn och unga</a:t>
            </a:r>
          </a:p>
          <a:p>
            <a:pPr marL="285750" marR="0" lvl="0" indent="-285750" algn="l" defTabSz="914400" rtl="0" eaLnBrk="1" fontAlgn="auto" latinLnBrk="0" hangingPunct="1">
              <a:lnSpc>
                <a:spcPct val="110000"/>
              </a:lnSpc>
              <a:spcBef>
                <a:spcPts val="0"/>
              </a:spcBef>
              <a:spcAft>
                <a:spcPts val="200"/>
              </a:spcAft>
              <a:buClrTx/>
              <a:buSzTx/>
              <a:buFont typeface="Symbol" panose="05050102010706020507" pitchFamily="18" charset="2"/>
              <a:buChar char=""/>
              <a:tabLst/>
              <a:defRPr/>
            </a:pPr>
            <a:r>
              <a:rPr kumimoji="0" lang="sv-SE" sz="1600" b="0" i="1"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Kommunal primärvård</a:t>
            </a:r>
          </a:p>
          <a:p>
            <a:pPr marL="285750" marR="0" lvl="0" indent="-285750" algn="l" defTabSz="914400" rtl="0" eaLnBrk="1" fontAlgn="auto" latinLnBrk="0" hangingPunct="1">
              <a:lnSpc>
                <a:spcPct val="110000"/>
              </a:lnSpc>
              <a:spcBef>
                <a:spcPts val="0"/>
              </a:spcBef>
              <a:spcAft>
                <a:spcPts val="200"/>
              </a:spcAft>
              <a:buClrTx/>
              <a:buSzTx/>
              <a:buFont typeface="Symbol" panose="05050102010706020507" pitchFamily="18" charset="2"/>
              <a:buChar char=""/>
              <a:tabLst/>
              <a:defRPr/>
            </a:pPr>
            <a:r>
              <a:rPr kumimoji="0" lang="sv-SE" sz="1600" b="0" i="1"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Funktionsnedsättning</a:t>
            </a:r>
          </a:p>
          <a:p>
            <a:pPr marL="285750" marR="0" lvl="0" indent="-285750" algn="l" defTabSz="914400" rtl="0" eaLnBrk="1" fontAlgn="auto" latinLnBrk="0" hangingPunct="1">
              <a:lnSpc>
                <a:spcPct val="110000"/>
              </a:lnSpc>
              <a:spcBef>
                <a:spcPts val="0"/>
              </a:spcBef>
              <a:spcAft>
                <a:spcPts val="200"/>
              </a:spcAft>
              <a:buClrTx/>
              <a:buSzTx/>
              <a:buFont typeface="Symbol" panose="05050102010706020507" pitchFamily="18" charset="2"/>
              <a:buChar char=""/>
              <a:tabLst/>
              <a:defRPr/>
            </a:pPr>
            <a:r>
              <a:rPr kumimoji="0" lang="sv-SE" sz="1600" b="0" i="1"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Psykisk ohälsa/sjukdom</a:t>
            </a:r>
          </a:p>
          <a:p>
            <a:pPr marL="285750" marR="0" lvl="0" indent="-285750" algn="l" defTabSz="914400" rtl="0" eaLnBrk="1" fontAlgn="auto" latinLnBrk="0" hangingPunct="1">
              <a:lnSpc>
                <a:spcPct val="110000"/>
              </a:lnSpc>
              <a:spcBef>
                <a:spcPts val="0"/>
              </a:spcBef>
              <a:spcAft>
                <a:spcPts val="200"/>
              </a:spcAft>
              <a:buClrTx/>
              <a:buSzTx/>
              <a:buFont typeface="Symbol" panose="05050102010706020507" pitchFamily="18" charset="2"/>
              <a:buChar char=""/>
              <a:tabLst/>
              <a:defRPr/>
            </a:pPr>
            <a:r>
              <a:rPr kumimoji="0" lang="sv-SE" sz="1600" b="0" i="1" u="none" strike="noStrike" kern="1200" cap="none" spc="0" normalizeH="0" baseline="0" noProof="0" dirty="0">
                <a:ln>
                  <a:noFill/>
                </a:ln>
                <a:solidFill>
                  <a:srgbClr val="0070C0"/>
                </a:solidFill>
                <a:effectLst/>
                <a:uLnTx/>
                <a:uFillTx/>
                <a:latin typeface="Arial"/>
                <a:ea typeface="Times New Roman" panose="02020603050405020304" pitchFamily="18" charset="0"/>
                <a:cs typeface="Times New Roman" panose="02020603050405020304" pitchFamily="18" charset="0"/>
              </a:rPr>
              <a:t>Äldre personer” </a:t>
            </a:r>
          </a:p>
        </p:txBody>
      </p:sp>
      <p:sp>
        <p:nvSpPr>
          <p:cNvPr id="6" name="textruta 5">
            <a:extLst>
              <a:ext uri="{FF2B5EF4-FFF2-40B4-BE49-F238E27FC236}">
                <a16:creationId xmlns:a16="http://schemas.microsoft.com/office/drawing/2014/main" id="{E7714C25-8DF3-5AE5-1EF8-7B0D5156A591}"/>
              </a:ext>
            </a:extLst>
          </p:cNvPr>
          <p:cNvSpPr txBox="1"/>
          <p:nvPr/>
        </p:nvSpPr>
        <p:spPr>
          <a:xfrm>
            <a:off x="9988953" y="70153"/>
            <a:ext cx="2176043" cy="307777"/>
          </a:xfrm>
          <a:prstGeom prst="rect">
            <a:avLst/>
          </a:prstGeom>
          <a:noFill/>
        </p:spPr>
        <p:txBody>
          <a:bodyPr wrap="square" rtlCol="0">
            <a:spAutoFit/>
          </a:bodyPr>
          <a:lstStyle/>
          <a:p>
            <a:r>
              <a:rPr lang="sv-SE" sz="1400" dirty="0">
                <a:solidFill>
                  <a:srgbClr val="0070C0"/>
                </a:solidFill>
              </a:rPr>
              <a:t>Inspirationsbild inledning</a:t>
            </a:r>
          </a:p>
        </p:txBody>
      </p:sp>
    </p:spTree>
    <p:extLst>
      <p:ext uri="{BB962C8B-B14F-4D97-AF65-F5344CB8AC3E}">
        <p14:creationId xmlns:p14="http://schemas.microsoft.com/office/powerpoint/2010/main" val="187200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BC4FA5-5484-B57D-93C6-B2EC75027C7D}"/>
              </a:ext>
            </a:extLst>
          </p:cNvPr>
          <p:cNvSpPr>
            <a:spLocks noGrp="1"/>
          </p:cNvSpPr>
          <p:nvPr>
            <p:ph type="title"/>
          </p:nvPr>
        </p:nvSpPr>
        <p:spPr/>
        <p:txBody>
          <a:bodyPr/>
          <a:lstStyle/>
          <a:p>
            <a:r>
              <a:rPr lang="sv-SE" dirty="0"/>
              <a:t>Inledning</a:t>
            </a:r>
          </a:p>
        </p:txBody>
      </p:sp>
    </p:spTree>
    <p:extLst>
      <p:ext uri="{BB962C8B-B14F-4D97-AF65-F5344CB8AC3E}">
        <p14:creationId xmlns:p14="http://schemas.microsoft.com/office/powerpoint/2010/main" val="1328161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F826F9A-043C-3266-3D23-141D63519A82}"/>
              </a:ext>
            </a:extLst>
          </p:cNvPr>
          <p:cNvSpPr>
            <a:spLocks noGrp="1"/>
          </p:cNvSpPr>
          <p:nvPr>
            <p:ph sz="half" idx="2"/>
          </p:nvPr>
        </p:nvSpPr>
        <p:spPr>
          <a:xfrm>
            <a:off x="794657" y="5401292"/>
            <a:ext cx="10265229" cy="640280"/>
          </a:xfrm>
        </p:spPr>
        <p:txBody>
          <a:bodyPr/>
          <a:lstStyle/>
          <a:p>
            <a:pPr marL="30163" indent="0" algn="ctr">
              <a:buNone/>
            </a:pPr>
            <a:r>
              <a:rPr lang="sv-SE" sz="1600" i="1" dirty="0">
                <a:solidFill>
                  <a:srgbClr val="0070C0"/>
                </a:solidFill>
              </a:rPr>
              <a:t>”Om vi inte arbetar strategiskt med kompetensförsörjningsfrågan kommer vi få ännu svårare att attrahera rätt kompetens, vilket gör det svårare att säkra kvaliteten i våra tjänster och att uppnå våra verksamhetsmål.”</a:t>
            </a:r>
            <a:r>
              <a:rPr lang="sv-SE" sz="1600" dirty="0">
                <a:solidFill>
                  <a:srgbClr val="0070C0"/>
                </a:solidFill>
              </a:rPr>
              <a:t>   </a:t>
            </a:r>
          </a:p>
          <a:p>
            <a:pPr algn="ctr"/>
            <a:endParaRPr lang="sv-SE" sz="1600" dirty="0">
              <a:solidFill>
                <a:srgbClr val="0070C0"/>
              </a:solidFill>
            </a:endParaRPr>
          </a:p>
        </p:txBody>
      </p:sp>
      <p:sp>
        <p:nvSpPr>
          <p:cNvPr id="15" name="Platshållare för innehåll 14">
            <a:extLst>
              <a:ext uri="{FF2B5EF4-FFF2-40B4-BE49-F238E27FC236}">
                <a16:creationId xmlns:a16="http://schemas.microsoft.com/office/drawing/2014/main" id="{A37EEFA4-76C6-1ED8-1495-828A8060009A}"/>
              </a:ext>
            </a:extLst>
          </p:cNvPr>
          <p:cNvSpPr>
            <a:spLocks noGrp="1"/>
          </p:cNvSpPr>
          <p:nvPr>
            <p:ph sz="half" idx="1"/>
          </p:nvPr>
        </p:nvSpPr>
        <p:spPr>
          <a:xfrm>
            <a:off x="666000" y="2233543"/>
            <a:ext cx="2741229" cy="2809946"/>
          </a:xfrm>
        </p:spPr>
        <p:txBody>
          <a:bodyPr/>
          <a:lstStyle/>
          <a:p>
            <a:r>
              <a:rPr lang="sv-SE" sz="1600" dirty="0"/>
              <a:t>Socialtjänst och HR samarbetar, men på olika sätt i olika kommuner. </a:t>
            </a:r>
          </a:p>
          <a:p>
            <a:r>
              <a:rPr lang="sv-SE" sz="1600" dirty="0"/>
              <a:t>Samarbete sker mer på operativ än på strategisk nivå – men det håller kanske på att förändras i takt med att krisen blir allt tydligare.</a:t>
            </a:r>
          </a:p>
          <a:p>
            <a:endParaRPr lang="sv-SE" sz="1600" dirty="0"/>
          </a:p>
          <a:p>
            <a:endParaRPr lang="sv-SE" sz="1600" dirty="0"/>
          </a:p>
        </p:txBody>
      </p:sp>
      <p:sp>
        <p:nvSpPr>
          <p:cNvPr id="5" name="Rubrik 4">
            <a:extLst>
              <a:ext uri="{FF2B5EF4-FFF2-40B4-BE49-F238E27FC236}">
                <a16:creationId xmlns:a16="http://schemas.microsoft.com/office/drawing/2014/main" id="{3146BE98-6E0D-0C82-3C72-AD0AF5A210CE}"/>
              </a:ext>
            </a:extLst>
          </p:cNvPr>
          <p:cNvSpPr>
            <a:spLocks noGrp="1"/>
          </p:cNvSpPr>
          <p:nvPr>
            <p:ph type="title"/>
          </p:nvPr>
        </p:nvSpPr>
        <p:spPr>
          <a:xfrm>
            <a:off x="664233" y="482716"/>
            <a:ext cx="9609825" cy="1231392"/>
          </a:xfrm>
        </p:spPr>
        <p:txBody>
          <a:bodyPr/>
          <a:lstStyle/>
          <a:p>
            <a:r>
              <a:rPr lang="sv-SE" sz="3600" dirty="0"/>
              <a:t>Kompetensförsörjning – ett pågående samarbete under utveckling</a:t>
            </a:r>
          </a:p>
        </p:txBody>
      </p:sp>
      <p:pic>
        <p:nvPicPr>
          <p:cNvPr id="6" name="Bildobjekt 5">
            <a:extLst>
              <a:ext uri="{FF2B5EF4-FFF2-40B4-BE49-F238E27FC236}">
                <a16:creationId xmlns:a16="http://schemas.microsoft.com/office/drawing/2014/main" id="{DB52CDEA-D236-91B3-3E24-D06E6C32C1AE}"/>
              </a:ext>
            </a:extLst>
          </p:cNvPr>
          <p:cNvPicPr>
            <a:picLocks noChangeAspect="1"/>
          </p:cNvPicPr>
          <p:nvPr/>
        </p:nvPicPr>
        <p:blipFill>
          <a:blip r:embed="rId3"/>
          <a:stretch>
            <a:fillRect/>
          </a:stretch>
        </p:blipFill>
        <p:spPr>
          <a:xfrm>
            <a:off x="4414638" y="1995712"/>
            <a:ext cx="6553661" cy="3003761"/>
          </a:xfrm>
          <a:prstGeom prst="rect">
            <a:avLst/>
          </a:prstGeom>
        </p:spPr>
      </p:pic>
      <p:sp>
        <p:nvSpPr>
          <p:cNvPr id="2" name="textruta 1">
            <a:extLst>
              <a:ext uri="{FF2B5EF4-FFF2-40B4-BE49-F238E27FC236}">
                <a16:creationId xmlns:a16="http://schemas.microsoft.com/office/drawing/2014/main" id="{82B004B5-CCD2-CC92-4ED2-3191C37FCBD0}"/>
              </a:ext>
            </a:extLst>
          </p:cNvPr>
          <p:cNvSpPr txBox="1"/>
          <p:nvPr/>
        </p:nvSpPr>
        <p:spPr>
          <a:xfrm>
            <a:off x="9988953" y="70153"/>
            <a:ext cx="2176043" cy="307777"/>
          </a:xfrm>
          <a:prstGeom prst="rect">
            <a:avLst/>
          </a:prstGeom>
          <a:noFill/>
        </p:spPr>
        <p:txBody>
          <a:bodyPr wrap="square" rtlCol="0">
            <a:spAutoFit/>
          </a:bodyPr>
          <a:lstStyle/>
          <a:p>
            <a:r>
              <a:rPr lang="sv-SE" sz="1400" dirty="0">
                <a:solidFill>
                  <a:srgbClr val="0070C0"/>
                </a:solidFill>
              </a:rPr>
              <a:t>Inspirationsbild inledning</a:t>
            </a:r>
          </a:p>
        </p:txBody>
      </p:sp>
    </p:spTree>
    <p:extLst>
      <p:ext uri="{BB962C8B-B14F-4D97-AF65-F5344CB8AC3E}">
        <p14:creationId xmlns:p14="http://schemas.microsoft.com/office/powerpoint/2010/main" val="2332232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4B8F89-D411-39E5-A9AA-0D8B904090B4}"/>
              </a:ext>
            </a:extLst>
          </p:cNvPr>
          <p:cNvSpPr>
            <a:spLocks noGrp="1"/>
          </p:cNvSpPr>
          <p:nvPr>
            <p:ph type="title"/>
          </p:nvPr>
        </p:nvSpPr>
        <p:spPr>
          <a:xfrm>
            <a:off x="664233" y="598152"/>
            <a:ext cx="10661273" cy="1231392"/>
          </a:xfrm>
        </p:spPr>
        <p:txBody>
          <a:bodyPr/>
          <a:lstStyle/>
          <a:p>
            <a:r>
              <a:rPr lang="sv-SE" sz="3600" dirty="0">
                <a:solidFill>
                  <a:srgbClr val="000000"/>
                </a:solidFill>
                <a:ea typeface="Century Gothic" panose="020B0502020202020204" pitchFamily="34" charset="0"/>
                <a:cs typeface="Times New Roman" panose="02020603050405020304" pitchFamily="18" charset="0"/>
              </a:rPr>
              <a:t>Strategier som stöd att möta kompetenskrisen</a:t>
            </a:r>
            <a:endParaRPr lang="sv-SE" sz="3600" dirty="0"/>
          </a:p>
        </p:txBody>
      </p:sp>
      <p:sp>
        <p:nvSpPr>
          <p:cNvPr id="6" name="textruta 32">
            <a:extLst>
              <a:ext uri="{FF2B5EF4-FFF2-40B4-BE49-F238E27FC236}">
                <a16:creationId xmlns:a16="http://schemas.microsoft.com/office/drawing/2014/main" id="{1861FDBF-01CC-4705-F461-A68837C930A7}"/>
              </a:ext>
            </a:extLst>
          </p:cNvPr>
          <p:cNvSpPr txBox="1"/>
          <p:nvPr/>
        </p:nvSpPr>
        <p:spPr>
          <a:xfrm>
            <a:off x="4550228" y="4789716"/>
            <a:ext cx="5921828" cy="946413"/>
          </a:xfrm>
          <a:prstGeom prst="rect">
            <a:avLst/>
          </a:prstGeom>
          <a:noFill/>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Bilden sammanfattar SKR:s befintliga strategier för att möta kompetensutmaningen: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Nio strategier för att möta rekryteringsutmaningen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Strategi för en stabil och långsiktig kompetensförsörjning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Att möta kompetensutmaningen</a:t>
            </a:r>
            <a:endParaRPr kumimoji="0" lang="sv-SE" sz="1200" b="0" i="0" u="none" strike="noStrike" kern="1200" cap="none" spc="0" normalizeH="0" baseline="0" noProof="0" dirty="0">
              <a:ln>
                <a:noFill/>
              </a:ln>
              <a:solidFill>
                <a:srgbClr val="0070C0"/>
              </a:solidFill>
              <a:effectLst/>
              <a:uLnTx/>
              <a:uFillTx/>
              <a:latin typeface="Arial"/>
              <a:ea typeface="+mn-ea"/>
              <a:cs typeface="+mn-cs"/>
            </a:endParaRPr>
          </a:p>
        </p:txBody>
      </p:sp>
      <p:pic>
        <p:nvPicPr>
          <p:cNvPr id="5" name="Bildobjekt 4">
            <a:extLst>
              <a:ext uri="{FF2B5EF4-FFF2-40B4-BE49-F238E27FC236}">
                <a16:creationId xmlns:a16="http://schemas.microsoft.com/office/drawing/2014/main" id="{414A2EC4-CBCF-6A0F-6E3D-D228E7E1B90F}"/>
              </a:ext>
            </a:extLst>
          </p:cNvPr>
          <p:cNvPicPr>
            <a:picLocks noChangeAspect="1"/>
          </p:cNvPicPr>
          <p:nvPr/>
        </p:nvPicPr>
        <p:blipFill>
          <a:blip r:embed="rId2"/>
          <a:stretch>
            <a:fillRect/>
          </a:stretch>
        </p:blipFill>
        <p:spPr>
          <a:xfrm>
            <a:off x="4589002" y="1938401"/>
            <a:ext cx="7216117" cy="2659264"/>
          </a:xfrm>
          <a:prstGeom prst="rect">
            <a:avLst/>
          </a:prstGeom>
        </p:spPr>
      </p:pic>
      <p:sp>
        <p:nvSpPr>
          <p:cNvPr id="7" name="textruta 6">
            <a:extLst>
              <a:ext uri="{FF2B5EF4-FFF2-40B4-BE49-F238E27FC236}">
                <a16:creationId xmlns:a16="http://schemas.microsoft.com/office/drawing/2014/main" id="{141B3939-4A1D-4430-7E68-F97E033A87CF}"/>
              </a:ext>
            </a:extLst>
          </p:cNvPr>
          <p:cNvSpPr txBox="1"/>
          <p:nvPr/>
        </p:nvSpPr>
        <p:spPr>
          <a:xfrm>
            <a:off x="631376" y="1553872"/>
            <a:ext cx="3276596" cy="4431983"/>
          </a:xfrm>
          <a:prstGeom prst="rect">
            <a:avLst/>
          </a:prstGeom>
          <a:noFill/>
        </p:spPr>
        <p:txBody>
          <a:bodyPr wrap="square">
            <a:spAutoFit/>
          </a:bodyPr>
          <a:lstStyle/>
          <a:p>
            <a:pPr marL="30163" marR="0" lvl="0" indent="0" algn="l" defTabSz="914400" rtl="0" eaLnBrk="1" fontAlgn="auto" latinLnBrk="0" hangingPunct="1">
              <a:lnSpc>
                <a:spcPct val="100000"/>
              </a:lnSpc>
              <a:spcBef>
                <a:spcPts val="0"/>
              </a:spcBef>
              <a:spcAft>
                <a:spcPts val="1200"/>
              </a:spcAft>
              <a:buClrTx/>
              <a:buSzTx/>
              <a:buFontTx/>
              <a:buNone/>
              <a:tabLst/>
              <a:defRPr/>
            </a:pPr>
            <a:r>
              <a:rPr kumimoji="0" lang="sv-SE" sz="1400" b="0" i="1" u="none" strike="noStrike" kern="1200" cap="none" spc="0" normalizeH="0" baseline="0" noProof="0" dirty="0">
                <a:ln>
                  <a:noFill/>
                </a:ln>
                <a:solidFill>
                  <a:srgbClr val="0070C0"/>
                </a:solidFill>
                <a:effectLst/>
                <a:uLnTx/>
                <a:uFillTx/>
                <a:latin typeface="Arial"/>
                <a:ea typeface="+mn-ea"/>
                <a:cs typeface="+mn-cs"/>
              </a:rPr>
              <a:t>”Vi har påbörjat en kompetens-försörjningsplan som utgår från SKRs strategier.”</a:t>
            </a:r>
          </a:p>
          <a:p>
            <a:pPr marL="30163" marR="0" lvl="0" indent="0" algn="l" defTabSz="914400" rtl="0" eaLnBrk="1" fontAlgn="auto" latinLnBrk="0" hangingPunct="1">
              <a:lnSpc>
                <a:spcPct val="100000"/>
              </a:lnSpc>
              <a:spcBef>
                <a:spcPts val="0"/>
              </a:spcBef>
              <a:spcAft>
                <a:spcPts val="1200"/>
              </a:spcAft>
              <a:buClrTx/>
              <a:buSzTx/>
              <a:buFontTx/>
              <a:buNone/>
              <a:tabLst/>
              <a:defRPr/>
            </a:pPr>
            <a:r>
              <a:rPr kumimoji="0" lang="sv-SE" sz="1400" b="0" i="1" u="none" strike="noStrike" kern="1200" cap="none" spc="0" normalizeH="0" baseline="0" noProof="0" dirty="0">
                <a:ln>
                  <a:noFill/>
                </a:ln>
                <a:solidFill>
                  <a:srgbClr val="0070C0"/>
                </a:solidFill>
                <a:effectLst/>
                <a:uLnTx/>
                <a:uFillTx/>
                <a:latin typeface="Arial"/>
                <a:ea typeface="+mn-ea"/>
                <a:cs typeface="+mn-cs"/>
              </a:rPr>
              <a:t>”Vi ser strategierna som ett stöd och välkomnar en samlad nationell bild av den kris vi står i. Gemensam förståelse och samsyn om vart vi är på väg skulle underlätta prioriteringar av aktiviteter och åtgärder, både på strategisk och operativ nivå. </a:t>
            </a:r>
          </a:p>
          <a:p>
            <a:pPr marL="30163" marR="0" lvl="0" indent="0" algn="l" defTabSz="914400" rtl="0" eaLnBrk="1" fontAlgn="auto" latinLnBrk="0" hangingPunct="1">
              <a:lnSpc>
                <a:spcPct val="100000"/>
              </a:lnSpc>
              <a:spcBef>
                <a:spcPts val="0"/>
              </a:spcBef>
              <a:spcAft>
                <a:spcPts val="1200"/>
              </a:spcAft>
              <a:buClrTx/>
              <a:buSzTx/>
              <a:buFontTx/>
              <a:buNone/>
              <a:tabLst/>
              <a:defRPr/>
            </a:pPr>
            <a:r>
              <a:rPr kumimoji="0" lang="sv-SE" sz="1400" b="0" i="1" u="none" strike="noStrike" kern="1200" cap="none" spc="0" normalizeH="0" baseline="0" noProof="0" dirty="0">
                <a:ln>
                  <a:noFill/>
                </a:ln>
                <a:solidFill>
                  <a:srgbClr val="0070C0"/>
                </a:solidFill>
                <a:effectLst/>
                <a:uLnTx/>
                <a:uFillTx/>
                <a:latin typeface="Arial"/>
                <a:ea typeface="+mn-ea"/>
                <a:cs typeface="+mn-cs"/>
              </a:rPr>
              <a:t>”Strategierna förtydligar vikten av att arbeta brett med olika åtgärder för att säkra kompetensförsörjningen.”</a:t>
            </a:r>
          </a:p>
          <a:p>
            <a:pPr marL="30163" marR="0" lvl="0" indent="0" algn="l" defTabSz="914400" rtl="0" eaLnBrk="1" fontAlgn="auto" latinLnBrk="0" hangingPunct="1">
              <a:lnSpc>
                <a:spcPct val="100000"/>
              </a:lnSpc>
              <a:spcBef>
                <a:spcPts val="0"/>
              </a:spcBef>
              <a:spcAft>
                <a:spcPts val="1200"/>
              </a:spcAft>
              <a:buClrTx/>
              <a:buSzTx/>
              <a:buFontTx/>
              <a:buNone/>
              <a:tabLst/>
              <a:defRPr/>
            </a:pPr>
            <a:r>
              <a:rPr kumimoji="0" lang="sv-SE" sz="1400" b="0" i="1" u="none" strike="noStrike" kern="1200" cap="none" spc="0" normalizeH="0" baseline="0" noProof="0" dirty="0">
                <a:ln>
                  <a:noFill/>
                </a:ln>
                <a:solidFill>
                  <a:srgbClr val="0070C0"/>
                </a:solidFill>
                <a:effectLst/>
                <a:uLnTx/>
                <a:uFillTx/>
                <a:latin typeface="Arial"/>
                <a:ea typeface="+mn-ea"/>
                <a:cs typeface="+mn-cs"/>
              </a:rPr>
              <a:t>”Det är genom att arbeta medvetet och aktivt med kompetensförsörjnings-frågan som vi blir attraktiva. Det är så vi leder utvecklingen istället för att reagera på den.”   </a:t>
            </a:r>
          </a:p>
        </p:txBody>
      </p:sp>
      <p:sp>
        <p:nvSpPr>
          <p:cNvPr id="3" name="textruta 2">
            <a:extLst>
              <a:ext uri="{FF2B5EF4-FFF2-40B4-BE49-F238E27FC236}">
                <a16:creationId xmlns:a16="http://schemas.microsoft.com/office/drawing/2014/main" id="{FAAE4C69-6681-2916-21ED-3F91F1C02953}"/>
              </a:ext>
            </a:extLst>
          </p:cNvPr>
          <p:cNvSpPr txBox="1"/>
          <p:nvPr/>
        </p:nvSpPr>
        <p:spPr>
          <a:xfrm>
            <a:off x="9988953" y="70153"/>
            <a:ext cx="2176043" cy="307777"/>
          </a:xfrm>
          <a:prstGeom prst="rect">
            <a:avLst/>
          </a:prstGeom>
          <a:noFill/>
        </p:spPr>
        <p:txBody>
          <a:bodyPr wrap="square" rtlCol="0">
            <a:spAutoFit/>
          </a:bodyPr>
          <a:lstStyle/>
          <a:p>
            <a:r>
              <a:rPr lang="sv-SE" sz="1400" dirty="0">
                <a:solidFill>
                  <a:srgbClr val="0070C0"/>
                </a:solidFill>
              </a:rPr>
              <a:t>Inspirationsbild inledning</a:t>
            </a:r>
          </a:p>
        </p:txBody>
      </p:sp>
    </p:spTree>
    <p:extLst>
      <p:ext uri="{BB962C8B-B14F-4D97-AF65-F5344CB8AC3E}">
        <p14:creationId xmlns:p14="http://schemas.microsoft.com/office/powerpoint/2010/main" val="186323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66420-F74C-7DEB-9E89-0DFA2F53BBF2}"/>
              </a:ext>
            </a:extLst>
          </p:cNvPr>
          <p:cNvSpPr>
            <a:spLocks noGrp="1"/>
          </p:cNvSpPr>
          <p:nvPr>
            <p:ph type="title"/>
          </p:nvPr>
        </p:nvSpPr>
        <p:spPr>
          <a:xfrm>
            <a:off x="652202" y="636742"/>
            <a:ext cx="9609825" cy="1231392"/>
          </a:xfrm>
        </p:spPr>
        <p:txBody>
          <a:bodyPr/>
          <a:lstStyle/>
          <a:p>
            <a:r>
              <a:rPr lang="sv-SE" dirty="0"/>
              <a:t>Dags att formulera vårt budskap till politiken</a:t>
            </a:r>
          </a:p>
        </p:txBody>
      </p:sp>
      <p:sp>
        <p:nvSpPr>
          <p:cNvPr id="33" name="textruta 32">
            <a:extLst>
              <a:ext uri="{FF2B5EF4-FFF2-40B4-BE49-F238E27FC236}">
                <a16:creationId xmlns:a16="http://schemas.microsoft.com/office/drawing/2014/main" id="{B0127D68-1DD2-FC9C-3B90-D9EF4A94CE31}"/>
              </a:ext>
            </a:extLst>
          </p:cNvPr>
          <p:cNvSpPr txBox="1"/>
          <p:nvPr/>
        </p:nvSpPr>
        <p:spPr>
          <a:xfrm>
            <a:off x="5894585" y="1581503"/>
            <a:ext cx="55251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5" name="Grupp 4">
            <a:extLst>
              <a:ext uri="{FF2B5EF4-FFF2-40B4-BE49-F238E27FC236}">
                <a16:creationId xmlns:a16="http://schemas.microsoft.com/office/drawing/2014/main" id="{14954BF9-5882-69E3-3A87-98D2B0A53FDD}"/>
              </a:ext>
            </a:extLst>
          </p:cNvPr>
          <p:cNvGrpSpPr/>
          <p:nvPr/>
        </p:nvGrpSpPr>
        <p:grpSpPr>
          <a:xfrm>
            <a:off x="206732" y="2416743"/>
            <a:ext cx="9262626" cy="4493100"/>
            <a:chOff x="1053801" y="1752417"/>
            <a:chExt cx="9407093" cy="4732510"/>
          </a:xfrm>
        </p:grpSpPr>
        <p:grpSp>
          <p:nvGrpSpPr>
            <p:cNvPr id="6" name="Grupp 5">
              <a:extLst>
                <a:ext uri="{FF2B5EF4-FFF2-40B4-BE49-F238E27FC236}">
                  <a16:creationId xmlns:a16="http://schemas.microsoft.com/office/drawing/2014/main" id="{21B0D28A-C98A-D255-0B5F-75CDF37B2913}"/>
                </a:ext>
              </a:extLst>
            </p:cNvPr>
            <p:cNvGrpSpPr/>
            <p:nvPr/>
          </p:nvGrpSpPr>
          <p:grpSpPr>
            <a:xfrm>
              <a:off x="1053801" y="2852936"/>
              <a:ext cx="9407093" cy="3631991"/>
              <a:chOff x="2638765" y="3062410"/>
              <a:chExt cx="8479200" cy="3208411"/>
            </a:xfrm>
          </p:grpSpPr>
          <p:sp>
            <p:nvSpPr>
              <p:cNvPr id="14" name="Rektangel 13">
                <a:extLst>
                  <a:ext uri="{FF2B5EF4-FFF2-40B4-BE49-F238E27FC236}">
                    <a16:creationId xmlns:a16="http://schemas.microsoft.com/office/drawing/2014/main" id="{B5243C70-94B0-7E2A-9BB5-8AB04DFA1EAE}"/>
                  </a:ext>
                </a:extLst>
              </p:cNvPr>
              <p:cNvSpPr/>
              <p:nvPr/>
            </p:nvSpPr>
            <p:spPr>
              <a:xfrm>
                <a:off x="2638765" y="3072863"/>
                <a:ext cx="2016224" cy="319795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39325"/>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p:txBody>
          </p:sp>
          <p:sp>
            <p:nvSpPr>
              <p:cNvPr id="15" name="Rektangel 14">
                <a:extLst>
                  <a:ext uri="{FF2B5EF4-FFF2-40B4-BE49-F238E27FC236}">
                    <a16:creationId xmlns:a16="http://schemas.microsoft.com/office/drawing/2014/main" id="{D98DBCBD-6A8B-5EE4-E2D0-DFC6D947C70F}"/>
                  </a:ext>
                </a:extLst>
              </p:cNvPr>
              <p:cNvSpPr/>
              <p:nvPr/>
            </p:nvSpPr>
            <p:spPr>
              <a:xfrm>
                <a:off x="4793658" y="3072863"/>
                <a:ext cx="2016224" cy="319795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 name="Rektangel 15">
                <a:extLst>
                  <a:ext uri="{FF2B5EF4-FFF2-40B4-BE49-F238E27FC236}">
                    <a16:creationId xmlns:a16="http://schemas.microsoft.com/office/drawing/2014/main" id="{0E7A483A-9D35-0905-0AA5-DACCE6F6345F}"/>
                  </a:ext>
                </a:extLst>
              </p:cNvPr>
              <p:cNvSpPr/>
              <p:nvPr/>
            </p:nvSpPr>
            <p:spPr>
              <a:xfrm>
                <a:off x="6947699" y="3062410"/>
                <a:ext cx="2016224" cy="319795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1"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Konkretisera budskap.</a:t>
                </a:r>
              </a:p>
            </p:txBody>
          </p:sp>
          <p:sp>
            <p:nvSpPr>
              <p:cNvPr id="17" name="Rektangel 16">
                <a:extLst>
                  <a:ext uri="{FF2B5EF4-FFF2-40B4-BE49-F238E27FC236}">
                    <a16:creationId xmlns:a16="http://schemas.microsoft.com/office/drawing/2014/main" id="{6E5B6F9B-95EB-3106-7756-8BB475509A33}"/>
                  </a:ext>
                </a:extLst>
              </p:cNvPr>
              <p:cNvSpPr/>
              <p:nvPr/>
            </p:nvSpPr>
            <p:spPr>
              <a:xfrm>
                <a:off x="9101741" y="3062410"/>
                <a:ext cx="2016224" cy="319795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F39325"/>
                  </a:solidFill>
                  <a:effectLst/>
                  <a:uLnTx/>
                  <a:uFillTx/>
                  <a:latin typeface="Century Gothic"/>
                  <a:ea typeface="+mn-ea"/>
                  <a:cs typeface="+mn-cs"/>
                </a:endParaRPr>
              </a:p>
            </p:txBody>
          </p:sp>
        </p:grpSp>
        <p:sp>
          <p:nvSpPr>
            <p:cNvPr id="7" name="Flödesschema: Koppling 6">
              <a:extLst>
                <a:ext uri="{FF2B5EF4-FFF2-40B4-BE49-F238E27FC236}">
                  <a16:creationId xmlns:a16="http://schemas.microsoft.com/office/drawing/2014/main" id="{505B3A43-9C15-DB29-041D-9F262DC1362E}"/>
                </a:ext>
              </a:extLst>
            </p:cNvPr>
            <p:cNvSpPr/>
            <p:nvPr/>
          </p:nvSpPr>
          <p:spPr>
            <a:xfrm>
              <a:off x="1368502" y="1772816"/>
              <a:ext cx="1584176" cy="1584176"/>
            </a:xfrm>
            <a:prstGeom prst="flowChartConnector">
              <a:avLst/>
            </a:prstGeom>
            <a:solidFill>
              <a:schemeClr val="bg1"/>
            </a:solid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mj-lt"/>
                  <a:ea typeface="+mn-ea"/>
                  <a:cs typeface="+mn-cs"/>
                </a:rPr>
                <a:t>Reflektera</a:t>
              </a:r>
              <a:endParaRPr kumimoji="0" lang="sv-SE" sz="1400" b="0" i="0" u="none" strike="noStrike" kern="1200" cap="none" spc="0" normalizeH="0" baseline="0" noProof="0" dirty="0">
                <a:ln>
                  <a:noFill/>
                </a:ln>
                <a:solidFill>
                  <a:srgbClr val="FFFFFF"/>
                </a:solidFill>
                <a:effectLst/>
                <a:uLnTx/>
                <a:uFillTx/>
                <a:latin typeface="+mj-lt"/>
                <a:ea typeface="+mn-ea"/>
                <a:cs typeface="+mn-cs"/>
              </a:endParaRPr>
            </a:p>
          </p:txBody>
        </p:sp>
        <p:sp>
          <p:nvSpPr>
            <p:cNvPr id="8" name="Flödesschema: Koppling 7">
              <a:extLst>
                <a:ext uri="{FF2B5EF4-FFF2-40B4-BE49-F238E27FC236}">
                  <a16:creationId xmlns:a16="http://schemas.microsoft.com/office/drawing/2014/main" id="{ECE66FB1-553A-1305-3199-710DDD4E1E48}"/>
                </a:ext>
              </a:extLst>
            </p:cNvPr>
            <p:cNvSpPr/>
            <p:nvPr/>
          </p:nvSpPr>
          <p:spPr>
            <a:xfrm>
              <a:off x="3790663" y="1772816"/>
              <a:ext cx="1584176" cy="1584176"/>
            </a:xfrm>
            <a:prstGeom prst="flowChartConnector">
              <a:avLst/>
            </a:prstGeom>
            <a:solidFill>
              <a:schemeClr val="bg1"/>
            </a:solidFill>
            <a:ln w="203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mj-lt"/>
                  <a:ea typeface="+mn-ea"/>
                  <a:cs typeface="+mn-cs"/>
                </a:rPr>
                <a:t>Inspireras</a:t>
              </a:r>
              <a:endParaRPr kumimoji="0" lang="sv-SE" sz="1400" b="0" i="0" u="none" strike="noStrike" kern="1200" cap="none" spc="0" normalizeH="0" baseline="0" noProof="0" dirty="0">
                <a:ln>
                  <a:noFill/>
                </a:ln>
                <a:solidFill>
                  <a:srgbClr val="FFFFFF"/>
                </a:solidFill>
                <a:effectLst/>
                <a:uLnTx/>
                <a:uFillTx/>
                <a:latin typeface="+mj-lt"/>
                <a:ea typeface="+mn-ea"/>
                <a:cs typeface="+mn-cs"/>
              </a:endParaRPr>
            </a:p>
          </p:txBody>
        </p:sp>
        <p:sp>
          <p:nvSpPr>
            <p:cNvPr id="9" name="Flödesschema: Koppling 8">
              <a:extLst>
                <a:ext uri="{FF2B5EF4-FFF2-40B4-BE49-F238E27FC236}">
                  <a16:creationId xmlns:a16="http://schemas.microsoft.com/office/drawing/2014/main" id="{D751EA8A-6723-977E-8154-42EA8849345B}"/>
                </a:ext>
              </a:extLst>
            </p:cNvPr>
            <p:cNvSpPr/>
            <p:nvPr/>
          </p:nvSpPr>
          <p:spPr>
            <a:xfrm>
              <a:off x="6135910" y="1772816"/>
              <a:ext cx="1584176" cy="1584176"/>
            </a:xfrm>
            <a:prstGeom prst="flowChartConnector">
              <a:avLst/>
            </a:prstGeom>
            <a:solidFill>
              <a:schemeClr val="bg1"/>
            </a:solidFill>
            <a:ln w="203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0" name="Flödesschema: Koppling 9">
              <a:extLst>
                <a:ext uri="{FF2B5EF4-FFF2-40B4-BE49-F238E27FC236}">
                  <a16:creationId xmlns:a16="http://schemas.microsoft.com/office/drawing/2014/main" id="{B3857BD9-506F-0569-4F1C-C2A629095B57}"/>
                </a:ext>
              </a:extLst>
            </p:cNvPr>
            <p:cNvSpPr/>
            <p:nvPr/>
          </p:nvSpPr>
          <p:spPr>
            <a:xfrm>
              <a:off x="8529331" y="1752417"/>
              <a:ext cx="1626262" cy="1584176"/>
            </a:xfrm>
            <a:prstGeom prst="flowChartConnector">
              <a:avLst/>
            </a:prstGeom>
            <a:solidFill>
              <a:schemeClr val="bg1"/>
            </a:solidFill>
            <a:ln w="203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mj-lt"/>
                  <a:ea typeface="+mn-ea"/>
                  <a:cs typeface="+mn-cs"/>
                </a:rPr>
                <a:t>Presentera</a:t>
              </a:r>
            </a:p>
          </p:txBody>
        </p:sp>
        <p:sp>
          <p:nvSpPr>
            <p:cNvPr id="11" name="textruta 10">
              <a:extLst>
                <a:ext uri="{FF2B5EF4-FFF2-40B4-BE49-F238E27FC236}">
                  <a16:creationId xmlns:a16="http://schemas.microsoft.com/office/drawing/2014/main" id="{42432D3E-9BFD-BB5D-9EA3-B09E35EEA4EE}"/>
                </a:ext>
              </a:extLst>
            </p:cNvPr>
            <p:cNvSpPr txBox="1"/>
            <p:nvPr/>
          </p:nvSpPr>
          <p:spPr>
            <a:xfrm>
              <a:off x="1074460" y="3684706"/>
              <a:ext cx="2237806" cy="1980282"/>
            </a:xfrm>
            <a:prstGeom prst="rect">
              <a:avLst/>
            </a:prstGeom>
            <a:noFill/>
          </p:spPr>
          <p:txBody>
            <a:bodyPr wrap="square" lIns="108000" tIns="108000" rIns="108000" bIns="108000"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Reflektera enskilt och i grupp över frågorna.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Prioritera och dokumentera. </a:t>
              </a:r>
            </a:p>
          </p:txBody>
        </p:sp>
        <p:sp>
          <p:nvSpPr>
            <p:cNvPr id="12" name="textruta 11">
              <a:extLst>
                <a:ext uri="{FF2B5EF4-FFF2-40B4-BE49-F238E27FC236}">
                  <a16:creationId xmlns:a16="http://schemas.microsoft.com/office/drawing/2014/main" id="{D8B6080A-C326-3522-0781-5DAD534129FE}"/>
                </a:ext>
              </a:extLst>
            </p:cNvPr>
            <p:cNvSpPr txBox="1"/>
            <p:nvPr/>
          </p:nvSpPr>
          <p:spPr>
            <a:xfrm>
              <a:off x="3425623" y="3661599"/>
              <a:ext cx="2314255" cy="1105006"/>
            </a:xfrm>
            <a:prstGeom prst="rect">
              <a:avLst/>
            </a:prstGeom>
            <a:noFill/>
          </p:spPr>
          <p:txBody>
            <a:bodyPr wrap="square" lIns="108000" tIns="108000" rIns="108000" bIns="10800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Inspirera och inspireras i en vernissage.</a:t>
              </a:r>
            </a:p>
          </p:txBody>
        </p:sp>
        <p:sp>
          <p:nvSpPr>
            <p:cNvPr id="13" name="textruta 12">
              <a:extLst>
                <a:ext uri="{FF2B5EF4-FFF2-40B4-BE49-F238E27FC236}">
                  <a16:creationId xmlns:a16="http://schemas.microsoft.com/office/drawing/2014/main" id="{B53C5B3F-6271-47BB-1436-CB2C62F59956}"/>
                </a:ext>
              </a:extLst>
            </p:cNvPr>
            <p:cNvSpPr txBox="1"/>
            <p:nvPr/>
          </p:nvSpPr>
          <p:spPr>
            <a:xfrm>
              <a:off x="8262253" y="3661599"/>
              <a:ext cx="2160415" cy="1267094"/>
            </a:xfrm>
            <a:prstGeom prst="rect">
              <a:avLst/>
            </a:prstGeom>
            <a:noFill/>
          </p:spPr>
          <p:txBody>
            <a:bodyPr wrap="square" lIns="108000" tIns="108000" rIns="108000" bIns="108000" rtlCol="0">
              <a:spAutoFit/>
            </a:bodyPr>
            <a:lstStyle/>
            <a:p>
              <a:pPr marL="315913"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Presentera budskap.</a:t>
              </a:r>
            </a:p>
            <a:p>
              <a:pPr marL="30163" marR="0" lvl="0" indent="0" algn="l" defTabSz="914400" rtl="0" eaLnBrk="1" fontAlgn="auto" latinLnBrk="0" hangingPunct="1">
                <a:lnSpc>
                  <a:spcPct val="100000"/>
                </a:lnSpc>
                <a:spcBef>
                  <a:spcPts val="0"/>
                </a:spcBef>
                <a:spcAft>
                  <a:spcPts val="120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0" name="textruta 19">
            <a:extLst>
              <a:ext uri="{FF2B5EF4-FFF2-40B4-BE49-F238E27FC236}">
                <a16:creationId xmlns:a16="http://schemas.microsoft.com/office/drawing/2014/main" id="{037F52D0-9ADC-995D-8539-1E57F02E07A3}"/>
              </a:ext>
            </a:extLst>
          </p:cNvPr>
          <p:cNvSpPr txBox="1"/>
          <p:nvPr/>
        </p:nvSpPr>
        <p:spPr>
          <a:xfrm>
            <a:off x="5351903" y="3031972"/>
            <a:ext cx="16155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mj-lt"/>
                <a:ea typeface="+mn-ea"/>
                <a:cs typeface="+mn-cs"/>
              </a:rPr>
              <a:t>Konkretisera</a:t>
            </a:r>
          </a:p>
        </p:txBody>
      </p:sp>
      <p:sp>
        <p:nvSpPr>
          <p:cNvPr id="22" name="Flödesschema: Koppling 21">
            <a:extLst>
              <a:ext uri="{FF2B5EF4-FFF2-40B4-BE49-F238E27FC236}">
                <a16:creationId xmlns:a16="http://schemas.microsoft.com/office/drawing/2014/main" id="{F52F4C6C-DD35-1686-3201-E872D0E50576}"/>
              </a:ext>
            </a:extLst>
          </p:cNvPr>
          <p:cNvSpPr/>
          <p:nvPr/>
        </p:nvSpPr>
        <p:spPr>
          <a:xfrm>
            <a:off x="9920520" y="2433842"/>
            <a:ext cx="1601287" cy="1504035"/>
          </a:xfrm>
          <a:prstGeom prst="flowChartConnector">
            <a:avLst/>
          </a:prstGeom>
          <a:solidFill>
            <a:schemeClr val="bg1"/>
          </a:solidFill>
          <a:ln w="203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mj-lt"/>
                <a:ea typeface="+mn-ea"/>
                <a:cs typeface="+mn-cs"/>
              </a:rPr>
              <a:t>Vårt gemen-samma budskap</a:t>
            </a:r>
          </a:p>
        </p:txBody>
      </p:sp>
      <p:sp>
        <p:nvSpPr>
          <p:cNvPr id="23" name="textruta 22">
            <a:extLst>
              <a:ext uri="{FF2B5EF4-FFF2-40B4-BE49-F238E27FC236}">
                <a16:creationId xmlns:a16="http://schemas.microsoft.com/office/drawing/2014/main" id="{A6C3AC87-38A6-1AA4-926F-59C1F9E6BA19}"/>
              </a:ext>
            </a:extLst>
          </p:cNvPr>
          <p:cNvSpPr txBox="1"/>
          <p:nvPr/>
        </p:nvSpPr>
        <p:spPr>
          <a:xfrm>
            <a:off x="9619909" y="4251281"/>
            <a:ext cx="2502847" cy="925995"/>
          </a:xfrm>
          <a:prstGeom prst="rect">
            <a:avLst/>
          </a:prstGeom>
          <a:noFill/>
        </p:spPr>
        <p:txBody>
          <a:bodyPr wrap="square" lIns="108000" tIns="108000" rIns="108000" bIns="108000" rtlCol="0">
            <a:spAutoFit/>
          </a:bodyPr>
          <a:lstStyle/>
          <a:p>
            <a:pPr marL="315913"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Välj ert budskap.</a:t>
            </a:r>
          </a:p>
          <a:p>
            <a:pPr marL="30163" marR="0" lvl="0" indent="0" algn="l" defTabSz="914400" rtl="0" eaLnBrk="1" fontAlgn="auto" latinLnBrk="0" hangingPunct="1">
              <a:lnSpc>
                <a:spcPct val="100000"/>
              </a:lnSpc>
              <a:spcBef>
                <a:spcPts val="0"/>
              </a:spcBef>
              <a:spcAft>
                <a:spcPts val="120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61678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BBC71B0-DB17-C21D-BCC5-1BE7106E3F61}"/>
              </a:ext>
            </a:extLst>
          </p:cNvPr>
          <p:cNvSpPr>
            <a:spLocks noGrp="1"/>
          </p:cNvSpPr>
          <p:nvPr>
            <p:ph idx="1"/>
          </p:nvPr>
        </p:nvSpPr>
        <p:spPr>
          <a:xfrm>
            <a:off x="663575" y="1989438"/>
            <a:ext cx="9610725" cy="4244675"/>
          </a:xfrm>
        </p:spPr>
        <p:txBody>
          <a:bodyPr>
            <a:normAutofit fontScale="92500" lnSpcReduction="20000"/>
          </a:bodyPr>
          <a:lstStyle/>
          <a:p>
            <a:pPr>
              <a:lnSpc>
                <a:spcPct val="120000"/>
              </a:lnSpc>
            </a:pPr>
            <a:r>
              <a:rPr lang="sv-SE" sz="1600" dirty="0"/>
              <a:t>Beroende på gruppstorlek och antal grupper, kan ett budskap antingen formuleras i helgrupp eller stegvis från enskilda gruppbearbetningar till ett sammansatt budskap i helgrupp. Nedan förslag på tillvägagångssätt beskriver det fall där flera grupper ska ensa ett gemensamt budskap i slutändan och följer processen på föregående sida. </a:t>
            </a:r>
          </a:p>
          <a:p>
            <a:pPr>
              <a:lnSpc>
                <a:spcPct val="120000"/>
              </a:lnSpc>
              <a:spcAft>
                <a:spcPts val="600"/>
              </a:spcAft>
            </a:pPr>
            <a:r>
              <a:rPr lang="sv-SE" sz="1600" dirty="0"/>
              <a:t>I grupp: Ta fram gruppens gemensamma budskap</a:t>
            </a:r>
          </a:p>
          <a:p>
            <a:pPr lvl="1">
              <a:lnSpc>
                <a:spcPct val="120000"/>
              </a:lnSpc>
            </a:pPr>
            <a:r>
              <a:rPr lang="sv-SE" sz="1400" dirty="0"/>
              <a:t>Fundera enskilt på vad du vill lyfta fram i ett budskap (5 min)</a:t>
            </a:r>
          </a:p>
          <a:p>
            <a:pPr lvl="1">
              <a:lnSpc>
                <a:spcPct val="120000"/>
              </a:lnSpc>
            </a:pPr>
            <a:r>
              <a:rPr lang="sv-SE" sz="1400" dirty="0"/>
              <a:t>Ta del av varandras tankar och lyft fram de punkter ni vill se i ett gemensamt budskap.</a:t>
            </a:r>
          </a:p>
          <a:p>
            <a:pPr lvl="1">
              <a:lnSpc>
                <a:spcPct val="120000"/>
              </a:lnSpc>
              <a:spcAft>
                <a:spcPts val="1200"/>
              </a:spcAft>
            </a:pPr>
            <a:r>
              <a:rPr lang="sv-SE" sz="1400" dirty="0"/>
              <a:t>Skapa ert budskap.</a:t>
            </a:r>
          </a:p>
          <a:p>
            <a:pPr>
              <a:lnSpc>
                <a:spcPct val="120000"/>
              </a:lnSpc>
              <a:spcAft>
                <a:spcPts val="600"/>
              </a:spcAft>
            </a:pPr>
            <a:r>
              <a:rPr lang="sv-SE" sz="1600" dirty="0"/>
              <a:t>I helgrupp: Identifiera gemensamma prioriteringar för ett ensat budskap som alla står bakom.</a:t>
            </a:r>
          </a:p>
          <a:p>
            <a:pPr lvl="1">
              <a:lnSpc>
                <a:spcPct val="120000"/>
              </a:lnSpc>
            </a:pPr>
            <a:r>
              <a:rPr lang="sv-SE" sz="1400" dirty="0"/>
              <a:t>Ta del av varje grupps budskap, i exempelvis en vernissage.</a:t>
            </a:r>
          </a:p>
          <a:p>
            <a:pPr lvl="1">
              <a:lnSpc>
                <a:spcPct val="120000"/>
              </a:lnSpc>
            </a:pPr>
            <a:r>
              <a:rPr lang="sv-SE" sz="1400" dirty="0"/>
              <a:t>Prioritera vad som är viktigast att förmedla i ett gemensamt budskap. </a:t>
            </a:r>
          </a:p>
          <a:p>
            <a:pPr lvl="1">
              <a:lnSpc>
                <a:spcPct val="120000"/>
              </a:lnSpc>
              <a:spcAft>
                <a:spcPts val="1200"/>
              </a:spcAft>
            </a:pPr>
            <a:r>
              <a:rPr lang="sv-SE" sz="1400" dirty="0"/>
              <a:t>Skapa ert gemensamma budskap. </a:t>
            </a:r>
          </a:p>
          <a:p>
            <a:pPr>
              <a:lnSpc>
                <a:spcPct val="120000"/>
              </a:lnSpc>
            </a:pPr>
            <a:r>
              <a:rPr lang="sv-SE" sz="1600" dirty="0"/>
              <a:t>Som stöd för arbetet finns ett underlag (bilaga X) som kan användas såväl för att stödja tankeprocess som formulering av budskap.</a:t>
            </a:r>
          </a:p>
          <a:p>
            <a:pPr>
              <a:lnSpc>
                <a:spcPct val="120000"/>
              </a:lnSpc>
            </a:pPr>
            <a:endParaRPr lang="sv-SE" sz="1600" dirty="0"/>
          </a:p>
        </p:txBody>
      </p:sp>
      <p:sp>
        <p:nvSpPr>
          <p:cNvPr id="3" name="Rubrik 2">
            <a:extLst>
              <a:ext uri="{FF2B5EF4-FFF2-40B4-BE49-F238E27FC236}">
                <a16:creationId xmlns:a16="http://schemas.microsoft.com/office/drawing/2014/main" id="{3C32E940-75E2-305F-45D1-B8A2CD6C51BE}"/>
              </a:ext>
            </a:extLst>
          </p:cNvPr>
          <p:cNvSpPr>
            <a:spLocks noGrp="1"/>
          </p:cNvSpPr>
          <p:nvPr>
            <p:ph type="title"/>
          </p:nvPr>
        </p:nvSpPr>
        <p:spPr>
          <a:xfrm>
            <a:off x="664233" y="874602"/>
            <a:ext cx="9609825" cy="1231392"/>
          </a:xfrm>
        </p:spPr>
        <p:txBody>
          <a:bodyPr/>
          <a:lstStyle/>
          <a:p>
            <a:r>
              <a:rPr lang="sv-SE" dirty="0"/>
              <a:t>Instruktioner</a:t>
            </a:r>
          </a:p>
        </p:txBody>
      </p:sp>
      <p:sp>
        <p:nvSpPr>
          <p:cNvPr id="4" name="textruta 3">
            <a:extLst>
              <a:ext uri="{FF2B5EF4-FFF2-40B4-BE49-F238E27FC236}">
                <a16:creationId xmlns:a16="http://schemas.microsoft.com/office/drawing/2014/main" id="{353F6BC3-4F82-9C50-D39B-A7B102779AF0}"/>
              </a:ext>
            </a:extLst>
          </p:cNvPr>
          <p:cNvSpPr txBox="1"/>
          <p:nvPr/>
        </p:nvSpPr>
        <p:spPr>
          <a:xfrm>
            <a:off x="9477632" y="100667"/>
            <a:ext cx="2603993" cy="307777"/>
          </a:xfrm>
          <a:prstGeom prst="rect">
            <a:avLst/>
          </a:prstGeom>
          <a:noFill/>
        </p:spPr>
        <p:txBody>
          <a:bodyPr wrap="square" rtlCol="0">
            <a:spAutoFit/>
          </a:bodyPr>
          <a:lstStyle/>
          <a:p>
            <a:r>
              <a:rPr lang="sv-SE" sz="1400" dirty="0">
                <a:solidFill>
                  <a:srgbClr val="0070C0"/>
                </a:solidFill>
              </a:rPr>
              <a:t>Idé till upplägg med instruktion</a:t>
            </a:r>
          </a:p>
        </p:txBody>
      </p:sp>
    </p:spTree>
    <p:extLst>
      <p:ext uri="{BB962C8B-B14F-4D97-AF65-F5344CB8AC3E}">
        <p14:creationId xmlns:p14="http://schemas.microsoft.com/office/powerpoint/2010/main" val="2173659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17147414-63AF-9186-FE93-3F13005C4994}"/>
              </a:ext>
            </a:extLst>
          </p:cNvPr>
          <p:cNvSpPr>
            <a:spLocks noGrp="1"/>
          </p:cNvSpPr>
          <p:nvPr>
            <p:ph sz="half" idx="1"/>
          </p:nvPr>
        </p:nvSpPr>
        <p:spPr>
          <a:xfrm>
            <a:off x="666000" y="2314324"/>
            <a:ext cx="5430000" cy="3740400"/>
          </a:xfrm>
        </p:spPr>
        <p:txBody>
          <a:bodyPr/>
          <a:lstStyle/>
          <a:p>
            <a:pPr marL="457200" lvl="1" indent="0">
              <a:spcAft>
                <a:spcPts val="1200"/>
              </a:spcAft>
              <a:buNone/>
            </a:pPr>
            <a:r>
              <a:rPr lang="sv-SE" dirty="0"/>
              <a:t>Ett budskap som stödjer oss att mobilisera handlingskraft både på hemmaplan och tillsammans.</a:t>
            </a:r>
          </a:p>
          <a:p>
            <a:pPr lvl="1"/>
            <a:r>
              <a:rPr lang="sv-SE" dirty="0"/>
              <a:t>Vilken kris pratar vi om?</a:t>
            </a:r>
          </a:p>
          <a:p>
            <a:pPr lvl="1"/>
            <a:r>
              <a:rPr lang="sv-SE" dirty="0"/>
              <a:t>Vilka konsekvenser leder den till? </a:t>
            </a:r>
          </a:p>
          <a:p>
            <a:pPr lvl="1"/>
            <a:r>
              <a:rPr lang="sv-SE" dirty="0"/>
              <a:t>Hur kan den hanteras? </a:t>
            </a:r>
          </a:p>
          <a:p>
            <a:pPr marL="30163" indent="0">
              <a:buNone/>
            </a:pPr>
            <a:r>
              <a:rPr lang="sv-SE" sz="2000" dirty="0"/>
              <a:t/>
            </a:r>
            <a:br>
              <a:rPr lang="sv-SE" sz="2000" dirty="0"/>
            </a:br>
            <a:endParaRPr lang="sv-SE" sz="2000" dirty="0"/>
          </a:p>
        </p:txBody>
      </p:sp>
      <p:sp>
        <p:nvSpPr>
          <p:cNvPr id="3" name="Rubrik 2">
            <a:extLst>
              <a:ext uri="{FF2B5EF4-FFF2-40B4-BE49-F238E27FC236}">
                <a16:creationId xmlns:a16="http://schemas.microsoft.com/office/drawing/2014/main" id="{B1C620F0-D5BE-D98C-6630-DD2BF16A6D45}"/>
              </a:ext>
            </a:extLst>
          </p:cNvPr>
          <p:cNvSpPr>
            <a:spLocks noGrp="1"/>
          </p:cNvSpPr>
          <p:nvPr>
            <p:ph type="title"/>
          </p:nvPr>
        </p:nvSpPr>
        <p:spPr/>
        <p:txBody>
          <a:bodyPr/>
          <a:lstStyle/>
          <a:p>
            <a:r>
              <a:rPr lang="sv-SE" dirty="0"/>
              <a:t>Vårt budskap till politiken</a:t>
            </a:r>
          </a:p>
        </p:txBody>
      </p:sp>
      <p:pic>
        <p:nvPicPr>
          <p:cNvPr id="1026" name="Picture 2" descr="Jakob Forssmed">
            <a:extLst>
              <a:ext uri="{FF2B5EF4-FFF2-40B4-BE49-F238E27FC236}">
                <a16:creationId xmlns:a16="http://schemas.microsoft.com/office/drawing/2014/main" id="{24E72466-249C-00CA-858C-1D90322B8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907" y="1913492"/>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6FCFF1-C77B-6AB6-D95F-6455CF79E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8418" y="4077540"/>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539261E-16AD-3836-B1C1-9445F28E67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8418" y="1913492"/>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D054CBD-EE28-1B92-12A7-1608D3E6B3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907" y="4090272"/>
            <a:ext cx="1428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2B96EF05-7567-B30D-CBF5-C80F10A68634}"/>
              </a:ext>
            </a:extLst>
          </p:cNvPr>
          <p:cNvSpPr txBox="1"/>
          <p:nvPr/>
        </p:nvSpPr>
        <p:spPr>
          <a:xfrm>
            <a:off x="10197297" y="104878"/>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3696016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21EC23-3915-BC1F-BB02-75FDC3442898}"/>
              </a:ext>
            </a:extLst>
          </p:cNvPr>
          <p:cNvSpPr/>
          <p:nvPr/>
        </p:nvSpPr>
        <p:spPr>
          <a:xfrm>
            <a:off x="623392" y="797244"/>
            <a:ext cx="5112568" cy="129614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Rektangel 3">
            <a:extLst>
              <a:ext uri="{FF2B5EF4-FFF2-40B4-BE49-F238E27FC236}">
                <a16:creationId xmlns:a16="http://schemas.microsoft.com/office/drawing/2014/main" id="{3592E08F-EE4D-626B-9C74-F1D6402A82CD}"/>
              </a:ext>
            </a:extLst>
          </p:cNvPr>
          <p:cNvSpPr/>
          <p:nvPr/>
        </p:nvSpPr>
        <p:spPr>
          <a:xfrm>
            <a:off x="643743" y="4764612"/>
            <a:ext cx="5112568" cy="129614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ktangel 4">
            <a:extLst>
              <a:ext uri="{FF2B5EF4-FFF2-40B4-BE49-F238E27FC236}">
                <a16:creationId xmlns:a16="http://schemas.microsoft.com/office/drawing/2014/main" id="{4CC462A1-E3DC-1FCF-F2B9-83F6BCAE4930}"/>
              </a:ext>
            </a:extLst>
          </p:cNvPr>
          <p:cNvSpPr/>
          <p:nvPr/>
        </p:nvSpPr>
        <p:spPr>
          <a:xfrm>
            <a:off x="6513692" y="796516"/>
            <a:ext cx="5112568" cy="4198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ruta 5">
            <a:extLst>
              <a:ext uri="{FF2B5EF4-FFF2-40B4-BE49-F238E27FC236}">
                <a16:creationId xmlns:a16="http://schemas.microsoft.com/office/drawing/2014/main" id="{B1B626D6-D90E-FDC3-9504-5CE02D36C080}"/>
              </a:ext>
            </a:extLst>
          </p:cNvPr>
          <p:cNvSpPr txBox="1"/>
          <p:nvPr/>
        </p:nvSpPr>
        <p:spPr>
          <a:xfrm>
            <a:off x="124541" y="995944"/>
            <a:ext cx="504056" cy="833663"/>
          </a:xfrm>
          <a:prstGeom prst="rect">
            <a:avLst/>
          </a:prstGeom>
          <a:noFill/>
        </p:spPr>
        <p:txBody>
          <a:bodyPr wrap="square" lIns="108000" tIns="108000" rIns="108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srgbClr val="6A605A"/>
                </a:solidFill>
                <a:effectLst/>
                <a:uLnTx/>
                <a:uFillTx/>
                <a:latin typeface="Arial"/>
                <a:ea typeface="+mn-ea"/>
                <a:cs typeface="+mn-cs"/>
              </a:rPr>
              <a:t>1</a:t>
            </a:r>
          </a:p>
        </p:txBody>
      </p:sp>
      <p:sp>
        <p:nvSpPr>
          <p:cNvPr id="7" name="textruta 6">
            <a:extLst>
              <a:ext uri="{FF2B5EF4-FFF2-40B4-BE49-F238E27FC236}">
                <a16:creationId xmlns:a16="http://schemas.microsoft.com/office/drawing/2014/main" id="{68D4512D-1EFE-22BA-527C-D2B3001C811D}"/>
              </a:ext>
            </a:extLst>
          </p:cNvPr>
          <p:cNvSpPr txBox="1"/>
          <p:nvPr/>
        </p:nvSpPr>
        <p:spPr>
          <a:xfrm>
            <a:off x="122851" y="3008002"/>
            <a:ext cx="504056" cy="833663"/>
          </a:xfrm>
          <a:prstGeom prst="rect">
            <a:avLst/>
          </a:prstGeom>
          <a:noFill/>
        </p:spPr>
        <p:txBody>
          <a:bodyPr wrap="square" lIns="108000" tIns="108000" rIns="108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srgbClr val="6A605A"/>
                </a:solidFill>
                <a:effectLst/>
                <a:uLnTx/>
                <a:uFillTx/>
                <a:latin typeface="Arial"/>
                <a:ea typeface="+mn-ea"/>
                <a:cs typeface="+mn-cs"/>
              </a:rPr>
              <a:t>2</a:t>
            </a:r>
          </a:p>
        </p:txBody>
      </p:sp>
      <p:sp>
        <p:nvSpPr>
          <p:cNvPr id="8" name="textruta 7">
            <a:extLst>
              <a:ext uri="{FF2B5EF4-FFF2-40B4-BE49-F238E27FC236}">
                <a16:creationId xmlns:a16="http://schemas.microsoft.com/office/drawing/2014/main" id="{50EF7422-DA29-A435-A7D1-2279CDF781F4}"/>
              </a:ext>
            </a:extLst>
          </p:cNvPr>
          <p:cNvSpPr txBox="1"/>
          <p:nvPr/>
        </p:nvSpPr>
        <p:spPr>
          <a:xfrm>
            <a:off x="119336" y="4995331"/>
            <a:ext cx="504056" cy="833663"/>
          </a:xfrm>
          <a:prstGeom prst="rect">
            <a:avLst/>
          </a:prstGeom>
          <a:noFill/>
        </p:spPr>
        <p:txBody>
          <a:bodyPr wrap="square" lIns="108000" tIns="108000" rIns="108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srgbClr val="6A605A"/>
                </a:solidFill>
                <a:effectLst/>
                <a:uLnTx/>
                <a:uFillTx/>
                <a:latin typeface="Arial"/>
                <a:ea typeface="+mn-ea"/>
                <a:cs typeface="+mn-cs"/>
              </a:rPr>
              <a:t>3</a:t>
            </a:r>
          </a:p>
        </p:txBody>
      </p:sp>
      <p:sp>
        <p:nvSpPr>
          <p:cNvPr id="9" name="textruta 8">
            <a:extLst>
              <a:ext uri="{FF2B5EF4-FFF2-40B4-BE49-F238E27FC236}">
                <a16:creationId xmlns:a16="http://schemas.microsoft.com/office/drawing/2014/main" id="{46D63295-A203-319D-9838-1DB8907C3A4A}"/>
              </a:ext>
            </a:extLst>
          </p:cNvPr>
          <p:cNvSpPr txBox="1"/>
          <p:nvPr/>
        </p:nvSpPr>
        <p:spPr>
          <a:xfrm>
            <a:off x="5938216" y="995943"/>
            <a:ext cx="504056" cy="833663"/>
          </a:xfrm>
          <a:prstGeom prst="rect">
            <a:avLst/>
          </a:prstGeom>
          <a:noFill/>
        </p:spPr>
        <p:txBody>
          <a:bodyPr wrap="square" lIns="108000" tIns="108000" rIns="108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srgbClr val="6A605A"/>
                </a:solidFill>
                <a:effectLst/>
                <a:uLnTx/>
                <a:uFillTx/>
                <a:latin typeface="Arial"/>
                <a:ea typeface="+mn-ea"/>
                <a:cs typeface="+mn-cs"/>
              </a:rPr>
              <a:t>4</a:t>
            </a:r>
          </a:p>
        </p:txBody>
      </p:sp>
      <p:sp>
        <p:nvSpPr>
          <p:cNvPr id="10" name="textruta 9">
            <a:extLst>
              <a:ext uri="{FF2B5EF4-FFF2-40B4-BE49-F238E27FC236}">
                <a16:creationId xmlns:a16="http://schemas.microsoft.com/office/drawing/2014/main" id="{C72BF879-2308-360A-C945-C2D79BFBB418}"/>
              </a:ext>
            </a:extLst>
          </p:cNvPr>
          <p:cNvSpPr txBox="1"/>
          <p:nvPr/>
        </p:nvSpPr>
        <p:spPr>
          <a:xfrm>
            <a:off x="6549282" y="244490"/>
            <a:ext cx="4608512" cy="495108"/>
          </a:xfrm>
          <a:prstGeom prst="rect">
            <a:avLst/>
          </a:prstGeom>
          <a:noFill/>
        </p:spPr>
        <p:txBody>
          <a:bodyPr wrap="square" lIns="108000" tIns="108000" rIns="108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Vårt budskap till politiken</a:t>
            </a:r>
          </a:p>
        </p:txBody>
      </p:sp>
      <p:sp>
        <p:nvSpPr>
          <p:cNvPr id="12" name="textruta 11">
            <a:extLst>
              <a:ext uri="{FF2B5EF4-FFF2-40B4-BE49-F238E27FC236}">
                <a16:creationId xmlns:a16="http://schemas.microsoft.com/office/drawing/2014/main" id="{FC2ACA54-8944-BE9C-1C23-8737D45B4122}"/>
              </a:ext>
            </a:extLst>
          </p:cNvPr>
          <p:cNvSpPr txBox="1"/>
          <p:nvPr/>
        </p:nvSpPr>
        <p:spPr>
          <a:xfrm>
            <a:off x="6549282" y="5203352"/>
            <a:ext cx="4608512" cy="495108"/>
          </a:xfrm>
          <a:prstGeom prst="rect">
            <a:avLst/>
          </a:prstGeom>
          <a:noFill/>
        </p:spPr>
        <p:txBody>
          <a:bodyPr wrap="square" lIns="108000" tIns="108000" rIns="108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Presentera budskapet </a:t>
            </a:r>
          </a:p>
        </p:txBody>
      </p:sp>
      <p:sp>
        <p:nvSpPr>
          <p:cNvPr id="13" name="textruta 12">
            <a:extLst>
              <a:ext uri="{FF2B5EF4-FFF2-40B4-BE49-F238E27FC236}">
                <a16:creationId xmlns:a16="http://schemas.microsoft.com/office/drawing/2014/main" id="{572A9DAA-CF5E-ABF3-640A-3043A32FC868}"/>
              </a:ext>
            </a:extLst>
          </p:cNvPr>
          <p:cNvSpPr txBox="1"/>
          <p:nvPr/>
        </p:nvSpPr>
        <p:spPr>
          <a:xfrm>
            <a:off x="119336" y="272645"/>
            <a:ext cx="5112568" cy="495108"/>
          </a:xfrm>
          <a:prstGeom prst="rect">
            <a:avLst/>
          </a:prstGeom>
          <a:noFill/>
        </p:spPr>
        <p:txBody>
          <a:bodyPr wrap="square" lIns="108000" tIns="108000" rIns="108000" bIns="108000"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Vilken kris pratar vi om?</a:t>
            </a:r>
          </a:p>
        </p:txBody>
      </p:sp>
      <p:sp>
        <p:nvSpPr>
          <p:cNvPr id="14" name="textruta 13">
            <a:extLst>
              <a:ext uri="{FF2B5EF4-FFF2-40B4-BE49-F238E27FC236}">
                <a16:creationId xmlns:a16="http://schemas.microsoft.com/office/drawing/2014/main" id="{F0A789BD-3B82-F28B-A665-4F01B6F80404}"/>
              </a:ext>
            </a:extLst>
          </p:cNvPr>
          <p:cNvSpPr txBox="1"/>
          <p:nvPr/>
        </p:nvSpPr>
        <p:spPr>
          <a:xfrm>
            <a:off x="119336" y="2266823"/>
            <a:ext cx="5112568" cy="495108"/>
          </a:xfrm>
          <a:prstGeom prst="rect">
            <a:avLst/>
          </a:prstGeom>
          <a:noFill/>
        </p:spPr>
        <p:txBody>
          <a:bodyPr wrap="square" lIns="108000" tIns="108000" rIns="108000" bIns="108000"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Vilka konsekvenser leder den till?</a:t>
            </a:r>
          </a:p>
        </p:txBody>
      </p:sp>
      <p:sp>
        <p:nvSpPr>
          <p:cNvPr id="15" name="textruta 14">
            <a:extLst>
              <a:ext uri="{FF2B5EF4-FFF2-40B4-BE49-F238E27FC236}">
                <a16:creationId xmlns:a16="http://schemas.microsoft.com/office/drawing/2014/main" id="{660DBD68-7E30-EA6C-5B83-84E29635A7FE}"/>
              </a:ext>
            </a:extLst>
          </p:cNvPr>
          <p:cNvSpPr txBox="1"/>
          <p:nvPr/>
        </p:nvSpPr>
        <p:spPr>
          <a:xfrm>
            <a:off x="119336" y="4269504"/>
            <a:ext cx="5112568" cy="495108"/>
          </a:xfrm>
          <a:prstGeom prst="rect">
            <a:avLst/>
          </a:prstGeom>
          <a:noFill/>
        </p:spPr>
        <p:txBody>
          <a:bodyPr wrap="square" lIns="108000" tIns="108000" rIns="108000" bIns="108000"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Hur kan den hanteras?</a:t>
            </a:r>
          </a:p>
        </p:txBody>
      </p:sp>
      <p:sp>
        <p:nvSpPr>
          <p:cNvPr id="16" name="Rektangel 15">
            <a:extLst>
              <a:ext uri="{FF2B5EF4-FFF2-40B4-BE49-F238E27FC236}">
                <a16:creationId xmlns:a16="http://schemas.microsoft.com/office/drawing/2014/main" id="{FBE5CBCD-CF97-D6C2-DC7E-985A91D31F94}"/>
              </a:ext>
            </a:extLst>
          </p:cNvPr>
          <p:cNvSpPr/>
          <p:nvPr/>
        </p:nvSpPr>
        <p:spPr>
          <a:xfrm>
            <a:off x="623392" y="2776761"/>
            <a:ext cx="5112568" cy="129614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Bild 10" descr="Marknadsföring med hel fyllning">
            <a:extLst>
              <a:ext uri="{FF2B5EF4-FFF2-40B4-BE49-F238E27FC236}">
                <a16:creationId xmlns:a16="http://schemas.microsoft.com/office/drawing/2014/main" id="{3E928388-DC0D-FA62-0074-3EBBA96520D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38216" y="5203352"/>
            <a:ext cx="625642" cy="625642"/>
          </a:xfrm>
          <a:prstGeom prst="rect">
            <a:avLst/>
          </a:prstGeom>
        </p:spPr>
      </p:pic>
      <p:sp>
        <p:nvSpPr>
          <p:cNvPr id="3" name="textruta 2">
            <a:extLst>
              <a:ext uri="{FF2B5EF4-FFF2-40B4-BE49-F238E27FC236}">
                <a16:creationId xmlns:a16="http://schemas.microsoft.com/office/drawing/2014/main" id="{3393A6A0-BA9D-E6F5-7C13-E7673D136420}"/>
              </a:ext>
            </a:extLst>
          </p:cNvPr>
          <p:cNvSpPr txBox="1"/>
          <p:nvPr/>
        </p:nvSpPr>
        <p:spPr>
          <a:xfrm>
            <a:off x="11030672" y="104878"/>
            <a:ext cx="1053299" cy="307777"/>
          </a:xfrm>
          <a:prstGeom prst="rect">
            <a:avLst/>
          </a:prstGeom>
          <a:noFill/>
        </p:spPr>
        <p:txBody>
          <a:bodyPr wrap="square" rtlCol="0">
            <a:spAutoFit/>
          </a:bodyPr>
          <a:lstStyle/>
          <a:p>
            <a:r>
              <a:rPr lang="sv-SE" sz="1400" dirty="0">
                <a:solidFill>
                  <a:srgbClr val="0070C0"/>
                </a:solidFill>
              </a:rPr>
              <a:t>Arbetsblad</a:t>
            </a:r>
          </a:p>
        </p:txBody>
      </p:sp>
    </p:spTree>
    <p:extLst>
      <p:ext uri="{BB962C8B-B14F-4D97-AF65-F5344CB8AC3E}">
        <p14:creationId xmlns:p14="http://schemas.microsoft.com/office/powerpoint/2010/main" val="464891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E93DBFA-3D71-EF13-6C59-056D61943C9A}"/>
              </a:ext>
            </a:extLst>
          </p:cNvPr>
          <p:cNvSpPr>
            <a:spLocks noGrp="1"/>
          </p:cNvSpPr>
          <p:nvPr>
            <p:ph type="title"/>
          </p:nvPr>
        </p:nvSpPr>
        <p:spPr>
          <a:xfrm>
            <a:off x="3017519" y="2446200"/>
            <a:ext cx="8060553" cy="1965600"/>
          </a:xfrm>
        </p:spPr>
        <p:txBody>
          <a:bodyPr/>
          <a:lstStyle/>
          <a:p>
            <a:r>
              <a:rPr lang="sv-SE" dirty="0">
                <a:solidFill>
                  <a:schemeClr val="accent3"/>
                </a:solidFill>
                <a:latin typeface="Arial"/>
                <a:ea typeface="+mn-ea"/>
                <a:cs typeface="+mn-cs"/>
              </a:rPr>
              <a:t>B</a:t>
            </a:r>
            <a:r>
              <a:rPr kumimoji="0" lang="sv-SE" sz="5400" b="1" i="0" u="none" strike="noStrike" kern="1200" cap="none" spc="0" normalizeH="0" baseline="0" noProof="0" dirty="0" err="1">
                <a:ln>
                  <a:noFill/>
                </a:ln>
                <a:solidFill>
                  <a:schemeClr val="accent3"/>
                </a:solidFill>
                <a:effectLst/>
                <a:uLnTx/>
                <a:uFillTx/>
                <a:latin typeface="Arial"/>
                <a:ea typeface="+mn-ea"/>
                <a:cs typeface="+mn-cs"/>
              </a:rPr>
              <a:t>udskap</a:t>
            </a:r>
            <a:r>
              <a:rPr kumimoji="0" lang="sv-SE" sz="5400" b="1" i="0" u="none" strike="noStrike" kern="1200" cap="none" spc="0" normalizeH="0" baseline="0" noProof="0" dirty="0">
                <a:ln>
                  <a:noFill/>
                </a:ln>
                <a:solidFill>
                  <a:schemeClr val="accent3"/>
                </a:solidFill>
                <a:effectLst/>
                <a:uLnTx/>
                <a:uFillTx/>
                <a:latin typeface="Arial"/>
                <a:ea typeface="+mn-ea"/>
                <a:cs typeface="+mn-cs"/>
              </a:rPr>
              <a:t> till samhällsagendan</a:t>
            </a:r>
            <a:br>
              <a:rPr kumimoji="0" lang="sv-SE" sz="5400" b="1" i="0" u="none" strike="noStrike" kern="1200" cap="none" spc="0" normalizeH="0" baseline="0" noProof="0" dirty="0">
                <a:ln>
                  <a:noFill/>
                </a:ln>
                <a:solidFill>
                  <a:schemeClr val="accent3"/>
                </a:solidFill>
                <a:effectLst/>
                <a:uLnTx/>
                <a:uFillTx/>
                <a:latin typeface="Arial"/>
                <a:ea typeface="+mn-ea"/>
                <a:cs typeface="+mn-cs"/>
              </a:rPr>
            </a:br>
            <a:r>
              <a:rPr kumimoji="0" lang="sv-SE" sz="5400" b="1" i="0" u="none" strike="noStrike" kern="1200" cap="none" spc="0" normalizeH="0" baseline="0" noProof="0" dirty="0">
                <a:ln>
                  <a:noFill/>
                </a:ln>
                <a:solidFill>
                  <a:schemeClr val="accent3"/>
                </a:solidFill>
                <a:effectLst/>
                <a:uLnTx/>
                <a:uFillTx/>
                <a:latin typeface="Arial"/>
                <a:ea typeface="+mn-ea"/>
                <a:cs typeface="+mn-cs"/>
              </a:rPr>
              <a:t/>
            </a:r>
            <a:br>
              <a:rPr kumimoji="0" lang="sv-SE" sz="5400" b="1" i="0" u="none" strike="noStrike" kern="1200" cap="none" spc="0" normalizeH="0" baseline="0" noProof="0" dirty="0">
                <a:ln>
                  <a:noFill/>
                </a:ln>
                <a:solidFill>
                  <a:schemeClr val="accent3"/>
                </a:solidFill>
                <a:effectLst/>
                <a:uLnTx/>
                <a:uFillTx/>
                <a:latin typeface="Arial"/>
                <a:ea typeface="+mn-ea"/>
                <a:cs typeface="+mn-cs"/>
              </a:rPr>
            </a:br>
            <a:endParaRPr lang="sv-SE" dirty="0">
              <a:solidFill>
                <a:schemeClr val="accent3"/>
              </a:solidFill>
            </a:endParaRPr>
          </a:p>
        </p:txBody>
      </p:sp>
      <p:sp>
        <p:nvSpPr>
          <p:cNvPr id="2" name="Flödesschema: Koppling 1">
            <a:extLst>
              <a:ext uri="{FF2B5EF4-FFF2-40B4-BE49-F238E27FC236}">
                <a16:creationId xmlns:a16="http://schemas.microsoft.com/office/drawing/2014/main" id="{30DB68D1-551F-5EB8-B891-9713605AE28E}"/>
              </a:ext>
            </a:extLst>
          </p:cNvPr>
          <p:cNvSpPr/>
          <p:nvPr/>
        </p:nvSpPr>
        <p:spPr>
          <a:xfrm>
            <a:off x="763017" y="2636912"/>
            <a:ext cx="1626262" cy="1584176"/>
          </a:xfrm>
          <a:prstGeom prst="flowChartConnector">
            <a:avLst/>
          </a:prstGeom>
          <a:solidFill>
            <a:schemeClr val="bg1"/>
          </a:solidFill>
          <a:ln w="203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Dialog 4</a:t>
            </a:r>
          </a:p>
        </p:txBody>
      </p:sp>
    </p:spTree>
    <p:extLst>
      <p:ext uri="{BB962C8B-B14F-4D97-AF65-F5344CB8AC3E}">
        <p14:creationId xmlns:p14="http://schemas.microsoft.com/office/powerpoint/2010/main" val="3666429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8EA2D27-5BA5-2C85-C776-3A78F7E284DB}"/>
              </a:ext>
            </a:extLst>
          </p:cNvPr>
          <p:cNvSpPr>
            <a:spLocks noGrp="1"/>
          </p:cNvSpPr>
          <p:nvPr>
            <p:ph sz="half" idx="1"/>
          </p:nvPr>
        </p:nvSpPr>
        <p:spPr/>
        <p:txBody>
          <a:bodyPr/>
          <a:lstStyle/>
          <a:p>
            <a:pPr>
              <a:lnSpc>
                <a:spcPct val="90000"/>
              </a:lnSpc>
            </a:pPr>
            <a:r>
              <a:rPr lang="sv-SE" sz="2000" dirty="0"/>
              <a:t>I vilka forum behöver budskapet förmedlas för att vara på samhällsagendan – i kommunen, länet och landet? </a:t>
            </a:r>
          </a:p>
          <a:p>
            <a:pPr lvl="1">
              <a:lnSpc>
                <a:spcPct val="90000"/>
              </a:lnSpc>
            </a:pPr>
            <a:r>
              <a:rPr lang="sv-SE" sz="1800" dirty="0"/>
              <a:t>Hur lyckas vi nå ut med budskapet?</a:t>
            </a:r>
          </a:p>
          <a:p>
            <a:pPr>
              <a:lnSpc>
                <a:spcPct val="90000"/>
              </a:lnSpc>
            </a:pPr>
            <a:endParaRPr lang="sv-SE" sz="2000" dirty="0"/>
          </a:p>
        </p:txBody>
      </p:sp>
      <p:sp>
        <p:nvSpPr>
          <p:cNvPr id="10" name="Title 3">
            <a:extLst>
              <a:ext uri="{FF2B5EF4-FFF2-40B4-BE49-F238E27FC236}">
                <a16:creationId xmlns:a16="http://schemas.microsoft.com/office/drawing/2014/main" id="{051185C4-5780-10BA-1CDB-CC0FDFADB132}"/>
              </a:ext>
            </a:extLst>
          </p:cNvPr>
          <p:cNvSpPr>
            <a:spLocks noGrp="1"/>
          </p:cNvSpPr>
          <p:nvPr>
            <p:ph type="title"/>
          </p:nvPr>
        </p:nvSpPr>
        <p:spPr/>
        <p:txBody>
          <a:bodyPr anchor="t">
            <a:normAutofit/>
          </a:bodyPr>
          <a:lstStyle/>
          <a:p>
            <a:r>
              <a:rPr lang="en-US" dirty="0" err="1"/>
              <a:t>Budskap</a:t>
            </a:r>
            <a:r>
              <a:rPr lang="en-US" dirty="0"/>
              <a:t> till </a:t>
            </a:r>
            <a:r>
              <a:rPr lang="en-US" dirty="0" err="1"/>
              <a:t>samhällsagendan</a:t>
            </a:r>
            <a:endParaRPr lang="en-US" dirty="0"/>
          </a:p>
        </p:txBody>
      </p:sp>
      <p:sp>
        <p:nvSpPr>
          <p:cNvPr id="4" name="Platshållare för innehåll 3">
            <a:extLst>
              <a:ext uri="{FF2B5EF4-FFF2-40B4-BE49-F238E27FC236}">
                <a16:creationId xmlns:a16="http://schemas.microsoft.com/office/drawing/2014/main" id="{F3201CF5-66F9-4E6A-9B05-5475555BB041}"/>
              </a:ext>
            </a:extLst>
          </p:cNvPr>
          <p:cNvSpPr>
            <a:spLocks noGrp="1"/>
          </p:cNvSpPr>
          <p:nvPr>
            <p:ph sz="half" idx="2"/>
          </p:nvPr>
        </p:nvSpPr>
        <p:spPr/>
        <p:txBody>
          <a:bodyPr/>
          <a:lstStyle/>
          <a:p>
            <a:endParaRPr lang="sv-SE" sz="2000" dirty="0"/>
          </a:p>
          <a:p>
            <a:endParaRPr lang="sv-SE" sz="2000" dirty="0"/>
          </a:p>
        </p:txBody>
      </p:sp>
      <p:sp>
        <p:nvSpPr>
          <p:cNvPr id="2" name="textruta 1">
            <a:extLst>
              <a:ext uri="{FF2B5EF4-FFF2-40B4-BE49-F238E27FC236}">
                <a16:creationId xmlns:a16="http://schemas.microsoft.com/office/drawing/2014/main" id="{4C1CB279-68D3-B57F-2559-152986CE9ADD}"/>
              </a:ext>
            </a:extLst>
          </p:cNvPr>
          <p:cNvSpPr txBox="1"/>
          <p:nvPr/>
        </p:nvSpPr>
        <p:spPr>
          <a:xfrm>
            <a:off x="10197297" y="104878"/>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4177518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396AC16-A833-D1CA-DDF9-11EEB3E77E4B}"/>
              </a:ext>
            </a:extLst>
          </p:cNvPr>
          <p:cNvSpPr>
            <a:spLocks noGrp="1"/>
          </p:cNvSpPr>
          <p:nvPr>
            <p:ph type="title"/>
          </p:nvPr>
        </p:nvSpPr>
        <p:spPr>
          <a:xfrm>
            <a:off x="1509708" y="2943570"/>
            <a:ext cx="9608400" cy="1965600"/>
          </a:xfrm>
        </p:spPr>
        <p:txBody>
          <a:bodyPr/>
          <a:lstStyle/>
          <a:p>
            <a:r>
              <a:rPr lang="sv-SE" dirty="0">
                <a:solidFill>
                  <a:schemeClr val="accent3"/>
                </a:solidFill>
              </a:rPr>
              <a:t>Redo för förändring</a:t>
            </a:r>
          </a:p>
        </p:txBody>
      </p:sp>
      <p:sp>
        <p:nvSpPr>
          <p:cNvPr id="4" name="Flödesschema: Koppling 3">
            <a:extLst>
              <a:ext uri="{FF2B5EF4-FFF2-40B4-BE49-F238E27FC236}">
                <a16:creationId xmlns:a16="http://schemas.microsoft.com/office/drawing/2014/main" id="{6F9817BD-EF2C-9FB0-E50B-3222CBBAF867}"/>
              </a:ext>
            </a:extLst>
          </p:cNvPr>
          <p:cNvSpPr/>
          <p:nvPr/>
        </p:nvSpPr>
        <p:spPr>
          <a:xfrm>
            <a:off x="904922" y="2636912"/>
            <a:ext cx="1626262" cy="1584176"/>
          </a:xfrm>
          <a:prstGeom prst="flowChartConnector">
            <a:avLst/>
          </a:prstGeom>
          <a:solidFill>
            <a:schemeClr val="bg1"/>
          </a:solidFill>
          <a:ln w="203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Dialog 5</a:t>
            </a:r>
          </a:p>
        </p:txBody>
      </p:sp>
    </p:spTree>
    <p:extLst>
      <p:ext uri="{BB962C8B-B14F-4D97-AF65-F5344CB8AC3E}">
        <p14:creationId xmlns:p14="http://schemas.microsoft.com/office/powerpoint/2010/main" val="2306025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50C728F5-F363-D151-D6A8-2DF7B10BAD9C}"/>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rcRect/>
          <a:stretch/>
        </p:blipFill>
        <p:spPr>
          <a:xfrm>
            <a:off x="5553075" y="2794000"/>
            <a:ext cx="4714875" cy="3143250"/>
          </a:xfrm>
        </p:spPr>
      </p:pic>
      <p:sp>
        <p:nvSpPr>
          <p:cNvPr id="5" name="Platshållare för innehåll 4">
            <a:extLst>
              <a:ext uri="{FF2B5EF4-FFF2-40B4-BE49-F238E27FC236}">
                <a16:creationId xmlns:a16="http://schemas.microsoft.com/office/drawing/2014/main" id="{98F20B99-A865-278C-F230-548AD191CED9}"/>
              </a:ext>
            </a:extLst>
          </p:cNvPr>
          <p:cNvSpPr>
            <a:spLocks noGrp="1"/>
          </p:cNvSpPr>
          <p:nvPr>
            <p:ph sz="half" idx="1"/>
          </p:nvPr>
        </p:nvSpPr>
        <p:spPr>
          <a:xfrm>
            <a:off x="666000" y="2494800"/>
            <a:ext cx="4716000" cy="3740400"/>
          </a:xfrm>
        </p:spPr>
        <p:txBody>
          <a:bodyPr>
            <a:normAutofit/>
          </a:bodyPr>
          <a:lstStyle/>
          <a:p>
            <a:r>
              <a:rPr lang="sv-SE" sz="2000" noProof="0" dirty="0"/>
              <a:t>När politiken har lyssnat – är äldreomsorg och HR redo att axla rollen som förändringledare i kris?</a:t>
            </a:r>
          </a:p>
          <a:p>
            <a:pPr lvl="1"/>
            <a:r>
              <a:rPr lang="sv-SE" sz="1800" dirty="0"/>
              <a:t>Hur kan vi stödja varandra i det fortsatta förändringsarbetet?</a:t>
            </a:r>
            <a:endParaRPr lang="sv-SE" sz="1800" noProof="0" dirty="0"/>
          </a:p>
          <a:p>
            <a:endParaRPr lang="sv-SE" sz="2000" dirty="0"/>
          </a:p>
        </p:txBody>
      </p:sp>
      <p:sp>
        <p:nvSpPr>
          <p:cNvPr id="4" name="Rubrik 3">
            <a:extLst>
              <a:ext uri="{FF2B5EF4-FFF2-40B4-BE49-F238E27FC236}">
                <a16:creationId xmlns:a16="http://schemas.microsoft.com/office/drawing/2014/main" id="{E5152F22-61CE-AB76-F725-143B218F02F1}"/>
              </a:ext>
            </a:extLst>
          </p:cNvPr>
          <p:cNvSpPr>
            <a:spLocks noGrp="1"/>
          </p:cNvSpPr>
          <p:nvPr>
            <p:ph type="title"/>
          </p:nvPr>
        </p:nvSpPr>
        <p:spPr>
          <a:xfrm>
            <a:off x="664233" y="874602"/>
            <a:ext cx="9609825" cy="1231392"/>
          </a:xfrm>
        </p:spPr>
        <p:txBody>
          <a:bodyPr anchor="t">
            <a:normAutofit/>
          </a:bodyPr>
          <a:lstStyle/>
          <a:p>
            <a:r>
              <a:rPr lang="sv-SE"/>
              <a:t>Redo för förändring</a:t>
            </a:r>
            <a:endParaRPr lang="sv-SE" dirty="0"/>
          </a:p>
        </p:txBody>
      </p:sp>
      <p:sp>
        <p:nvSpPr>
          <p:cNvPr id="2" name="textruta 1">
            <a:extLst>
              <a:ext uri="{FF2B5EF4-FFF2-40B4-BE49-F238E27FC236}">
                <a16:creationId xmlns:a16="http://schemas.microsoft.com/office/drawing/2014/main" id="{BE80D4F5-13E8-AABF-4CDA-A7B62ABE574F}"/>
              </a:ext>
            </a:extLst>
          </p:cNvPr>
          <p:cNvSpPr txBox="1"/>
          <p:nvPr/>
        </p:nvSpPr>
        <p:spPr>
          <a:xfrm>
            <a:off x="10197297" y="116453"/>
            <a:ext cx="1921399" cy="307777"/>
          </a:xfrm>
          <a:prstGeom prst="rect">
            <a:avLst/>
          </a:prstGeom>
          <a:noFill/>
        </p:spPr>
        <p:txBody>
          <a:bodyPr wrap="square" rtlCol="0">
            <a:spAutoFit/>
          </a:bodyPr>
          <a:lstStyle/>
          <a:p>
            <a:r>
              <a:rPr lang="sv-SE" sz="1400" dirty="0">
                <a:solidFill>
                  <a:srgbClr val="0070C0"/>
                </a:solidFill>
              </a:rPr>
              <a:t>Diskussionsunderlag</a:t>
            </a:r>
          </a:p>
        </p:txBody>
      </p:sp>
    </p:spTree>
    <p:extLst>
      <p:ext uri="{BB962C8B-B14F-4D97-AF65-F5344CB8AC3E}">
        <p14:creationId xmlns:p14="http://schemas.microsoft.com/office/powerpoint/2010/main" val="123471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24740FC-CD98-5B11-7899-371F2A8DC8A6}"/>
              </a:ext>
            </a:extLst>
          </p:cNvPr>
          <p:cNvSpPr>
            <a:spLocks noGrp="1"/>
          </p:cNvSpPr>
          <p:nvPr>
            <p:ph sz="half" idx="2"/>
          </p:nvPr>
        </p:nvSpPr>
        <p:spPr>
          <a:xfrm>
            <a:off x="6944496" y="2495550"/>
            <a:ext cx="3694672" cy="3740150"/>
          </a:xfrm>
        </p:spPr>
        <p:txBody>
          <a:bodyPr/>
          <a:lstStyle/>
          <a:p>
            <a:pPr>
              <a:spcAft>
                <a:spcPts val="600"/>
              </a:spcAft>
            </a:pPr>
            <a:r>
              <a:rPr lang="sv-SE" sz="1400" dirty="0"/>
              <a:t>Under hösten 2023 fortsätter Socialchefsnätverket förändringsarbetet tillsammans med representanter för HR i ett antal kommuner. </a:t>
            </a:r>
          </a:p>
          <a:p>
            <a:pPr>
              <a:spcAft>
                <a:spcPts val="600"/>
              </a:spcAft>
            </a:pPr>
            <a:r>
              <a:rPr lang="sv-SE" sz="1400" dirty="0"/>
              <a:t>Detta metodstöd är ett sätt att sprida erfarenheter och metoder till kommuner som vill mobilisera handlingskraft att hantera kompetensförsörjningskrisen. </a:t>
            </a:r>
          </a:p>
          <a:p>
            <a:pPr>
              <a:spcAft>
                <a:spcPts val="600"/>
              </a:spcAft>
            </a:pPr>
            <a:r>
              <a:rPr lang="sv-SE" sz="1400" dirty="0"/>
              <a:t>I ett första steg riktas metodstödet mot äldreomsorgen, men med mindre justeringar kan det även tillämpas på andra delar av socialtjänsten. </a:t>
            </a:r>
          </a:p>
        </p:txBody>
      </p:sp>
      <p:sp>
        <p:nvSpPr>
          <p:cNvPr id="5" name="Platshållare för innehåll 4">
            <a:extLst>
              <a:ext uri="{FF2B5EF4-FFF2-40B4-BE49-F238E27FC236}">
                <a16:creationId xmlns:a16="http://schemas.microsoft.com/office/drawing/2014/main" id="{17147414-63AF-9186-FE93-3F13005C4994}"/>
              </a:ext>
            </a:extLst>
          </p:cNvPr>
          <p:cNvSpPr>
            <a:spLocks noGrp="1"/>
          </p:cNvSpPr>
          <p:nvPr>
            <p:ph sz="half" idx="1"/>
          </p:nvPr>
        </p:nvSpPr>
        <p:spPr>
          <a:xfrm>
            <a:off x="666749" y="2495550"/>
            <a:ext cx="6018256" cy="3740150"/>
          </a:xfrm>
        </p:spPr>
        <p:txBody>
          <a:bodyPr/>
          <a:lstStyle/>
          <a:p>
            <a:pPr>
              <a:spcAft>
                <a:spcPts val="600"/>
              </a:spcAft>
            </a:pPr>
            <a:r>
              <a:rPr lang="sv-SE" sz="1400" dirty="0"/>
              <a:t>På en inledande workshop den 1 december 2022 resonerade socialchefsnätverket om hur socialtjänsten kan dra nytta av den kunskap och de möjligheter som finns att möta kompetensutmaningen. </a:t>
            </a:r>
          </a:p>
          <a:p>
            <a:pPr>
              <a:spcAft>
                <a:spcPts val="600"/>
              </a:spcAft>
            </a:pPr>
            <a:r>
              <a:rPr lang="sv-SE" sz="1400" dirty="0"/>
              <a:t>Resultat av workshopen har sammanställts i underlag </a:t>
            </a:r>
            <a:r>
              <a:rPr lang="sv-SE" sz="1400" i="1" dirty="0"/>
              <a:t>Workshop kompetensförsörjning –  sammanställning och nästa steg</a:t>
            </a:r>
            <a:r>
              <a:rPr lang="sv-SE" sz="1400" dirty="0"/>
              <a:t>. (Se bilaga)</a:t>
            </a:r>
          </a:p>
          <a:p>
            <a:pPr>
              <a:spcAft>
                <a:spcPts val="600"/>
              </a:spcAft>
            </a:pPr>
            <a:r>
              <a:rPr lang="sv-SE" sz="1400" dirty="0"/>
              <a:t>Vid nätverkets möte den 17 februari 2023 inleddes arbetet med att förbereda förändring i enlighet med </a:t>
            </a:r>
            <a:r>
              <a:rPr lang="sv-SE" sz="1400" i="1" dirty="0"/>
              <a:t>Övergripande plan för att mobilisera handlingskraft att hantera kompetenskrisen inom socialtjänsten</a:t>
            </a:r>
            <a:r>
              <a:rPr lang="sv-SE" sz="1400" dirty="0"/>
              <a:t>. (Se nästa bild) </a:t>
            </a:r>
          </a:p>
          <a:p>
            <a:pPr>
              <a:spcAft>
                <a:spcPts val="600"/>
              </a:spcAft>
            </a:pPr>
            <a:r>
              <a:rPr lang="sv-SE" sz="1400" dirty="0"/>
              <a:t>I nästa steg bjöd socialchefsnätverket in representanter från HR att tillsammans med socialchefer förbereda underlag samt delta i en workshop den 1 juni 2023.</a:t>
            </a:r>
          </a:p>
          <a:p>
            <a:pPr>
              <a:spcAft>
                <a:spcPts val="600"/>
              </a:spcAft>
            </a:pPr>
            <a:r>
              <a:rPr lang="sv-SE" sz="1400" dirty="0"/>
              <a:t>Workshopen resulterade i utkast till budskap till politiken. (Se bilaga)  </a:t>
            </a:r>
          </a:p>
          <a:p>
            <a:pPr>
              <a:spcAft>
                <a:spcPts val="600"/>
              </a:spcAft>
            </a:pPr>
            <a:endParaRPr lang="sv-SE" sz="1400" dirty="0"/>
          </a:p>
          <a:p>
            <a:pPr>
              <a:spcAft>
                <a:spcPts val="600"/>
              </a:spcAft>
            </a:pPr>
            <a:endParaRPr lang="sv-SE" sz="1400" dirty="0"/>
          </a:p>
        </p:txBody>
      </p:sp>
      <p:sp>
        <p:nvSpPr>
          <p:cNvPr id="3" name="Rubrik 2">
            <a:extLst>
              <a:ext uri="{FF2B5EF4-FFF2-40B4-BE49-F238E27FC236}">
                <a16:creationId xmlns:a16="http://schemas.microsoft.com/office/drawing/2014/main" id="{B1C620F0-D5BE-D98C-6630-DD2BF16A6D45}"/>
              </a:ext>
            </a:extLst>
          </p:cNvPr>
          <p:cNvSpPr>
            <a:spLocks noGrp="1"/>
          </p:cNvSpPr>
          <p:nvPr>
            <p:ph type="title"/>
          </p:nvPr>
        </p:nvSpPr>
        <p:spPr>
          <a:xfrm>
            <a:off x="664233" y="874602"/>
            <a:ext cx="9609825" cy="1231392"/>
          </a:xfrm>
        </p:spPr>
        <p:txBody>
          <a:bodyPr/>
          <a:lstStyle/>
          <a:p>
            <a:r>
              <a:rPr lang="sv-SE" dirty="0"/>
              <a:t>Socialchefsnätverkets arbete för att mobilisera handlingskraft</a:t>
            </a:r>
          </a:p>
        </p:txBody>
      </p:sp>
      <p:sp>
        <p:nvSpPr>
          <p:cNvPr id="4" name="textruta 3">
            <a:extLst>
              <a:ext uri="{FF2B5EF4-FFF2-40B4-BE49-F238E27FC236}">
                <a16:creationId xmlns:a16="http://schemas.microsoft.com/office/drawing/2014/main" id="{8ECBA927-EB70-B6B9-4ECC-DF279E7EB103}"/>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2515264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81D700F-AE16-AFFD-EECF-C87F01234D0C}"/>
              </a:ext>
            </a:extLst>
          </p:cNvPr>
          <p:cNvSpPr>
            <a:spLocks noGrp="1"/>
          </p:cNvSpPr>
          <p:nvPr>
            <p:ph sz="half" idx="2"/>
          </p:nvPr>
        </p:nvSpPr>
        <p:spPr/>
        <p:txBody>
          <a:bodyPr/>
          <a:lstStyle/>
          <a:p>
            <a:endParaRPr lang="sv-SE"/>
          </a:p>
        </p:txBody>
      </p:sp>
      <p:sp>
        <p:nvSpPr>
          <p:cNvPr id="3" name="Platshållare för innehåll 2">
            <a:extLst>
              <a:ext uri="{FF2B5EF4-FFF2-40B4-BE49-F238E27FC236}">
                <a16:creationId xmlns:a16="http://schemas.microsoft.com/office/drawing/2014/main" id="{4247C694-4488-EE2D-40E6-D497C513CE70}"/>
              </a:ext>
            </a:extLst>
          </p:cNvPr>
          <p:cNvSpPr>
            <a:spLocks noGrp="1"/>
          </p:cNvSpPr>
          <p:nvPr>
            <p:ph sz="half" idx="1"/>
          </p:nvPr>
        </p:nvSpPr>
        <p:spPr/>
        <p:txBody>
          <a:bodyPr/>
          <a:lstStyle/>
          <a:p>
            <a:r>
              <a:rPr lang="sv-SE" dirty="0"/>
              <a:t>Kontakta gärna…</a:t>
            </a:r>
          </a:p>
        </p:txBody>
      </p:sp>
      <p:sp>
        <p:nvSpPr>
          <p:cNvPr id="4" name="Rubrik 3">
            <a:extLst>
              <a:ext uri="{FF2B5EF4-FFF2-40B4-BE49-F238E27FC236}">
                <a16:creationId xmlns:a16="http://schemas.microsoft.com/office/drawing/2014/main" id="{D424B74E-B62F-4351-F205-73AFDE68EB22}"/>
              </a:ext>
            </a:extLst>
          </p:cNvPr>
          <p:cNvSpPr>
            <a:spLocks noGrp="1"/>
          </p:cNvSpPr>
          <p:nvPr>
            <p:ph type="title"/>
          </p:nvPr>
        </p:nvSpPr>
        <p:spPr/>
        <p:txBody>
          <a:bodyPr/>
          <a:lstStyle/>
          <a:p>
            <a:r>
              <a:rPr lang="sv-SE" dirty="0"/>
              <a:t>Om du vill veta mer</a:t>
            </a:r>
          </a:p>
        </p:txBody>
      </p:sp>
    </p:spTree>
    <p:extLst>
      <p:ext uri="{BB962C8B-B14F-4D97-AF65-F5344CB8AC3E}">
        <p14:creationId xmlns:p14="http://schemas.microsoft.com/office/powerpoint/2010/main" val="1929801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2B7344B-F155-54E7-23F3-47175E63BEAC}"/>
              </a:ext>
            </a:extLst>
          </p:cNvPr>
          <p:cNvSpPr>
            <a:spLocks noGrp="1"/>
          </p:cNvSpPr>
          <p:nvPr>
            <p:ph sz="half" idx="2"/>
          </p:nvPr>
        </p:nvSpPr>
        <p:spPr/>
        <p:txBody>
          <a:bodyPr/>
          <a:lstStyle/>
          <a:p>
            <a:r>
              <a:rPr lang="sv-SE" sz="2000" dirty="0"/>
              <a:t>Underlag från SKR</a:t>
            </a:r>
          </a:p>
        </p:txBody>
      </p:sp>
      <p:sp>
        <p:nvSpPr>
          <p:cNvPr id="3" name="Platshållare för innehåll 2">
            <a:extLst>
              <a:ext uri="{FF2B5EF4-FFF2-40B4-BE49-F238E27FC236}">
                <a16:creationId xmlns:a16="http://schemas.microsoft.com/office/drawing/2014/main" id="{B00871DC-1C7F-8D6C-7F17-8C91FEFF770B}"/>
              </a:ext>
            </a:extLst>
          </p:cNvPr>
          <p:cNvSpPr>
            <a:spLocks noGrp="1"/>
          </p:cNvSpPr>
          <p:nvPr>
            <p:ph sz="half" idx="1"/>
          </p:nvPr>
        </p:nvSpPr>
        <p:spPr/>
        <p:txBody>
          <a:bodyPr/>
          <a:lstStyle/>
          <a:p>
            <a:r>
              <a:rPr lang="sv-SE" sz="2000" dirty="0"/>
              <a:t>Underlag från socialchefsnätverkets förändringsarbete</a:t>
            </a:r>
          </a:p>
          <a:p>
            <a:pPr lvl="1"/>
            <a:r>
              <a:rPr lang="sv-SE" sz="1800" dirty="0"/>
              <a:t>Workshop kompetensförsörjning –  sammanställning och nästa steg</a:t>
            </a:r>
          </a:p>
          <a:p>
            <a:pPr lvl="1"/>
            <a:r>
              <a:rPr lang="sv-SE" sz="1800" dirty="0"/>
              <a:t>Övergripande plan för att mobilisera handlingskraft att hantera kompetenskrisen inom socialtjänsten</a:t>
            </a:r>
          </a:p>
          <a:p>
            <a:pPr lvl="1"/>
            <a:r>
              <a:rPr lang="sv-SE" sz="1800" dirty="0"/>
              <a:t>Budskap till politiken</a:t>
            </a:r>
          </a:p>
        </p:txBody>
      </p:sp>
      <p:sp>
        <p:nvSpPr>
          <p:cNvPr id="4" name="Rubrik 3">
            <a:extLst>
              <a:ext uri="{FF2B5EF4-FFF2-40B4-BE49-F238E27FC236}">
                <a16:creationId xmlns:a16="http://schemas.microsoft.com/office/drawing/2014/main" id="{F1FED4A0-08DF-54D1-751B-4DC1967B3C82}"/>
              </a:ext>
            </a:extLst>
          </p:cNvPr>
          <p:cNvSpPr>
            <a:spLocks noGrp="1"/>
          </p:cNvSpPr>
          <p:nvPr>
            <p:ph type="title"/>
          </p:nvPr>
        </p:nvSpPr>
        <p:spPr/>
        <p:txBody>
          <a:bodyPr/>
          <a:lstStyle/>
          <a:p>
            <a:r>
              <a:rPr lang="sv-SE" dirty="0"/>
              <a:t>Bilagor</a:t>
            </a:r>
          </a:p>
        </p:txBody>
      </p:sp>
    </p:spTree>
    <p:extLst>
      <p:ext uri="{BB962C8B-B14F-4D97-AF65-F5344CB8AC3E}">
        <p14:creationId xmlns:p14="http://schemas.microsoft.com/office/powerpoint/2010/main" val="269043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232AC72C-707D-715C-45D7-A4500F1D7F61}"/>
              </a:ext>
            </a:extLst>
          </p:cNvPr>
          <p:cNvSpPr>
            <a:spLocks noGrp="1"/>
          </p:cNvSpPr>
          <p:nvPr>
            <p:ph sz="half" idx="2"/>
          </p:nvPr>
        </p:nvSpPr>
        <p:spPr>
          <a:xfrm>
            <a:off x="7445825" y="1817913"/>
            <a:ext cx="1985276" cy="4365173"/>
          </a:xfrm>
          <a:ln w="28575">
            <a:solidFill>
              <a:schemeClr val="accent3"/>
            </a:solidFill>
          </a:ln>
        </p:spPr>
        <p:txBody>
          <a:bodyPr lIns="108000" tIns="144000" rIns="108000" bIns="72000"/>
          <a:lstStyle/>
          <a:p>
            <a:pPr marL="30163" indent="0">
              <a:spcAft>
                <a:spcPts val="600"/>
              </a:spcAft>
              <a:buNone/>
            </a:pPr>
            <a:r>
              <a:rPr lang="sv-SE" sz="1200" b="1" dirty="0"/>
              <a:t>Delmål – genomföra förändring  </a:t>
            </a:r>
          </a:p>
          <a:p>
            <a:pPr marL="30163" indent="0">
              <a:spcAft>
                <a:spcPts val="600"/>
              </a:spcAft>
              <a:buNone/>
            </a:pPr>
            <a:r>
              <a:rPr lang="sv-SE" sz="1200" dirty="0"/>
              <a:t>Kompetenskrisen inom socialtjänsten hanteras som det samhällsproblem den utgör.</a:t>
            </a:r>
          </a:p>
          <a:p>
            <a:pPr marL="174625" indent="-174625">
              <a:spcAft>
                <a:spcPts val="600"/>
              </a:spcAft>
            </a:pPr>
            <a:r>
              <a:rPr lang="sv-SE" sz="1200" dirty="0"/>
              <a:t>Det finns samsyn om nuläge, önskat läge och vägen framåt. </a:t>
            </a:r>
          </a:p>
          <a:p>
            <a:pPr marL="174625" indent="-174625">
              <a:spcAft>
                <a:spcPts val="600"/>
              </a:spcAft>
            </a:pPr>
            <a:r>
              <a:rPr lang="sv-SE" sz="1200" dirty="0"/>
              <a:t>Det finns en plan som genomförs.</a:t>
            </a:r>
          </a:p>
          <a:p>
            <a:pPr marL="174625" indent="-174625"/>
            <a:r>
              <a:rPr lang="sv-SE" sz="1200" dirty="0"/>
              <a:t>Det sker löpande uppföljning, lärande och vidareutveckling.  </a:t>
            </a:r>
          </a:p>
        </p:txBody>
      </p:sp>
      <p:sp>
        <p:nvSpPr>
          <p:cNvPr id="3" name="Platshållare för innehåll 2">
            <a:extLst>
              <a:ext uri="{FF2B5EF4-FFF2-40B4-BE49-F238E27FC236}">
                <a16:creationId xmlns:a16="http://schemas.microsoft.com/office/drawing/2014/main" id="{FC8F9763-C657-BE6C-50AB-58FFD5946688}"/>
              </a:ext>
            </a:extLst>
          </p:cNvPr>
          <p:cNvSpPr>
            <a:spLocks noGrp="1"/>
          </p:cNvSpPr>
          <p:nvPr>
            <p:ph sz="half" idx="1"/>
          </p:nvPr>
        </p:nvSpPr>
        <p:spPr>
          <a:xfrm>
            <a:off x="461280" y="1830514"/>
            <a:ext cx="2707819" cy="4363149"/>
          </a:xfrm>
          <a:ln w="28575">
            <a:solidFill>
              <a:schemeClr val="accent3"/>
            </a:solidFill>
          </a:ln>
        </p:spPr>
        <p:txBody>
          <a:bodyPr lIns="108000" tIns="144000" rIns="108000" bIns="72000"/>
          <a:lstStyle/>
          <a:p>
            <a:pPr marL="30163" indent="0">
              <a:spcAft>
                <a:spcPts val="600"/>
              </a:spcAft>
              <a:buNone/>
            </a:pPr>
            <a:r>
              <a:rPr lang="sv-SE" sz="1200" b="1" dirty="0"/>
              <a:t>Aktiviteter för att förbereda förändring våren 2023</a:t>
            </a:r>
          </a:p>
          <a:p>
            <a:pPr>
              <a:spcAft>
                <a:spcPts val="600"/>
              </a:spcAft>
              <a:buFont typeface="+mj-lt"/>
              <a:buAutoNum type="arabicPeriod"/>
            </a:pPr>
            <a:r>
              <a:rPr lang="sv-SE" sz="1200" dirty="0">
                <a:solidFill>
                  <a:srgbClr val="000000"/>
                </a:solidFill>
                <a:effectLst/>
                <a:ea typeface="Century Gothic" panose="020B0502020202020204" pitchFamily="34" charset="0"/>
                <a:cs typeface="Times New Roman" panose="02020603050405020304" pitchFamily="18" charset="0"/>
              </a:rPr>
              <a:t>SKR och socialchefsnätverket tar </a:t>
            </a:r>
            <a:r>
              <a:rPr lang="sv-SE" sz="1200" dirty="0">
                <a:solidFill>
                  <a:srgbClr val="000000"/>
                </a:solidFill>
                <a:cs typeface="Times New Roman" panose="02020603050405020304" pitchFamily="18" charset="0"/>
              </a:rPr>
              <a:t>fram ett material som synliggör </a:t>
            </a:r>
            <a:r>
              <a:rPr lang="sv-SE" sz="1200" dirty="0">
                <a:solidFill>
                  <a:srgbClr val="000000"/>
                </a:solidFill>
                <a:ea typeface="Century Gothic" panose="020B0502020202020204" pitchFamily="34" charset="0"/>
                <a:cs typeface="Times New Roman" panose="02020603050405020304" pitchFamily="18" charset="0"/>
              </a:rPr>
              <a:t>kompetenskrisen inom socialtjänsten – </a:t>
            </a:r>
            <a:r>
              <a:rPr lang="sv-SE" sz="1200" dirty="0">
                <a:solidFill>
                  <a:srgbClr val="000000"/>
                </a:solidFill>
                <a:cs typeface="Times New Roman" panose="02020603050405020304" pitchFamily="18" charset="0"/>
              </a:rPr>
              <a:t>vilken kris pratar vi om, vilka konsekvenser leder den till och hur den kan hanteras. </a:t>
            </a:r>
          </a:p>
          <a:p>
            <a:pPr>
              <a:spcAft>
                <a:spcPts val="600"/>
              </a:spcAft>
              <a:buFont typeface="+mj-lt"/>
              <a:buAutoNum type="arabicPeriod"/>
            </a:pPr>
            <a:r>
              <a:rPr lang="sv-SE" sz="1200" dirty="0">
                <a:solidFill>
                  <a:srgbClr val="000000"/>
                </a:solidFill>
                <a:effectLst/>
                <a:ea typeface="Century Gothic" panose="020B0502020202020204" pitchFamily="34" charset="0"/>
                <a:cs typeface="Times New Roman" panose="02020603050405020304" pitchFamily="18" charset="0"/>
              </a:rPr>
              <a:t>SKR och socialchefsnätverket </a:t>
            </a:r>
            <a:r>
              <a:rPr lang="sv-SE" sz="1200" dirty="0">
                <a:solidFill>
                  <a:srgbClr val="000000"/>
                </a:solidFill>
                <a:ea typeface="Century Gothic" panose="020B0502020202020204" pitchFamily="34" charset="0"/>
                <a:cs typeface="Times New Roman" panose="02020603050405020304" pitchFamily="18" charset="0"/>
              </a:rPr>
              <a:t>kommunicerar, stämmer av och vidareutvecklar materialet så att landets socialtjänster kan stå bakom ett gemensamt budskap.</a:t>
            </a:r>
          </a:p>
        </p:txBody>
      </p:sp>
      <p:sp>
        <p:nvSpPr>
          <p:cNvPr id="8" name="Rubrik 7">
            <a:extLst>
              <a:ext uri="{FF2B5EF4-FFF2-40B4-BE49-F238E27FC236}">
                <a16:creationId xmlns:a16="http://schemas.microsoft.com/office/drawing/2014/main" id="{9D7FE3EA-B3D5-191D-6108-86A059A29D18}"/>
              </a:ext>
            </a:extLst>
          </p:cNvPr>
          <p:cNvSpPr>
            <a:spLocks noGrp="1"/>
          </p:cNvSpPr>
          <p:nvPr>
            <p:ph type="title"/>
          </p:nvPr>
        </p:nvSpPr>
        <p:spPr>
          <a:xfrm>
            <a:off x="461280" y="347042"/>
            <a:ext cx="8577941" cy="1231392"/>
          </a:xfrm>
        </p:spPr>
        <p:txBody>
          <a:bodyPr/>
          <a:lstStyle/>
          <a:p>
            <a:pPr>
              <a:spcBef>
                <a:spcPts val="600"/>
              </a:spcBef>
              <a:spcAft>
                <a:spcPts val="600"/>
              </a:spcAft>
            </a:pPr>
            <a:r>
              <a:rPr lang="sv-SE" sz="2800" dirty="0"/>
              <a:t>Övergripande plan: Mobilisera handlingskraft att </a:t>
            </a:r>
            <a:r>
              <a:rPr lang="sv-SE" sz="2800" dirty="0">
                <a:solidFill>
                  <a:srgbClr val="000000"/>
                </a:solidFill>
                <a:effectLst/>
                <a:ea typeface="Century Gothic" panose="020B0502020202020204" pitchFamily="34" charset="0"/>
                <a:cs typeface="Times New Roman" panose="02020603050405020304" pitchFamily="18" charset="0"/>
              </a:rPr>
              <a:t>hantera kompetenskrisen inom socialtjänsten</a:t>
            </a:r>
            <a:endParaRPr lang="sv-SE" sz="2800" dirty="0"/>
          </a:p>
        </p:txBody>
      </p:sp>
      <p:sp>
        <p:nvSpPr>
          <p:cNvPr id="2" name="Platshållare för innehåll 4">
            <a:extLst>
              <a:ext uri="{FF2B5EF4-FFF2-40B4-BE49-F238E27FC236}">
                <a16:creationId xmlns:a16="http://schemas.microsoft.com/office/drawing/2014/main" id="{49E20F09-4EF3-0CB1-ECA2-42EAB96A5597}"/>
              </a:ext>
            </a:extLst>
          </p:cNvPr>
          <p:cNvSpPr txBox="1">
            <a:spLocks/>
          </p:cNvSpPr>
          <p:nvPr/>
        </p:nvSpPr>
        <p:spPr>
          <a:xfrm>
            <a:off x="9716863" y="207592"/>
            <a:ext cx="1941739" cy="1370842"/>
          </a:xfrm>
          <a:prstGeom prst="rect">
            <a:avLst/>
          </a:prstGeom>
          <a:ln w="28575">
            <a:solidFill>
              <a:schemeClr val="accent2"/>
            </a:solidFill>
          </a:ln>
        </p:spPr>
        <p:txBody>
          <a:bodyPr vert="horz" lIns="108000" tIns="72000" rIns="108000" bIns="3600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Målgrupp nästa steg</a:t>
            </a:r>
          </a:p>
          <a:p>
            <a:pPr marL="174625" marR="0" lvl="0" indent="-144463"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Landets kommuner</a:t>
            </a:r>
          </a:p>
          <a:p>
            <a:pPr marL="358775" marR="0" lvl="1" indent="-1841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socialchefer</a:t>
            </a:r>
          </a:p>
          <a:p>
            <a:pPr marL="358775" marR="0" lvl="1" indent="-1841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HR</a:t>
            </a:r>
          </a:p>
          <a:p>
            <a:pPr marL="358775" marR="0" lvl="1" indent="-1841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nämndordföranden</a:t>
            </a:r>
          </a:p>
          <a:p>
            <a:pPr marL="358775" marR="0" lvl="1" indent="-1841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KSO</a:t>
            </a:r>
          </a:p>
        </p:txBody>
      </p:sp>
      <p:sp>
        <p:nvSpPr>
          <p:cNvPr id="6" name="Platshållare för innehåll 4">
            <a:extLst>
              <a:ext uri="{FF2B5EF4-FFF2-40B4-BE49-F238E27FC236}">
                <a16:creationId xmlns:a16="http://schemas.microsoft.com/office/drawing/2014/main" id="{451C7445-3566-12AB-E183-EA7EEA34C2E3}"/>
              </a:ext>
            </a:extLst>
          </p:cNvPr>
          <p:cNvSpPr txBox="1">
            <a:spLocks/>
          </p:cNvSpPr>
          <p:nvPr/>
        </p:nvSpPr>
        <p:spPr>
          <a:xfrm>
            <a:off x="9695092" y="1817911"/>
            <a:ext cx="1985276" cy="4365173"/>
          </a:xfrm>
          <a:prstGeom prst="rect">
            <a:avLst/>
          </a:prstGeom>
          <a:ln w="28575">
            <a:solidFill>
              <a:schemeClr val="accent3"/>
            </a:solidFill>
          </a:ln>
        </p:spPr>
        <p:txBody>
          <a:bodyPr vert="horz" lIns="108000" tIns="144000" rIns="108000" bIns="7200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Mål – önskat läge uppnås  </a:t>
            </a:r>
          </a:p>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Genom samarbete och nya arbetssätt säkerställs balans mellan utbud och efterfrågan på kompetens inom landets socialtjänst.</a:t>
            </a:r>
          </a:p>
          <a:p>
            <a:pPr marL="258763" marR="0" lvl="0" indent="-228600" algn="l" defTabSz="914400" rtl="0" eaLnBrk="1" fontAlgn="auto" latinLnBrk="0" hangingPunct="1">
              <a:lnSpc>
                <a:spcPct val="100000"/>
              </a:lnSpc>
              <a:spcBef>
                <a:spcPts val="0"/>
              </a:spcBef>
              <a:spcAft>
                <a:spcPts val="2400"/>
              </a:spcAft>
              <a:buClrTx/>
              <a:buSzTx/>
              <a:buFont typeface="Symbol" panose="05050102010706020507" pitchFamily="18" charset="2"/>
              <a:buChar char=""/>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30163" marR="0" lvl="0" indent="0" algn="ctr"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En god och nära socialtjänst där medarbetare och chefer trivs och känner stolthet över en verksamhet som lever upp till krav och förväntningar. </a:t>
            </a:r>
          </a:p>
        </p:txBody>
      </p:sp>
      <p:sp>
        <p:nvSpPr>
          <p:cNvPr id="7" name="Platshållare för innehåll 2">
            <a:extLst>
              <a:ext uri="{FF2B5EF4-FFF2-40B4-BE49-F238E27FC236}">
                <a16:creationId xmlns:a16="http://schemas.microsoft.com/office/drawing/2014/main" id="{329AC64D-9D7A-05F8-309C-8F237402333F}"/>
              </a:ext>
            </a:extLst>
          </p:cNvPr>
          <p:cNvSpPr txBox="1">
            <a:spLocks/>
          </p:cNvSpPr>
          <p:nvPr/>
        </p:nvSpPr>
        <p:spPr>
          <a:xfrm>
            <a:off x="3407227" y="1819881"/>
            <a:ext cx="3785505" cy="4363149"/>
          </a:xfrm>
          <a:prstGeom prst="rect">
            <a:avLst/>
          </a:prstGeom>
          <a:ln w="28575">
            <a:solidFill>
              <a:schemeClr val="accent3"/>
            </a:solidFill>
          </a:ln>
        </p:spPr>
        <p:txBody>
          <a:bodyPr vert="horz" lIns="108000" tIns="144000" rIns="108000" bIns="7200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Delmål hösten 2023 – det finns gemensam förståelse och vilja att förändra (2023)</a:t>
            </a:r>
          </a:p>
          <a:p>
            <a:pPr marL="258763"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sv-SE" sz="1200" b="0" i="0" u="none" strike="noStrike" kern="1200" cap="none" spc="0" normalizeH="0" baseline="0" noProof="0" dirty="0">
                <a:ln>
                  <a:noFill/>
                </a:ln>
                <a:solidFill>
                  <a:srgbClr val="000000"/>
                </a:solidFill>
                <a:effectLst/>
                <a:uLnTx/>
                <a:uFillTx/>
                <a:latin typeface="Arial"/>
                <a:ea typeface="Century Gothic" panose="020B0502020202020204" pitchFamily="34" charset="0"/>
                <a:cs typeface="Times New Roman" panose="02020603050405020304" pitchFamily="18" charset="0"/>
              </a:rPr>
              <a:t>Landets kommuner och socialtjänster: </a:t>
            </a:r>
          </a:p>
          <a:p>
            <a:pPr marL="258763" marR="0" lvl="0"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srgbClr val="000000"/>
                </a:solidFill>
                <a:effectLst/>
                <a:uLnTx/>
                <a:uFillTx/>
                <a:latin typeface="Arial"/>
                <a:ea typeface="Century Gothic" panose="020B0502020202020204" pitchFamily="34" charset="0"/>
                <a:cs typeface="Times New Roman" panose="02020603050405020304" pitchFamily="18" charset="0"/>
              </a:rPr>
              <a:t>har en gemensam bild av </a:t>
            </a:r>
            <a:r>
              <a:rPr kumimoji="0" lang="sv-SE" sz="1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vilken kris vi pratar om, vilka konsekvenser den leder till och hur den kan hanteras. </a:t>
            </a:r>
          </a:p>
          <a:p>
            <a:pPr marL="258763" marR="0" lvl="0"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srgbClr val="000000"/>
                </a:solidFill>
                <a:effectLst/>
                <a:uLnTx/>
                <a:uFillTx/>
                <a:latin typeface="Arial"/>
                <a:ea typeface="Century Gothic" panose="020B0502020202020204" pitchFamily="34" charset="0"/>
                <a:cs typeface="Times New Roman" panose="02020603050405020304" pitchFamily="18" charset="0"/>
              </a:rPr>
              <a:t>förmedlar med gemensam röst bilden till alla som behöver vara involverade.</a:t>
            </a:r>
          </a:p>
          <a:p>
            <a:pPr marL="258763" marR="0" lvl="0" indent="-228600" algn="l" defTabSz="914400" rtl="0" eaLnBrk="1" fontAlgn="auto" latinLnBrk="0" hangingPunct="1">
              <a:lnSpc>
                <a:spcPct val="100000"/>
              </a:lnSpc>
              <a:spcBef>
                <a:spcPts val="0"/>
              </a:spcBef>
              <a:spcAft>
                <a:spcPts val="24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srgbClr val="000000"/>
                </a:solidFill>
                <a:effectLst/>
                <a:uLnTx/>
                <a:uFillTx/>
                <a:latin typeface="Arial"/>
                <a:ea typeface="Century Gothic" panose="020B0502020202020204" pitchFamily="34" charset="0"/>
                <a:cs typeface="Times New Roman" panose="02020603050405020304" pitchFamily="18" charset="0"/>
              </a:rPr>
              <a:t>tar en ledande roll i det förändringsarbete som behöver göras. </a:t>
            </a:r>
          </a:p>
          <a:p>
            <a:pPr marL="258763" marR="0" lvl="0" indent="-228600" algn="l" defTabSz="914400" rtl="0" eaLnBrk="1" fontAlgn="auto" latinLnBrk="0" hangingPunct="1">
              <a:lnSpc>
                <a:spcPct val="100000"/>
              </a:lnSpc>
              <a:spcBef>
                <a:spcPts val="0"/>
              </a:spcBef>
              <a:spcAft>
                <a:spcPts val="600"/>
              </a:spcAft>
              <a:buClrTx/>
              <a:buSzTx/>
              <a:buFont typeface="+mj-lt"/>
              <a:buAutoNum type="arabicPeriod" startAt="2"/>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Alla som behöver vara involverade:</a:t>
            </a:r>
          </a:p>
          <a:p>
            <a:pPr marL="258763" marR="0" lvl="0"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är medvetna om kompetenskrisen inom socialtjänsten och vilka konsekvenser det får för samhället om den inte hanteras. </a:t>
            </a:r>
          </a:p>
          <a:p>
            <a:pPr marL="258763" marR="0" lvl="0"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känner angelägenheten och vill göra det som krävs för att hantera kompetenskrisen inom socialtjänsten.</a:t>
            </a:r>
          </a:p>
          <a:p>
            <a:pPr marL="500063" marR="0" lvl="1" indent="-2286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sv-SE" sz="1200" b="0" i="0" u="none" strike="noStrike" kern="1200" cap="none" spc="0" normalizeH="0" baseline="0" noProof="0" dirty="0">
              <a:ln>
                <a:noFill/>
              </a:ln>
              <a:solidFill>
                <a:srgbClr val="000000"/>
              </a:solidFill>
              <a:effectLst/>
              <a:uLnTx/>
              <a:uFillTx/>
              <a:latin typeface="Arial"/>
              <a:ea typeface="Century Gothic" panose="020B0502020202020204" pitchFamily="34" charset="0"/>
              <a:cs typeface="Times New Roman" panose="02020603050405020304" pitchFamily="18" charset="0"/>
            </a:endParaRPr>
          </a:p>
        </p:txBody>
      </p:sp>
      <p:sp>
        <p:nvSpPr>
          <p:cNvPr id="11" name="Pil: höger 10">
            <a:extLst>
              <a:ext uri="{FF2B5EF4-FFF2-40B4-BE49-F238E27FC236}">
                <a16:creationId xmlns:a16="http://schemas.microsoft.com/office/drawing/2014/main" id="{BECFED4F-C2D3-CAA9-DAD9-86C1D7EF3C08}"/>
              </a:ext>
            </a:extLst>
          </p:cNvPr>
          <p:cNvSpPr/>
          <p:nvPr/>
        </p:nvSpPr>
        <p:spPr>
          <a:xfrm>
            <a:off x="3169099" y="3690255"/>
            <a:ext cx="227242" cy="326572"/>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Arial"/>
              <a:ea typeface="+mn-ea"/>
              <a:cs typeface="+mn-cs"/>
            </a:endParaRPr>
          </a:p>
        </p:txBody>
      </p:sp>
      <p:sp>
        <p:nvSpPr>
          <p:cNvPr id="12" name="Pil: höger 11">
            <a:extLst>
              <a:ext uri="{FF2B5EF4-FFF2-40B4-BE49-F238E27FC236}">
                <a16:creationId xmlns:a16="http://schemas.microsoft.com/office/drawing/2014/main" id="{D3154CD0-9D74-1668-4E7B-D4A08C7F4D45}"/>
              </a:ext>
            </a:extLst>
          </p:cNvPr>
          <p:cNvSpPr/>
          <p:nvPr/>
        </p:nvSpPr>
        <p:spPr>
          <a:xfrm>
            <a:off x="7192732" y="3690255"/>
            <a:ext cx="227242" cy="326572"/>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Arial"/>
              <a:ea typeface="+mn-ea"/>
              <a:cs typeface="+mn-cs"/>
            </a:endParaRPr>
          </a:p>
        </p:txBody>
      </p:sp>
      <p:sp>
        <p:nvSpPr>
          <p:cNvPr id="13" name="Pil: höger 12">
            <a:extLst>
              <a:ext uri="{FF2B5EF4-FFF2-40B4-BE49-F238E27FC236}">
                <a16:creationId xmlns:a16="http://schemas.microsoft.com/office/drawing/2014/main" id="{213BFABE-D2FE-31B1-21AB-666365F491FD}"/>
              </a:ext>
            </a:extLst>
          </p:cNvPr>
          <p:cNvSpPr/>
          <p:nvPr/>
        </p:nvSpPr>
        <p:spPr>
          <a:xfrm>
            <a:off x="9452873" y="3690255"/>
            <a:ext cx="227242" cy="326572"/>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Arial"/>
              <a:ea typeface="+mn-ea"/>
              <a:cs typeface="+mn-cs"/>
            </a:endParaRPr>
          </a:p>
        </p:txBody>
      </p:sp>
      <p:sp>
        <p:nvSpPr>
          <p:cNvPr id="14" name="Pil: höger 13">
            <a:extLst>
              <a:ext uri="{FF2B5EF4-FFF2-40B4-BE49-F238E27FC236}">
                <a16:creationId xmlns:a16="http://schemas.microsoft.com/office/drawing/2014/main" id="{40D46DC3-B225-0644-BBFC-A4FEB4A45E66}"/>
              </a:ext>
            </a:extLst>
          </p:cNvPr>
          <p:cNvSpPr/>
          <p:nvPr/>
        </p:nvSpPr>
        <p:spPr>
          <a:xfrm rot="5400000">
            <a:off x="10519103" y="3436386"/>
            <a:ext cx="239484" cy="311805"/>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Arial"/>
              <a:ea typeface="+mn-ea"/>
              <a:cs typeface="+mn-cs"/>
            </a:endParaRPr>
          </a:p>
        </p:txBody>
      </p:sp>
      <p:sp>
        <p:nvSpPr>
          <p:cNvPr id="9" name="Pil: höger 8">
            <a:extLst>
              <a:ext uri="{FF2B5EF4-FFF2-40B4-BE49-F238E27FC236}">
                <a16:creationId xmlns:a16="http://schemas.microsoft.com/office/drawing/2014/main" id="{1F4F5EB7-BEE7-2286-4EFD-05404677E838}"/>
              </a:ext>
            </a:extLst>
          </p:cNvPr>
          <p:cNvSpPr/>
          <p:nvPr/>
        </p:nvSpPr>
        <p:spPr>
          <a:xfrm rot="5400000">
            <a:off x="5217766" y="4013326"/>
            <a:ext cx="239484" cy="311805"/>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4325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57A8A58-6DD8-771B-5188-F445FC8EF152}"/>
              </a:ext>
            </a:extLst>
          </p:cNvPr>
          <p:cNvSpPr>
            <a:spLocks noGrp="1"/>
          </p:cNvSpPr>
          <p:nvPr>
            <p:ph sz="half" idx="2"/>
          </p:nvPr>
        </p:nvSpPr>
        <p:spPr>
          <a:xfrm>
            <a:off x="5552325" y="2112835"/>
            <a:ext cx="4716000" cy="3740400"/>
          </a:xfrm>
        </p:spPr>
        <p:txBody>
          <a:bodyPr/>
          <a:lstStyle/>
          <a:p>
            <a:r>
              <a:rPr lang="sv-SE" sz="1600" dirty="0"/>
              <a:t>Underlaget ger stöd för samtal för att fånga angelägenheten och se möjligheterna - att tillsammans se att vi har förmågan att förändra.</a:t>
            </a:r>
          </a:p>
          <a:p>
            <a:r>
              <a:rPr lang="sv-SE" sz="1600" dirty="0"/>
              <a:t>Inledningsvis kan ”nyckelkrafter” med förståelse för kompetensförsörjning inom äldreomsorgen och det politiska perspektivet behöva få chans att resonera tillsammans om komplexiteten.</a:t>
            </a:r>
          </a:p>
          <a:p>
            <a:r>
              <a:rPr lang="sv-SE" sz="1600" dirty="0"/>
              <a:t>I nästa steg kan samtalen utvidgas till större arenor. </a:t>
            </a:r>
          </a:p>
          <a:p>
            <a:endParaRPr lang="sv-SE" sz="1600" dirty="0"/>
          </a:p>
        </p:txBody>
      </p:sp>
      <p:sp>
        <p:nvSpPr>
          <p:cNvPr id="2" name="Platshållare för innehåll 1">
            <a:extLst>
              <a:ext uri="{FF2B5EF4-FFF2-40B4-BE49-F238E27FC236}">
                <a16:creationId xmlns:a16="http://schemas.microsoft.com/office/drawing/2014/main" id="{A786C1D5-358C-F08C-7727-0FAEC7B990DD}"/>
              </a:ext>
            </a:extLst>
          </p:cNvPr>
          <p:cNvSpPr>
            <a:spLocks noGrp="1"/>
          </p:cNvSpPr>
          <p:nvPr>
            <p:ph sz="half" idx="1"/>
          </p:nvPr>
        </p:nvSpPr>
        <p:spPr>
          <a:xfrm>
            <a:off x="666000" y="2112835"/>
            <a:ext cx="4716000" cy="3740400"/>
          </a:xfrm>
        </p:spPr>
        <p:txBody>
          <a:bodyPr/>
          <a:lstStyle/>
          <a:p>
            <a:r>
              <a:rPr lang="sv-SE" sz="1600" dirty="0"/>
              <a:t>För att lösa kompetenskrisen krävs en bred uppslutning av krafter.</a:t>
            </a:r>
          </a:p>
          <a:p>
            <a:r>
              <a:rPr lang="sv-SE" sz="1600" dirty="0"/>
              <a:t>Metodstödet riktar sig i ett första steg till dig som är socialchef, HR-chef och politiker med ansvar för äldreomsorg. </a:t>
            </a:r>
          </a:p>
          <a:p>
            <a:r>
              <a:rPr kumimoji="0" lang="sv-SE" sz="1600" i="0" u="none" strike="noStrike" kern="1200" cap="none" spc="0" normalizeH="0" baseline="0" noProof="0" dirty="0">
                <a:ln>
                  <a:noFill/>
                </a:ln>
                <a:solidFill>
                  <a:prstClr val="black"/>
                </a:solidFill>
                <a:effectLst/>
                <a:uLnTx/>
                <a:uFillTx/>
                <a:latin typeface="Arial"/>
                <a:ea typeface="+mn-ea"/>
                <a:cs typeface="+mn-cs"/>
              </a:rPr>
              <a:t>Underlaget ger praktiskt stöd att utveckla ett gemensamt b</a:t>
            </a:r>
            <a:r>
              <a:rPr lang="sv-SE" sz="1600" dirty="0" err="1">
                <a:solidFill>
                  <a:prstClr val="black"/>
                </a:solidFill>
                <a:latin typeface="Arial"/>
              </a:rPr>
              <a:t>udskap</a:t>
            </a:r>
            <a:r>
              <a:rPr lang="sv-SE" sz="1600" dirty="0">
                <a:solidFill>
                  <a:prstClr val="black"/>
                </a:solidFill>
                <a:latin typeface="Arial"/>
              </a:rPr>
              <a:t> för att involvera de krafter som behövs.</a:t>
            </a:r>
            <a:r>
              <a:rPr lang="sv-SE" sz="1600" dirty="0"/>
              <a:t> </a:t>
            </a:r>
          </a:p>
          <a:p>
            <a:r>
              <a:rPr lang="sv-SE" sz="1600" dirty="0"/>
              <a:t>Socialchefsnätverket har konstaterat att ju fler som engageras desto större blir handlingskraften. </a:t>
            </a:r>
          </a:p>
          <a:p>
            <a:endParaRPr kumimoji="0" lang="sv-SE" sz="1600" i="0" u="none" strike="noStrike" kern="1200" cap="none" spc="0" normalizeH="0" baseline="0" noProof="0" dirty="0">
              <a:ln>
                <a:noFill/>
              </a:ln>
              <a:solidFill>
                <a:prstClr val="black"/>
              </a:solidFill>
              <a:effectLst/>
              <a:uLnTx/>
              <a:uFillTx/>
              <a:latin typeface="Arial"/>
              <a:ea typeface="+mn-ea"/>
              <a:cs typeface="+mn-cs"/>
            </a:endParaRPr>
          </a:p>
        </p:txBody>
      </p:sp>
      <p:sp>
        <p:nvSpPr>
          <p:cNvPr id="3" name="Rubrik 2">
            <a:extLst>
              <a:ext uri="{FF2B5EF4-FFF2-40B4-BE49-F238E27FC236}">
                <a16:creationId xmlns:a16="http://schemas.microsoft.com/office/drawing/2014/main" id="{F5748083-811E-ACD4-6505-29D86F34B9FD}"/>
              </a:ext>
            </a:extLst>
          </p:cNvPr>
          <p:cNvSpPr>
            <a:spLocks noGrp="1"/>
          </p:cNvSpPr>
          <p:nvPr>
            <p:ph type="title"/>
          </p:nvPr>
        </p:nvSpPr>
        <p:spPr/>
        <p:txBody>
          <a:bodyPr/>
          <a:lstStyle/>
          <a:p>
            <a:r>
              <a:rPr lang="sv-SE" dirty="0"/>
              <a:t>Om metodstödet</a:t>
            </a:r>
          </a:p>
        </p:txBody>
      </p:sp>
      <p:sp>
        <p:nvSpPr>
          <p:cNvPr id="4" name="textruta 3">
            <a:extLst>
              <a:ext uri="{FF2B5EF4-FFF2-40B4-BE49-F238E27FC236}">
                <a16:creationId xmlns:a16="http://schemas.microsoft.com/office/drawing/2014/main" id="{37EFFFD9-E174-4E84-AFCF-98466A83A57B}"/>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28204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235BFC9-23CC-2926-0521-BD3B6E07D3EF}"/>
              </a:ext>
            </a:extLst>
          </p:cNvPr>
          <p:cNvSpPr>
            <a:spLocks noGrp="1"/>
          </p:cNvSpPr>
          <p:nvPr>
            <p:ph sz="half" idx="1"/>
          </p:nvPr>
        </p:nvSpPr>
        <p:spPr>
          <a:xfrm>
            <a:off x="666000" y="2494800"/>
            <a:ext cx="4716000" cy="3740400"/>
          </a:xfrm>
        </p:spPr>
        <p:txBody>
          <a:bodyPr>
            <a:normAutofit/>
          </a:bodyPr>
          <a:lstStyle/>
          <a:p>
            <a:r>
              <a:rPr lang="en-US" dirty="0"/>
              <a:t>Känsla av panik &amp; frustration</a:t>
            </a:r>
          </a:p>
          <a:p>
            <a:r>
              <a:rPr lang="en-US" dirty="0"/>
              <a:t>Svårt läge!</a:t>
            </a:r>
          </a:p>
          <a:p>
            <a:r>
              <a:rPr lang="en-US" dirty="0"/>
              <a:t>Ska det vara så här?</a:t>
            </a:r>
          </a:p>
          <a:p>
            <a:r>
              <a:rPr lang="en-US" dirty="0"/>
              <a:t>Finns </a:t>
            </a:r>
            <a:r>
              <a:rPr lang="en-US" dirty="0" err="1"/>
              <a:t>alternativ</a:t>
            </a:r>
            <a:r>
              <a:rPr lang="en-US" dirty="0"/>
              <a:t>?</a:t>
            </a:r>
          </a:p>
          <a:p>
            <a:endParaRPr lang="en-US" dirty="0"/>
          </a:p>
          <a:p>
            <a:endParaRPr lang="en-US" dirty="0"/>
          </a:p>
        </p:txBody>
      </p:sp>
      <p:sp>
        <p:nvSpPr>
          <p:cNvPr id="13" name="Title 3">
            <a:extLst>
              <a:ext uri="{FF2B5EF4-FFF2-40B4-BE49-F238E27FC236}">
                <a16:creationId xmlns:a16="http://schemas.microsoft.com/office/drawing/2014/main" id="{7DB426E9-3C86-8905-6A3E-93A237F9E0CF}"/>
              </a:ext>
            </a:extLst>
          </p:cNvPr>
          <p:cNvSpPr>
            <a:spLocks noGrp="1"/>
          </p:cNvSpPr>
          <p:nvPr>
            <p:ph type="title"/>
          </p:nvPr>
        </p:nvSpPr>
        <p:spPr>
          <a:xfrm>
            <a:off x="664233" y="874602"/>
            <a:ext cx="10996665" cy="1231392"/>
          </a:xfrm>
        </p:spPr>
        <p:txBody>
          <a:bodyPr anchor="t">
            <a:normAutofit/>
          </a:bodyPr>
          <a:lstStyle/>
          <a:p>
            <a:r>
              <a:rPr lang="en-US" dirty="0" err="1"/>
              <a:t>Socialchefsnätverket</a:t>
            </a:r>
            <a:r>
              <a:rPr lang="en-US" dirty="0"/>
              <a:t> </a:t>
            </a:r>
            <a:r>
              <a:rPr lang="en-US" dirty="0" err="1"/>
              <a:t>sommaren</a:t>
            </a:r>
            <a:r>
              <a:rPr lang="en-US" dirty="0"/>
              <a:t> 2022</a:t>
            </a:r>
          </a:p>
        </p:txBody>
      </p:sp>
      <p:pic>
        <p:nvPicPr>
          <p:cNvPr id="18" name="Platshållare för innehåll 8" descr="Rivet rep">
            <a:extLst>
              <a:ext uri="{FF2B5EF4-FFF2-40B4-BE49-F238E27FC236}">
                <a16:creationId xmlns:a16="http://schemas.microsoft.com/office/drawing/2014/main" id="{7B082AB2-8F59-E25C-91B9-B5F929027B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48203" y="2207349"/>
            <a:ext cx="5912695" cy="3943871"/>
          </a:xfrm>
          <a:prstGeom prst="rect">
            <a:avLst/>
          </a:prstGeom>
        </p:spPr>
      </p:pic>
      <p:sp>
        <p:nvSpPr>
          <p:cNvPr id="2" name="textruta 1">
            <a:extLst>
              <a:ext uri="{FF2B5EF4-FFF2-40B4-BE49-F238E27FC236}">
                <a16:creationId xmlns:a16="http://schemas.microsoft.com/office/drawing/2014/main" id="{1D26612A-61E9-53B8-3028-C520ED518DB3}"/>
              </a:ext>
            </a:extLst>
          </p:cNvPr>
          <p:cNvSpPr txBox="1"/>
          <p:nvPr/>
        </p:nvSpPr>
        <p:spPr>
          <a:xfrm>
            <a:off x="9942653" y="104878"/>
            <a:ext cx="2176043" cy="307777"/>
          </a:xfrm>
          <a:prstGeom prst="rect">
            <a:avLst/>
          </a:prstGeom>
          <a:noFill/>
        </p:spPr>
        <p:txBody>
          <a:bodyPr wrap="square" rtlCol="0">
            <a:spAutoFit/>
          </a:bodyPr>
          <a:lstStyle/>
          <a:p>
            <a:r>
              <a:rPr lang="sv-SE" sz="1400" dirty="0">
                <a:solidFill>
                  <a:srgbClr val="0070C0"/>
                </a:solidFill>
              </a:rPr>
              <a:t>Inspirationsbild inledning</a:t>
            </a:r>
          </a:p>
        </p:txBody>
      </p:sp>
    </p:spTree>
    <p:extLst>
      <p:ext uri="{BB962C8B-B14F-4D97-AF65-F5344CB8AC3E}">
        <p14:creationId xmlns:p14="http://schemas.microsoft.com/office/powerpoint/2010/main" val="147649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786C1D5-358C-F08C-7727-0FAEC7B990DD}"/>
              </a:ext>
            </a:extLst>
          </p:cNvPr>
          <p:cNvSpPr>
            <a:spLocks noGrp="1"/>
          </p:cNvSpPr>
          <p:nvPr>
            <p:ph idx="1"/>
          </p:nvPr>
        </p:nvSpPr>
        <p:spPr/>
        <p:txBody>
          <a:bodyPr/>
          <a:lstStyle/>
          <a:p>
            <a:r>
              <a:rPr lang="sv-SE" sz="2000" i="1" dirty="0"/>
              <a:t>Förslagsvis bilder från tidigare inledningar kring kompetenskrisen.</a:t>
            </a:r>
          </a:p>
          <a:p>
            <a:pPr lvl="1"/>
            <a:r>
              <a:rPr lang="sv-SE" i="1" dirty="0"/>
              <a:t>Se bilder från workshop 1 juni.</a:t>
            </a:r>
          </a:p>
          <a:p>
            <a:endParaRPr lang="sv-SE" sz="2000" dirty="0"/>
          </a:p>
        </p:txBody>
      </p:sp>
      <p:sp>
        <p:nvSpPr>
          <p:cNvPr id="3" name="Rubrik 2">
            <a:extLst>
              <a:ext uri="{FF2B5EF4-FFF2-40B4-BE49-F238E27FC236}">
                <a16:creationId xmlns:a16="http://schemas.microsoft.com/office/drawing/2014/main" id="{F5748083-811E-ACD4-6505-29D86F34B9FD}"/>
              </a:ext>
            </a:extLst>
          </p:cNvPr>
          <p:cNvSpPr>
            <a:spLocks noGrp="1"/>
          </p:cNvSpPr>
          <p:nvPr>
            <p:ph type="title"/>
          </p:nvPr>
        </p:nvSpPr>
        <p:spPr/>
        <p:txBody>
          <a:bodyPr/>
          <a:lstStyle/>
          <a:p>
            <a:r>
              <a:rPr lang="sv-SE" dirty="0"/>
              <a:t>Kompetensförsörjningskrisen nationellt</a:t>
            </a:r>
          </a:p>
        </p:txBody>
      </p:sp>
      <p:sp>
        <p:nvSpPr>
          <p:cNvPr id="4" name="textruta 3">
            <a:extLst>
              <a:ext uri="{FF2B5EF4-FFF2-40B4-BE49-F238E27FC236}">
                <a16:creationId xmlns:a16="http://schemas.microsoft.com/office/drawing/2014/main" id="{02A744F4-3C93-4E06-F81F-007457900AE7}"/>
              </a:ext>
            </a:extLst>
          </p:cNvPr>
          <p:cNvSpPr txBox="1"/>
          <p:nvPr/>
        </p:nvSpPr>
        <p:spPr>
          <a:xfrm>
            <a:off x="11215868" y="104878"/>
            <a:ext cx="902828" cy="307777"/>
          </a:xfrm>
          <a:prstGeom prst="rect">
            <a:avLst/>
          </a:prstGeom>
          <a:noFill/>
        </p:spPr>
        <p:txBody>
          <a:bodyPr wrap="square" rtlCol="0">
            <a:spAutoFit/>
          </a:bodyPr>
          <a:lstStyle/>
          <a:p>
            <a:r>
              <a:rPr lang="sv-SE" sz="1400" dirty="0">
                <a:solidFill>
                  <a:srgbClr val="0070C0"/>
                </a:solidFill>
              </a:rPr>
              <a:t>Inledning</a:t>
            </a:r>
          </a:p>
        </p:txBody>
      </p:sp>
    </p:spTree>
    <p:extLst>
      <p:ext uri="{BB962C8B-B14F-4D97-AF65-F5344CB8AC3E}">
        <p14:creationId xmlns:p14="http://schemas.microsoft.com/office/powerpoint/2010/main" val="726219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10.xml><?xml version="1.0" encoding="utf-8"?>
<a:theme xmlns:a="http://schemas.openxmlformats.org/drawingml/2006/main" name="1_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D2379710-E034-4836-B277-CA16D73A5516}"/>
    </a:ext>
  </a:extLst>
</a:theme>
</file>

<file path=ppt/theme/theme11.xml><?xml version="1.0" encoding="utf-8"?>
<a:theme xmlns:a="http://schemas.openxmlformats.org/drawingml/2006/main" name="3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7.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8.xml><?xml version="1.0" encoding="utf-8"?>
<a:theme xmlns:a="http://schemas.openxmlformats.org/drawingml/2006/main" name="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9.xml><?xml version="1.0" encoding="utf-8"?>
<a:theme xmlns:a="http://schemas.openxmlformats.org/drawingml/2006/main" name="4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Override1.xml><?xml version="1.0" encoding="utf-8"?>
<a:themeOverride xmlns:a="http://schemas.openxmlformats.org/drawingml/2006/main">
  <a:clrScheme name="SKR">
    <a:dk1>
      <a:sysClr val="windowText" lastClr="000000"/>
    </a:dk1>
    <a:lt1>
      <a:sysClr val="window" lastClr="FFFFFF"/>
    </a:lt1>
    <a:dk2>
      <a:srgbClr val="44546A"/>
    </a:dk2>
    <a:lt2>
      <a:srgbClr val="E7E6E6"/>
    </a:lt2>
    <a:accent1>
      <a:srgbClr val="005A69"/>
    </a:accent1>
    <a:accent2>
      <a:srgbClr val="E06C00"/>
    </a:accent2>
    <a:accent3>
      <a:srgbClr val="7D2B40"/>
    </a:accent3>
    <a:accent4>
      <a:srgbClr val="0071A1"/>
    </a:accent4>
    <a:accent5>
      <a:srgbClr val="7A5589"/>
    </a:accent5>
    <a:accent6>
      <a:srgbClr val="3A6E3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KR">
    <a:dk1>
      <a:sysClr val="windowText" lastClr="000000"/>
    </a:dk1>
    <a:lt1>
      <a:sysClr val="window" lastClr="FFFFFF"/>
    </a:lt1>
    <a:dk2>
      <a:srgbClr val="44546A"/>
    </a:dk2>
    <a:lt2>
      <a:srgbClr val="E7E6E6"/>
    </a:lt2>
    <a:accent1>
      <a:srgbClr val="005A69"/>
    </a:accent1>
    <a:accent2>
      <a:srgbClr val="E06C00"/>
    </a:accent2>
    <a:accent3>
      <a:srgbClr val="7D2B40"/>
    </a:accent3>
    <a:accent4>
      <a:srgbClr val="0071A1"/>
    </a:accent4>
    <a:accent5>
      <a:srgbClr val="7A5589"/>
    </a:accent5>
    <a:accent6>
      <a:srgbClr val="3A6E3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KR">
    <a:dk1>
      <a:sysClr val="windowText" lastClr="000000"/>
    </a:dk1>
    <a:lt1>
      <a:sysClr val="window" lastClr="FFFFFF"/>
    </a:lt1>
    <a:dk2>
      <a:srgbClr val="44546A"/>
    </a:dk2>
    <a:lt2>
      <a:srgbClr val="E7E6E6"/>
    </a:lt2>
    <a:accent1>
      <a:srgbClr val="005A69"/>
    </a:accent1>
    <a:accent2>
      <a:srgbClr val="E06C00"/>
    </a:accent2>
    <a:accent3>
      <a:srgbClr val="7D2B40"/>
    </a:accent3>
    <a:accent4>
      <a:srgbClr val="0071A1"/>
    </a:accent4>
    <a:accent5>
      <a:srgbClr val="7A5589"/>
    </a:accent5>
    <a:accent6>
      <a:srgbClr val="3A6E3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KR">
    <a:dk1>
      <a:sysClr val="windowText" lastClr="000000"/>
    </a:dk1>
    <a:lt1>
      <a:sysClr val="window" lastClr="FFFFFF"/>
    </a:lt1>
    <a:dk2>
      <a:srgbClr val="44546A"/>
    </a:dk2>
    <a:lt2>
      <a:srgbClr val="E7E6E6"/>
    </a:lt2>
    <a:accent1>
      <a:srgbClr val="005A69"/>
    </a:accent1>
    <a:accent2>
      <a:srgbClr val="E06C00"/>
    </a:accent2>
    <a:accent3>
      <a:srgbClr val="7D2B40"/>
    </a:accent3>
    <a:accent4>
      <a:srgbClr val="0071A1"/>
    </a:accent4>
    <a:accent5>
      <a:srgbClr val="7A5589"/>
    </a:accent5>
    <a:accent6>
      <a:srgbClr val="3A6E3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A6ADF2-1DCC-4CE5-984B-FD08F8CD7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A70AB3-CE1D-43CC-8291-1828D7DD2A1B}">
  <ds:schemaRefs>
    <ds:schemaRef ds:uri="http://schemas.microsoft.com/office/2006/metadata/properties"/>
    <ds:schemaRef ds:uri="http://purl.org/dc/terms/"/>
    <ds:schemaRef ds:uri="af9b82fd-bfdc-4181-a204-e623554e49e7"/>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9219AEE-1258-45F3-AB91-3941BBF64C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3899</TotalTime>
  <Words>3748</Words>
  <Application>Microsoft Office PowerPoint</Application>
  <PresentationFormat>Bredbild</PresentationFormat>
  <Paragraphs>613</Paragraphs>
  <Slides>51</Slides>
  <Notes>23</Notes>
  <HiddenSlides>0</HiddenSlides>
  <MMClips>0</MMClips>
  <ScaleCrop>false</ScaleCrop>
  <HeadingPairs>
    <vt:vector size="6" baseType="variant">
      <vt:variant>
        <vt:lpstr>Använt teckensnitt</vt:lpstr>
      </vt:variant>
      <vt:variant>
        <vt:i4>5</vt:i4>
      </vt:variant>
      <vt:variant>
        <vt:lpstr>Tema</vt:lpstr>
      </vt:variant>
      <vt:variant>
        <vt:i4>11</vt:i4>
      </vt:variant>
      <vt:variant>
        <vt:lpstr>Bildrubriker</vt:lpstr>
      </vt:variant>
      <vt:variant>
        <vt:i4>51</vt:i4>
      </vt:variant>
    </vt:vector>
  </HeadingPairs>
  <TitlesOfParts>
    <vt:vector size="67" baseType="lpstr">
      <vt:lpstr>Arial</vt:lpstr>
      <vt:lpstr>Calibri</vt:lpstr>
      <vt:lpstr>Century Gothic</vt:lpstr>
      <vt:lpstr>Symbol</vt:lpstr>
      <vt:lpstr>Times New Roman</vt:lpstr>
      <vt:lpstr>SKL PPT Gul</vt:lpstr>
      <vt:lpstr>SKL PPT Röd</vt:lpstr>
      <vt:lpstr>Inledningsbilder</vt:lpstr>
      <vt:lpstr>SKL PPT Mörk</vt:lpstr>
      <vt:lpstr>SKL PPT Svart</vt:lpstr>
      <vt:lpstr>SKL PPT Vit</vt:lpstr>
      <vt:lpstr>1_SKL PPT Gul</vt:lpstr>
      <vt:lpstr>2_SKL PPT Gul</vt:lpstr>
      <vt:lpstr>4_SKL PPT Gul</vt:lpstr>
      <vt:lpstr>1_SKL PPT Svart</vt:lpstr>
      <vt:lpstr>3_SKL PPT Gul</vt:lpstr>
      <vt:lpstr>Inledande reflektioner</vt:lpstr>
      <vt:lpstr>Underlag för metodstöd ”Mobilisera handlingskraft att hantera kompetenskrisen inom äldreomsorgen”  </vt:lpstr>
      <vt:lpstr>Innehåll</vt:lpstr>
      <vt:lpstr>Inledning</vt:lpstr>
      <vt:lpstr>Socialchefsnätverkets arbete för att mobilisera handlingskraft</vt:lpstr>
      <vt:lpstr>Övergripande plan: Mobilisera handlingskraft att hantera kompetenskrisen inom socialtjänsten</vt:lpstr>
      <vt:lpstr>Om metodstödet</vt:lpstr>
      <vt:lpstr>Socialchefsnätverket sommaren 2022</vt:lpstr>
      <vt:lpstr>Kompetensförsörjningskrisen nationellt</vt:lpstr>
      <vt:lpstr>Befolkningsutveckling 2021-2031</vt:lpstr>
      <vt:lpstr>Behov av anställda i välfärden  Kommun och region (inkl. privata utförare) 2021-2031</vt:lpstr>
      <vt:lpstr>Arbetskraften räcker inte</vt:lpstr>
      <vt:lpstr>Minskade behov om deltidsarbetande arbetar mer</vt:lpstr>
      <vt:lpstr>Höjd pensionsålder minskar pensionsavgångarna</vt:lpstr>
      <vt:lpstr>7 800 årsarbetare  motsvarade den långa sjukfrånvaron i regioner 2021</vt:lpstr>
      <vt:lpstr>Om kvinnor och män skulle ta ut lika stor del av föräldraledigheten skulle 9 500 färre årsarbetare behöva ersättas.  </vt:lpstr>
      <vt:lpstr>Ett metodstöd i fem steg</vt:lpstr>
      <vt:lpstr>Förberedelser för gemensam handlingskraft</vt:lpstr>
      <vt:lpstr>Förberedelser för gemensam handlingskraft</vt:lpstr>
      <vt:lpstr>Relevans och angelägenhet </vt:lpstr>
      <vt:lpstr>Önskat läge och vägen framåt</vt:lpstr>
      <vt:lpstr>Gemensam handlingskraft</vt:lpstr>
      <vt:lpstr>Handlingsutrymme</vt:lpstr>
      <vt:lpstr>PowerPoint-presentation</vt:lpstr>
      <vt:lpstr>Socialchefen som förändringsledare</vt:lpstr>
      <vt:lpstr>Samarbete äldreomsorg och HR</vt:lpstr>
      <vt:lpstr>Att synliggöra nuläget inom äldreomsorgen</vt:lpstr>
      <vt:lpstr>Nuläget – vilken kompetens handlar krisen om och för vilka målgrupper får den konsekvenser? </vt:lpstr>
      <vt:lpstr>Översiktlig bild av nuläget</vt:lpstr>
      <vt:lpstr>Mobilisera politikens handlingskraft</vt:lpstr>
      <vt:lpstr>Mobilisera politikens handlingskraft</vt:lpstr>
      <vt:lpstr>Budskap till politiken</vt:lpstr>
      <vt:lpstr>Mål för dagen</vt:lpstr>
      <vt:lpstr>Var står vi idag?</vt:lpstr>
      <vt:lpstr>Uppdrag  – som inte är enkla att sammanfatta</vt:lpstr>
      <vt:lpstr>Målgrupper och behov  – som inte är enkla att sammanfatta</vt:lpstr>
      <vt:lpstr>Kompetenser  – som inte är enkla att sammanfatta</vt:lpstr>
      <vt:lpstr>Vad innebär kompetensförsörjningskrisen i socialtjänsten? </vt:lpstr>
      <vt:lpstr>För vilka grupper får kompetenskrisen konsekvenser? </vt:lpstr>
      <vt:lpstr>Kompetensförsörjning – ett pågående samarbete under utveckling</vt:lpstr>
      <vt:lpstr>Strategier som stöd att möta kompetenskrisen</vt:lpstr>
      <vt:lpstr>Dags att formulera vårt budskap till politiken</vt:lpstr>
      <vt:lpstr>Instruktioner</vt:lpstr>
      <vt:lpstr>Vårt budskap till politiken</vt:lpstr>
      <vt:lpstr>PowerPoint-presentation</vt:lpstr>
      <vt:lpstr>Budskap till samhällsagendan  </vt:lpstr>
      <vt:lpstr>Budskap till samhällsagendan</vt:lpstr>
      <vt:lpstr>Redo för förändring</vt:lpstr>
      <vt:lpstr>Redo för förändring</vt:lpstr>
      <vt:lpstr>Om du vill veta mer</vt:lpstr>
      <vt:lpstr>Bilagor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Kompetensförsörjning socialtjänst  Workshop för att ta tillvara  och generera nya idéer  Socialchefsnätverket 1 december</dc:title>
  <dc:creator>Lifvakt Ulrika</dc:creator>
  <cp:lastModifiedBy>Mårtensson Tanja /Ledningsstöd och strategi Hälso- och sjukvård Dalarna /Falun</cp:lastModifiedBy>
  <cp:revision>207</cp:revision>
  <dcterms:created xsi:type="dcterms:W3CDTF">2022-11-16T12:43:31Z</dcterms:created>
  <dcterms:modified xsi:type="dcterms:W3CDTF">2023-09-26T11:19:04Z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