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9.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0.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 id="2147483683" r:id="rId6"/>
    <p:sldMasterId id="2147483696" r:id="rId7"/>
    <p:sldMasterId id="2147483698" r:id="rId8"/>
    <p:sldMasterId id="2147483722" r:id="rId9"/>
    <p:sldMasterId id="2147483760" r:id="rId10"/>
    <p:sldMasterId id="2147483785" r:id="rId11"/>
    <p:sldMasterId id="2147483809" r:id="rId12"/>
    <p:sldMasterId id="2147483834" r:id="rId13"/>
    <p:sldMasterId id="2147483846" r:id="rId14"/>
  </p:sldMasterIdLst>
  <p:notesMasterIdLst>
    <p:notesMasterId r:id="rId98"/>
  </p:notesMasterIdLst>
  <p:sldIdLst>
    <p:sldId id="549" r:id="rId15"/>
    <p:sldId id="550" r:id="rId16"/>
    <p:sldId id="623" r:id="rId17"/>
    <p:sldId id="624" r:id="rId18"/>
    <p:sldId id="625" r:id="rId19"/>
    <p:sldId id="626" r:id="rId20"/>
    <p:sldId id="628" r:id="rId21"/>
    <p:sldId id="607" r:id="rId22"/>
    <p:sldId id="608" r:id="rId23"/>
    <p:sldId id="609" r:id="rId24"/>
    <p:sldId id="610" r:id="rId25"/>
    <p:sldId id="611" r:id="rId26"/>
    <p:sldId id="612" r:id="rId27"/>
    <p:sldId id="613" r:id="rId28"/>
    <p:sldId id="614" r:id="rId29"/>
    <p:sldId id="615" r:id="rId30"/>
    <p:sldId id="616" r:id="rId31"/>
    <p:sldId id="617" r:id="rId32"/>
    <p:sldId id="618" r:id="rId33"/>
    <p:sldId id="619" r:id="rId34"/>
    <p:sldId id="620" r:id="rId35"/>
    <p:sldId id="621" r:id="rId36"/>
    <p:sldId id="622" r:id="rId37"/>
    <p:sldId id="598" r:id="rId38"/>
    <p:sldId id="599" r:id="rId39"/>
    <p:sldId id="600" r:id="rId40"/>
    <p:sldId id="601" r:id="rId41"/>
    <p:sldId id="602" r:id="rId42"/>
    <p:sldId id="603" r:id="rId43"/>
    <p:sldId id="604" r:id="rId44"/>
    <p:sldId id="605" r:id="rId45"/>
    <p:sldId id="606" r:id="rId46"/>
    <p:sldId id="629" r:id="rId47"/>
    <p:sldId id="630" r:id="rId48"/>
    <p:sldId id="631" r:id="rId49"/>
    <p:sldId id="632" r:id="rId50"/>
    <p:sldId id="633" r:id="rId51"/>
    <p:sldId id="634" r:id="rId52"/>
    <p:sldId id="635" r:id="rId53"/>
    <p:sldId id="636" r:id="rId54"/>
    <p:sldId id="637" r:id="rId55"/>
    <p:sldId id="638" r:id="rId56"/>
    <p:sldId id="639" r:id="rId57"/>
    <p:sldId id="647" r:id="rId58"/>
    <p:sldId id="551" r:id="rId59"/>
    <p:sldId id="644" r:id="rId60"/>
    <p:sldId id="555" r:id="rId61"/>
    <p:sldId id="556" r:id="rId62"/>
    <p:sldId id="557" r:id="rId63"/>
    <p:sldId id="558" r:id="rId64"/>
    <p:sldId id="559" r:id="rId65"/>
    <p:sldId id="560" r:id="rId66"/>
    <p:sldId id="561" r:id="rId67"/>
    <p:sldId id="562" r:id="rId68"/>
    <p:sldId id="563" r:id="rId69"/>
    <p:sldId id="579" r:id="rId70"/>
    <p:sldId id="640" r:id="rId71"/>
    <p:sldId id="641" r:id="rId72"/>
    <p:sldId id="642" r:id="rId73"/>
    <p:sldId id="566" r:id="rId74"/>
    <p:sldId id="567" r:id="rId75"/>
    <p:sldId id="568" r:id="rId76"/>
    <p:sldId id="569" r:id="rId77"/>
    <p:sldId id="570" r:id="rId78"/>
    <p:sldId id="580" r:id="rId79"/>
    <p:sldId id="581" r:id="rId80"/>
    <p:sldId id="582" r:id="rId81"/>
    <p:sldId id="583" r:id="rId82"/>
    <p:sldId id="571" r:id="rId83"/>
    <p:sldId id="572" r:id="rId84"/>
    <p:sldId id="584" r:id="rId85"/>
    <p:sldId id="585" r:id="rId86"/>
    <p:sldId id="586" r:id="rId87"/>
    <p:sldId id="573" r:id="rId88"/>
    <p:sldId id="645" r:id="rId89"/>
    <p:sldId id="575" r:id="rId90"/>
    <p:sldId id="576" r:id="rId91"/>
    <p:sldId id="646" r:id="rId92"/>
    <p:sldId id="578" r:id="rId93"/>
    <p:sldId id="648" r:id="rId94"/>
    <p:sldId id="643" r:id="rId95"/>
    <p:sldId id="649" r:id="rId96"/>
    <p:sldId id="553" r:id="rId9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xmeli" initials="a" lastIdx="3" clrIdx="2">
    <p:extLst>
      <p:ext uri="{19B8F6BF-5375-455C-9EA6-DF929625EA0E}">
        <p15:presenceInfo xmlns:p15="http://schemas.microsoft.com/office/powerpoint/2012/main" userId="axmeli" providerId="None"/>
      </p:ext>
    </p:extLst>
  </p:cmAuthor>
  <p:cmAuthor id="2" name="Forsman Henrietta /Central förvaltning Hälso- och sjukvårdsenhet /Falun" initials="FH/fHos/" lastIdx="11" clrIdx="0">
    <p:extLst>
      <p:ext uri="{19B8F6BF-5375-455C-9EA6-DF929625EA0E}">
        <p15:presenceInfo xmlns:p15="http://schemas.microsoft.com/office/powerpoint/2012/main" userId="S-1-5-21-910452376-877226765-825688854-134494" providerId="AD"/>
      </p:ext>
    </p:extLst>
  </p:cmAuthor>
  <p:cmAuthor id="3" name="Mörk Caroline /Ledningsstöd och strategi Hälso- och sjukvård Dalarna /Falun" initials="MC/osHosD/" lastIdx="4" clrIdx="1">
    <p:extLst>
      <p:ext uri="{19B8F6BF-5375-455C-9EA6-DF929625EA0E}">
        <p15:presenceInfo xmlns:p15="http://schemas.microsoft.com/office/powerpoint/2012/main" userId="S-1-5-21-910452376-877226765-825688854-1589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E2C015-43AF-F0F0-27CA-07E8C18745EE}" v="18" dt="2024-05-29T05:27:10.247"/>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12" autoAdjust="0"/>
    <p:restoredTop sz="87129" autoAdjust="0"/>
  </p:normalViewPr>
  <p:slideViewPr>
    <p:cSldViewPr snapToGrid="0">
      <p:cViewPr varScale="1">
        <p:scale>
          <a:sx n="60" d="100"/>
          <a:sy n="60" d="100"/>
        </p:scale>
        <p:origin x="492" y="6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A22B71-59E7-4321-8D2F-B4EEB9BDB5C0}" type="doc">
      <dgm:prSet loTypeId="urn:microsoft.com/office/officeart/2005/8/layout/hProcess9" loCatId="process" qsTypeId="urn:microsoft.com/office/officeart/2005/8/quickstyle/simple1" qsCatId="simple" csTypeId="urn:microsoft.com/office/officeart/2005/8/colors/accent1_1" csCatId="accent1" phldr="1"/>
      <dgm:spPr/>
    </dgm:pt>
    <dgm:pt modelId="{105D63DE-5AA8-4570-9816-456F20519303}">
      <dgm:prSet phldrT="[Text]" custT="1"/>
      <dgm:spPr/>
      <dgm:t>
        <a:bodyPr/>
        <a:lstStyle/>
        <a:p>
          <a:r>
            <a:rPr lang="sv-SE" sz="2800" b="1" dirty="0">
              <a:latin typeface="Open Sans" panose="020B0606030504020204" pitchFamily="34" charset="0"/>
              <a:ea typeface="Open Sans" panose="020B0606030504020204" pitchFamily="34" charset="0"/>
              <a:cs typeface="Open Sans" panose="020B0606030504020204" pitchFamily="34" charset="0"/>
            </a:rPr>
            <a:t>Nationellt råd        </a:t>
          </a:r>
          <a:r>
            <a:rPr lang="sv-SE" sz="1600" dirty="0">
              <a:latin typeface="Open Sans" panose="020B0606030504020204" pitchFamily="34" charset="0"/>
              <a:ea typeface="Open Sans" panose="020B0606030504020204" pitchFamily="34" charset="0"/>
              <a:cs typeface="Open Sans" panose="020B0606030504020204" pitchFamily="34" charset="0"/>
            </a:rPr>
            <a:t>Inrättat senast den 31 dec</a:t>
          </a:r>
          <a:endParaRPr lang="sv-SE" sz="1800" dirty="0">
            <a:latin typeface="Open Sans" panose="020B0606030504020204" pitchFamily="34" charset="0"/>
            <a:ea typeface="Open Sans" panose="020B0606030504020204" pitchFamily="34" charset="0"/>
            <a:cs typeface="Open Sans" panose="020B0606030504020204" pitchFamily="34" charset="0"/>
          </a:endParaRPr>
        </a:p>
      </dgm:t>
    </dgm:pt>
    <dgm:pt modelId="{22501FC0-23A7-44BE-9555-85F2AF729B33}" type="parTrans" cxnId="{A827EF8E-54C3-4D37-8123-428E91F2A468}">
      <dgm:prSet/>
      <dgm:spPr/>
      <dgm:t>
        <a:bodyPr/>
        <a:lstStyle/>
        <a:p>
          <a:endParaRPr lang="sv-SE"/>
        </a:p>
      </dgm:t>
    </dgm:pt>
    <dgm:pt modelId="{2D011C3F-58BA-4477-ABA1-B3C97898BD29}" type="sibTrans" cxnId="{A827EF8E-54C3-4D37-8123-428E91F2A468}">
      <dgm:prSet/>
      <dgm:spPr/>
      <dgm:t>
        <a:bodyPr/>
        <a:lstStyle/>
        <a:p>
          <a:endParaRPr lang="sv-SE"/>
        </a:p>
      </dgm:t>
    </dgm:pt>
    <dgm:pt modelId="{86ADBC7F-2D1E-4F9E-9C24-16F3A92B9DB2}">
      <dgm:prSet phldrT="[Text]" custT="1"/>
      <dgm:spPr/>
      <dgm:t>
        <a:bodyPr/>
        <a:lstStyle/>
        <a:p>
          <a:r>
            <a:rPr lang="sv-SE" sz="2800" b="1" dirty="0">
              <a:latin typeface="Open Sans" panose="020B0606030504020204" pitchFamily="34" charset="0"/>
              <a:ea typeface="Open Sans" panose="020B0606030504020204" pitchFamily="34" charset="0"/>
              <a:cs typeface="Open Sans" panose="020B0606030504020204" pitchFamily="34" charset="0"/>
            </a:rPr>
            <a:t>Regionalt råd                    </a:t>
          </a:r>
          <a:r>
            <a:rPr lang="sv-SE" sz="1600" b="0" dirty="0">
              <a:latin typeface="Open Sans" panose="020B0606030504020204" pitchFamily="34" charset="0"/>
              <a:ea typeface="Open Sans" panose="020B0606030504020204" pitchFamily="34" charset="0"/>
              <a:cs typeface="Open Sans" panose="020B0606030504020204" pitchFamily="34" charset="0"/>
            </a:rPr>
            <a:t>ska starta sitt arbete                        successivt under 2024</a:t>
          </a:r>
        </a:p>
      </dgm:t>
    </dgm:pt>
    <dgm:pt modelId="{4667D33B-FB79-4889-A347-B7E4A81A275C}" type="parTrans" cxnId="{F9DA4C9C-B40C-45A0-91AD-94BFB9F5E9C0}">
      <dgm:prSet/>
      <dgm:spPr/>
      <dgm:t>
        <a:bodyPr/>
        <a:lstStyle/>
        <a:p>
          <a:endParaRPr lang="sv-SE"/>
        </a:p>
      </dgm:t>
    </dgm:pt>
    <dgm:pt modelId="{873063CF-D0D3-47EC-8026-91D633B296A7}" type="sibTrans" cxnId="{F9DA4C9C-B40C-45A0-91AD-94BFB9F5E9C0}">
      <dgm:prSet/>
      <dgm:spPr/>
      <dgm:t>
        <a:bodyPr/>
        <a:lstStyle/>
        <a:p>
          <a:endParaRPr lang="sv-SE"/>
        </a:p>
      </dgm:t>
    </dgm:pt>
    <dgm:pt modelId="{5D13040F-C89D-420E-AD80-9F5E31A828D7}">
      <dgm:prSet phldrT="[Text]" custT="1"/>
      <dgm:spPr/>
      <dgm:t>
        <a:bodyPr/>
        <a:lstStyle/>
        <a:p>
          <a:r>
            <a:rPr lang="sv-SE" sz="2800" b="1" dirty="0">
              <a:latin typeface="Open Sans" panose="020B0606030504020204" pitchFamily="34" charset="0"/>
              <a:ea typeface="Open Sans" panose="020B0606030504020204" pitchFamily="34" charset="0"/>
              <a:cs typeface="Open Sans" panose="020B0606030504020204" pitchFamily="34" charset="0"/>
            </a:rPr>
            <a:t>Lokalt råd              </a:t>
          </a:r>
          <a:r>
            <a:rPr lang="sv-SE" sz="1600" b="0" dirty="0">
              <a:latin typeface="Open Sans" panose="020B0606030504020204" pitchFamily="34" charset="0"/>
              <a:ea typeface="Open Sans" panose="020B0606030504020204" pitchFamily="34" charset="0"/>
              <a:cs typeface="Open Sans" panose="020B0606030504020204" pitchFamily="34" charset="0"/>
            </a:rPr>
            <a:t>ska starta sitt arbete                        successivt under hösten 2024</a:t>
          </a:r>
          <a:endParaRPr lang="sv-SE" sz="1400" dirty="0">
            <a:latin typeface="Open Sans" panose="020B0606030504020204" pitchFamily="34" charset="0"/>
            <a:ea typeface="Open Sans" panose="020B0606030504020204" pitchFamily="34" charset="0"/>
            <a:cs typeface="Open Sans" panose="020B0606030504020204" pitchFamily="34" charset="0"/>
          </a:endParaRPr>
        </a:p>
      </dgm:t>
    </dgm:pt>
    <dgm:pt modelId="{08748F4C-BD1F-4585-9491-7E07CA5AEB13}" type="parTrans" cxnId="{92EB684F-A8F1-4FB0-BC77-F80309376EDD}">
      <dgm:prSet/>
      <dgm:spPr/>
      <dgm:t>
        <a:bodyPr/>
        <a:lstStyle/>
        <a:p>
          <a:endParaRPr lang="sv-SE"/>
        </a:p>
      </dgm:t>
    </dgm:pt>
    <dgm:pt modelId="{2ED9EF0D-0719-4049-9DBB-CEF0B032F6D7}" type="sibTrans" cxnId="{92EB684F-A8F1-4FB0-BC77-F80309376EDD}">
      <dgm:prSet/>
      <dgm:spPr/>
      <dgm:t>
        <a:bodyPr/>
        <a:lstStyle/>
        <a:p>
          <a:endParaRPr lang="sv-SE"/>
        </a:p>
      </dgm:t>
    </dgm:pt>
    <dgm:pt modelId="{73619D40-9978-46F5-B5FA-CBF07962EAA3}" type="pres">
      <dgm:prSet presAssocID="{F9A22B71-59E7-4321-8D2F-B4EEB9BDB5C0}" presName="CompostProcess" presStyleCnt="0">
        <dgm:presLayoutVars>
          <dgm:dir/>
          <dgm:resizeHandles val="exact"/>
        </dgm:presLayoutVars>
      </dgm:prSet>
      <dgm:spPr/>
    </dgm:pt>
    <dgm:pt modelId="{E87E23F5-DD88-4388-8B12-628231ACA769}" type="pres">
      <dgm:prSet presAssocID="{F9A22B71-59E7-4321-8D2F-B4EEB9BDB5C0}" presName="arrow" presStyleLbl="bgShp" presStyleIdx="0" presStyleCnt="1" custLinFactNeighborX="-5493" custLinFactNeighborY="-56136"/>
      <dgm:spPr/>
    </dgm:pt>
    <dgm:pt modelId="{769C45C5-35CE-4092-AD30-2805F030FB3D}" type="pres">
      <dgm:prSet presAssocID="{F9A22B71-59E7-4321-8D2F-B4EEB9BDB5C0}" presName="linearProcess" presStyleCnt="0"/>
      <dgm:spPr/>
    </dgm:pt>
    <dgm:pt modelId="{04092819-F79C-4152-AF3C-44AAB6E78038}" type="pres">
      <dgm:prSet presAssocID="{105D63DE-5AA8-4570-9816-456F20519303}" presName="textNode" presStyleLbl="node1" presStyleIdx="0" presStyleCnt="3">
        <dgm:presLayoutVars>
          <dgm:bulletEnabled val="1"/>
        </dgm:presLayoutVars>
      </dgm:prSet>
      <dgm:spPr/>
      <dgm:t>
        <a:bodyPr/>
        <a:lstStyle/>
        <a:p>
          <a:endParaRPr lang="sv-SE"/>
        </a:p>
      </dgm:t>
    </dgm:pt>
    <dgm:pt modelId="{713BD478-1A62-4C97-BD55-2B363D6073C7}" type="pres">
      <dgm:prSet presAssocID="{2D011C3F-58BA-4477-ABA1-B3C97898BD29}" presName="sibTrans" presStyleCnt="0"/>
      <dgm:spPr/>
    </dgm:pt>
    <dgm:pt modelId="{8095E144-90FE-42AE-9B82-1B912F3C747D}" type="pres">
      <dgm:prSet presAssocID="{86ADBC7F-2D1E-4F9E-9C24-16F3A92B9DB2}" presName="textNode" presStyleLbl="node1" presStyleIdx="1" presStyleCnt="3" custLinFactNeighborX="-71342" custLinFactNeighborY="1664">
        <dgm:presLayoutVars>
          <dgm:bulletEnabled val="1"/>
        </dgm:presLayoutVars>
      </dgm:prSet>
      <dgm:spPr/>
      <dgm:t>
        <a:bodyPr/>
        <a:lstStyle/>
        <a:p>
          <a:endParaRPr lang="sv-SE"/>
        </a:p>
      </dgm:t>
    </dgm:pt>
    <dgm:pt modelId="{3CD33FC2-8181-4589-BB47-DCBDEBDECCE1}" type="pres">
      <dgm:prSet presAssocID="{873063CF-D0D3-47EC-8026-91D633B296A7}" presName="sibTrans" presStyleCnt="0"/>
      <dgm:spPr/>
    </dgm:pt>
    <dgm:pt modelId="{537773B4-B3CA-436B-BEA4-BDC2428F6747}" type="pres">
      <dgm:prSet presAssocID="{5D13040F-C89D-420E-AD80-9F5E31A828D7}" presName="textNode" presStyleLbl="node1" presStyleIdx="2" presStyleCnt="3" custScaleX="80224" custLinFactX="-7227" custLinFactNeighborX="-100000" custLinFactNeighborY="4163">
        <dgm:presLayoutVars>
          <dgm:bulletEnabled val="1"/>
        </dgm:presLayoutVars>
      </dgm:prSet>
      <dgm:spPr/>
      <dgm:t>
        <a:bodyPr/>
        <a:lstStyle/>
        <a:p>
          <a:endParaRPr lang="sv-SE"/>
        </a:p>
      </dgm:t>
    </dgm:pt>
  </dgm:ptLst>
  <dgm:cxnLst>
    <dgm:cxn modelId="{84DD9766-D03A-42E2-9462-CE230867BC19}" type="presOf" srcId="{F9A22B71-59E7-4321-8D2F-B4EEB9BDB5C0}" destId="{73619D40-9978-46F5-B5FA-CBF07962EAA3}" srcOrd="0" destOrd="0" presId="urn:microsoft.com/office/officeart/2005/8/layout/hProcess9"/>
    <dgm:cxn modelId="{92EB684F-A8F1-4FB0-BC77-F80309376EDD}" srcId="{F9A22B71-59E7-4321-8D2F-B4EEB9BDB5C0}" destId="{5D13040F-C89D-420E-AD80-9F5E31A828D7}" srcOrd="2" destOrd="0" parTransId="{08748F4C-BD1F-4585-9491-7E07CA5AEB13}" sibTransId="{2ED9EF0D-0719-4049-9DBB-CEF0B032F6D7}"/>
    <dgm:cxn modelId="{A827EF8E-54C3-4D37-8123-428E91F2A468}" srcId="{F9A22B71-59E7-4321-8D2F-B4EEB9BDB5C0}" destId="{105D63DE-5AA8-4570-9816-456F20519303}" srcOrd="0" destOrd="0" parTransId="{22501FC0-23A7-44BE-9555-85F2AF729B33}" sibTransId="{2D011C3F-58BA-4477-ABA1-B3C97898BD29}"/>
    <dgm:cxn modelId="{EE7393BA-3B87-428C-9928-0B5BE7B3804B}" type="presOf" srcId="{105D63DE-5AA8-4570-9816-456F20519303}" destId="{04092819-F79C-4152-AF3C-44AAB6E78038}" srcOrd="0" destOrd="0" presId="urn:microsoft.com/office/officeart/2005/8/layout/hProcess9"/>
    <dgm:cxn modelId="{02712A92-B776-453B-A810-03CD76E3CB35}" type="presOf" srcId="{5D13040F-C89D-420E-AD80-9F5E31A828D7}" destId="{537773B4-B3CA-436B-BEA4-BDC2428F6747}" srcOrd="0" destOrd="0" presId="urn:microsoft.com/office/officeart/2005/8/layout/hProcess9"/>
    <dgm:cxn modelId="{B26ABEF5-83CF-4D91-8B7F-4FE0558E0827}" type="presOf" srcId="{86ADBC7F-2D1E-4F9E-9C24-16F3A92B9DB2}" destId="{8095E144-90FE-42AE-9B82-1B912F3C747D}" srcOrd="0" destOrd="0" presId="urn:microsoft.com/office/officeart/2005/8/layout/hProcess9"/>
    <dgm:cxn modelId="{F9DA4C9C-B40C-45A0-91AD-94BFB9F5E9C0}" srcId="{F9A22B71-59E7-4321-8D2F-B4EEB9BDB5C0}" destId="{86ADBC7F-2D1E-4F9E-9C24-16F3A92B9DB2}" srcOrd="1" destOrd="0" parTransId="{4667D33B-FB79-4889-A347-B7E4A81A275C}" sibTransId="{873063CF-D0D3-47EC-8026-91D633B296A7}"/>
    <dgm:cxn modelId="{046BA3DA-1D9F-4B4B-A7A1-48FE6D350035}" type="presParOf" srcId="{73619D40-9978-46F5-B5FA-CBF07962EAA3}" destId="{E87E23F5-DD88-4388-8B12-628231ACA769}" srcOrd="0" destOrd="0" presId="urn:microsoft.com/office/officeart/2005/8/layout/hProcess9"/>
    <dgm:cxn modelId="{EFCCF2A5-C9D4-44CA-B7D7-E44B4F119309}" type="presParOf" srcId="{73619D40-9978-46F5-B5FA-CBF07962EAA3}" destId="{769C45C5-35CE-4092-AD30-2805F030FB3D}" srcOrd="1" destOrd="0" presId="urn:microsoft.com/office/officeart/2005/8/layout/hProcess9"/>
    <dgm:cxn modelId="{09C18203-CB25-4370-92A9-3D5957ECFDC8}" type="presParOf" srcId="{769C45C5-35CE-4092-AD30-2805F030FB3D}" destId="{04092819-F79C-4152-AF3C-44AAB6E78038}" srcOrd="0" destOrd="0" presId="urn:microsoft.com/office/officeart/2005/8/layout/hProcess9"/>
    <dgm:cxn modelId="{BEA7278B-6D7C-48B6-B24B-3F48B28FA2E9}" type="presParOf" srcId="{769C45C5-35CE-4092-AD30-2805F030FB3D}" destId="{713BD478-1A62-4C97-BD55-2B363D6073C7}" srcOrd="1" destOrd="0" presId="urn:microsoft.com/office/officeart/2005/8/layout/hProcess9"/>
    <dgm:cxn modelId="{18C30A30-0D65-4AD7-861B-A26E0E7C4BD3}" type="presParOf" srcId="{769C45C5-35CE-4092-AD30-2805F030FB3D}" destId="{8095E144-90FE-42AE-9B82-1B912F3C747D}" srcOrd="2" destOrd="0" presId="urn:microsoft.com/office/officeart/2005/8/layout/hProcess9"/>
    <dgm:cxn modelId="{0F3EFAE2-BDA2-4D33-8E1C-6649748E9C9B}" type="presParOf" srcId="{769C45C5-35CE-4092-AD30-2805F030FB3D}" destId="{3CD33FC2-8181-4589-BB47-DCBDEBDECCE1}" srcOrd="3" destOrd="0" presId="urn:microsoft.com/office/officeart/2005/8/layout/hProcess9"/>
    <dgm:cxn modelId="{03E395D9-8782-4B50-8C25-D90F7496AA39}" type="presParOf" srcId="{769C45C5-35CE-4092-AD30-2805F030FB3D}" destId="{537773B4-B3CA-436B-BEA4-BDC2428F674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A96CCC-2DB8-4129-808B-DBA500A89EEC}" type="doc">
      <dgm:prSet loTypeId="urn:microsoft.com/office/officeart/2005/8/layout/chevron1" loCatId="process" qsTypeId="urn:microsoft.com/office/officeart/2005/8/quickstyle/simple2" qsCatId="simple" csTypeId="urn:microsoft.com/office/officeart/2005/8/colors/accent1_5" csCatId="accent1" phldr="1"/>
      <dgm:spPr/>
    </dgm:pt>
    <dgm:pt modelId="{AD7FCE3E-2DC9-45E0-875F-D2BD4C3B4703}">
      <dgm:prSet phldrT="[Text]"/>
      <dgm:spPr/>
      <dgm:t>
        <a:bodyPr/>
        <a:lstStyle/>
        <a:p>
          <a:r>
            <a:rPr lang="sv-SE" u="sng"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29 september 2023                               </a:t>
          </a:r>
          <a:r>
            <a:rPr lang="sv-SE"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Förslag</a:t>
          </a:r>
          <a:r>
            <a:rPr lang="sv-SE"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sv-SE" b="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till ny samverkansstruktur</a:t>
          </a:r>
        </a:p>
      </dgm:t>
    </dgm:pt>
    <dgm:pt modelId="{D1F2849F-DCE3-4CAF-B9B7-E49885BD76D8}" type="parTrans" cxnId="{AB876FC3-7101-465D-BF4F-8B55139A965F}">
      <dgm:prSet/>
      <dgm:spPr/>
      <dgm:t>
        <a:bodyPr/>
        <a:lstStyle/>
        <a:p>
          <a:endParaRPr lang="sv-SE"/>
        </a:p>
      </dgm:t>
    </dgm:pt>
    <dgm:pt modelId="{B41B6128-579D-42F1-8E56-BDA5086135CF}" type="sibTrans" cxnId="{AB876FC3-7101-465D-BF4F-8B55139A965F}">
      <dgm:prSet/>
      <dgm:spPr/>
      <dgm:t>
        <a:bodyPr/>
        <a:lstStyle/>
        <a:p>
          <a:endParaRPr lang="sv-SE"/>
        </a:p>
      </dgm:t>
    </dgm:pt>
    <dgm:pt modelId="{53503F4D-9DF3-4AC8-BC8F-D80A540169E9}">
      <dgm:prSet phldrT="[Text]"/>
      <dgm:spPr/>
      <dgm:t>
        <a:bodyPr/>
        <a:lstStyle/>
        <a:p>
          <a:r>
            <a:rPr lang="sv-SE" u="sng"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9 november                                          </a:t>
          </a:r>
          <a:r>
            <a:rPr lang="sv-SE"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Beslut</a:t>
          </a:r>
          <a:r>
            <a:rPr lang="sv-SE"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kring ny samverkanstruktur</a:t>
          </a:r>
        </a:p>
      </dgm:t>
    </dgm:pt>
    <dgm:pt modelId="{427BFEDF-448D-4363-85E9-BE088148E89F}" type="parTrans" cxnId="{78C2954F-04FF-4BB1-BA26-DE5420574491}">
      <dgm:prSet/>
      <dgm:spPr/>
      <dgm:t>
        <a:bodyPr/>
        <a:lstStyle/>
        <a:p>
          <a:endParaRPr lang="sv-SE"/>
        </a:p>
      </dgm:t>
    </dgm:pt>
    <dgm:pt modelId="{263667E8-D4FE-430E-8F3E-D7C386123841}" type="sibTrans" cxnId="{78C2954F-04FF-4BB1-BA26-DE5420574491}">
      <dgm:prSet/>
      <dgm:spPr/>
      <dgm:t>
        <a:bodyPr/>
        <a:lstStyle/>
        <a:p>
          <a:endParaRPr lang="sv-SE"/>
        </a:p>
      </dgm:t>
    </dgm:pt>
    <dgm:pt modelId="{DCF9CE63-55AC-4369-986E-69180655E4FA}">
      <dgm:prSet/>
      <dgm:spPr/>
      <dgm:t>
        <a:bodyPr/>
        <a:lstStyle/>
        <a:p>
          <a:r>
            <a:rPr lang="sv-SE" u="sng"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31 maj 2024                                 </a:t>
          </a:r>
          <a:r>
            <a:rPr lang="sv-SE"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Delredovisning</a:t>
          </a:r>
          <a:r>
            <a:rPr lang="sv-SE"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p>
      </dgm:t>
    </dgm:pt>
    <dgm:pt modelId="{D5BBF2C1-2637-4BAE-BC9B-286855C0FB4A}" type="parTrans" cxnId="{0AA460B9-1615-4744-BEAE-FFA1F2941729}">
      <dgm:prSet/>
      <dgm:spPr/>
      <dgm:t>
        <a:bodyPr/>
        <a:lstStyle/>
        <a:p>
          <a:endParaRPr lang="sv-SE"/>
        </a:p>
      </dgm:t>
    </dgm:pt>
    <dgm:pt modelId="{A4B8625E-02BD-4A16-82CC-24305A90D363}" type="sibTrans" cxnId="{0AA460B9-1615-4744-BEAE-FFA1F2941729}">
      <dgm:prSet/>
      <dgm:spPr/>
      <dgm:t>
        <a:bodyPr/>
        <a:lstStyle/>
        <a:p>
          <a:endParaRPr lang="sv-SE"/>
        </a:p>
      </dgm:t>
    </dgm:pt>
    <dgm:pt modelId="{E4439152-034B-47B0-B250-19C60FBDC041}">
      <dgm:prSet/>
      <dgm:spPr/>
      <dgm:t>
        <a:bodyPr/>
        <a:lstStyle/>
        <a:p>
          <a:r>
            <a:rPr lang="sv-SE"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6 december                                     </a:t>
          </a:r>
          <a:r>
            <a:rPr lang="sv-SE"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Redovisning</a:t>
          </a:r>
        </a:p>
      </dgm:t>
    </dgm:pt>
    <dgm:pt modelId="{44081ED2-9EB1-48A2-8359-70BBEF12C79B}" type="parTrans" cxnId="{E23867DA-363E-4B0A-9064-CFD92B9302B4}">
      <dgm:prSet/>
      <dgm:spPr/>
      <dgm:t>
        <a:bodyPr/>
        <a:lstStyle/>
        <a:p>
          <a:endParaRPr lang="sv-SE"/>
        </a:p>
      </dgm:t>
    </dgm:pt>
    <dgm:pt modelId="{3675F1C7-9142-4EC2-93F0-E8DA84344E55}" type="sibTrans" cxnId="{E23867DA-363E-4B0A-9064-CFD92B9302B4}">
      <dgm:prSet/>
      <dgm:spPr/>
      <dgm:t>
        <a:bodyPr/>
        <a:lstStyle/>
        <a:p>
          <a:endParaRPr lang="sv-SE"/>
        </a:p>
      </dgm:t>
    </dgm:pt>
    <dgm:pt modelId="{CEBD70A8-C2A7-4E34-AEBA-C10922B96272}" type="pres">
      <dgm:prSet presAssocID="{9EA96CCC-2DB8-4129-808B-DBA500A89EEC}" presName="Name0" presStyleCnt="0">
        <dgm:presLayoutVars>
          <dgm:dir/>
          <dgm:animLvl val="lvl"/>
          <dgm:resizeHandles val="exact"/>
        </dgm:presLayoutVars>
      </dgm:prSet>
      <dgm:spPr/>
    </dgm:pt>
    <dgm:pt modelId="{C262A495-6597-4EDF-8D5A-94C191A233BC}" type="pres">
      <dgm:prSet presAssocID="{AD7FCE3E-2DC9-45E0-875F-D2BD4C3B4703}" presName="parTxOnly" presStyleLbl="node1" presStyleIdx="0" presStyleCnt="4">
        <dgm:presLayoutVars>
          <dgm:chMax val="0"/>
          <dgm:chPref val="0"/>
          <dgm:bulletEnabled val="1"/>
        </dgm:presLayoutVars>
      </dgm:prSet>
      <dgm:spPr/>
      <dgm:t>
        <a:bodyPr/>
        <a:lstStyle/>
        <a:p>
          <a:endParaRPr lang="sv-SE"/>
        </a:p>
      </dgm:t>
    </dgm:pt>
    <dgm:pt modelId="{E4564E5E-761B-4579-9239-09D97053EB30}" type="pres">
      <dgm:prSet presAssocID="{B41B6128-579D-42F1-8E56-BDA5086135CF}" presName="parTxOnlySpace" presStyleCnt="0"/>
      <dgm:spPr/>
    </dgm:pt>
    <dgm:pt modelId="{37ADFF7A-C4E0-4077-BD57-C0A367228F15}" type="pres">
      <dgm:prSet presAssocID="{53503F4D-9DF3-4AC8-BC8F-D80A540169E9}" presName="parTxOnly" presStyleLbl="node1" presStyleIdx="1" presStyleCnt="4">
        <dgm:presLayoutVars>
          <dgm:chMax val="0"/>
          <dgm:chPref val="0"/>
          <dgm:bulletEnabled val="1"/>
        </dgm:presLayoutVars>
      </dgm:prSet>
      <dgm:spPr/>
      <dgm:t>
        <a:bodyPr/>
        <a:lstStyle/>
        <a:p>
          <a:endParaRPr lang="sv-SE"/>
        </a:p>
      </dgm:t>
    </dgm:pt>
    <dgm:pt modelId="{683EE123-93AB-4022-B185-CA447EF6FEDE}" type="pres">
      <dgm:prSet presAssocID="{263667E8-D4FE-430E-8F3E-D7C386123841}" presName="parTxOnlySpace" presStyleCnt="0"/>
      <dgm:spPr/>
    </dgm:pt>
    <dgm:pt modelId="{75E69154-8FB3-4EC9-B0B0-8B2839FB3FC1}" type="pres">
      <dgm:prSet presAssocID="{DCF9CE63-55AC-4369-986E-69180655E4FA}" presName="parTxOnly" presStyleLbl="node1" presStyleIdx="2" presStyleCnt="4">
        <dgm:presLayoutVars>
          <dgm:chMax val="0"/>
          <dgm:chPref val="0"/>
          <dgm:bulletEnabled val="1"/>
        </dgm:presLayoutVars>
      </dgm:prSet>
      <dgm:spPr/>
      <dgm:t>
        <a:bodyPr/>
        <a:lstStyle/>
        <a:p>
          <a:endParaRPr lang="sv-SE"/>
        </a:p>
      </dgm:t>
    </dgm:pt>
    <dgm:pt modelId="{37C94F16-E0B2-41AA-AEDC-A7E4AC928837}" type="pres">
      <dgm:prSet presAssocID="{A4B8625E-02BD-4A16-82CC-24305A90D363}" presName="parTxOnlySpace" presStyleCnt="0"/>
      <dgm:spPr/>
    </dgm:pt>
    <dgm:pt modelId="{EE9E8609-FAA1-4784-A419-4AEE632DF7A6}" type="pres">
      <dgm:prSet presAssocID="{E4439152-034B-47B0-B250-19C60FBDC041}" presName="parTxOnly" presStyleLbl="node1" presStyleIdx="3" presStyleCnt="4">
        <dgm:presLayoutVars>
          <dgm:chMax val="0"/>
          <dgm:chPref val="0"/>
          <dgm:bulletEnabled val="1"/>
        </dgm:presLayoutVars>
      </dgm:prSet>
      <dgm:spPr/>
      <dgm:t>
        <a:bodyPr/>
        <a:lstStyle/>
        <a:p>
          <a:endParaRPr lang="sv-SE"/>
        </a:p>
      </dgm:t>
    </dgm:pt>
  </dgm:ptLst>
  <dgm:cxnLst>
    <dgm:cxn modelId="{AB876FC3-7101-465D-BF4F-8B55139A965F}" srcId="{9EA96CCC-2DB8-4129-808B-DBA500A89EEC}" destId="{AD7FCE3E-2DC9-45E0-875F-D2BD4C3B4703}" srcOrd="0" destOrd="0" parTransId="{D1F2849F-DCE3-4CAF-B9B7-E49885BD76D8}" sibTransId="{B41B6128-579D-42F1-8E56-BDA5086135CF}"/>
    <dgm:cxn modelId="{27FCD0C9-1DE0-45A9-BFCB-C323AD2FDB9F}" type="presOf" srcId="{9EA96CCC-2DB8-4129-808B-DBA500A89EEC}" destId="{CEBD70A8-C2A7-4E34-AEBA-C10922B96272}" srcOrd="0" destOrd="0" presId="urn:microsoft.com/office/officeart/2005/8/layout/chevron1"/>
    <dgm:cxn modelId="{C4FC25D4-9701-451E-9401-CD383CC6EDF2}" type="presOf" srcId="{AD7FCE3E-2DC9-45E0-875F-D2BD4C3B4703}" destId="{C262A495-6597-4EDF-8D5A-94C191A233BC}" srcOrd="0" destOrd="0" presId="urn:microsoft.com/office/officeart/2005/8/layout/chevron1"/>
    <dgm:cxn modelId="{0AA460B9-1615-4744-BEAE-FFA1F2941729}" srcId="{9EA96CCC-2DB8-4129-808B-DBA500A89EEC}" destId="{DCF9CE63-55AC-4369-986E-69180655E4FA}" srcOrd="2" destOrd="0" parTransId="{D5BBF2C1-2637-4BAE-BC9B-286855C0FB4A}" sibTransId="{A4B8625E-02BD-4A16-82CC-24305A90D363}"/>
    <dgm:cxn modelId="{6FC62AF1-67C5-4E80-98EC-31D4405AEDF1}" type="presOf" srcId="{DCF9CE63-55AC-4369-986E-69180655E4FA}" destId="{75E69154-8FB3-4EC9-B0B0-8B2839FB3FC1}" srcOrd="0" destOrd="0" presId="urn:microsoft.com/office/officeart/2005/8/layout/chevron1"/>
    <dgm:cxn modelId="{E23867DA-363E-4B0A-9064-CFD92B9302B4}" srcId="{9EA96CCC-2DB8-4129-808B-DBA500A89EEC}" destId="{E4439152-034B-47B0-B250-19C60FBDC041}" srcOrd="3" destOrd="0" parTransId="{44081ED2-9EB1-48A2-8359-70BBEF12C79B}" sibTransId="{3675F1C7-9142-4EC2-93F0-E8DA84344E55}"/>
    <dgm:cxn modelId="{26890E14-DD18-44FB-9939-90904C29C81E}" type="presOf" srcId="{53503F4D-9DF3-4AC8-BC8F-D80A540169E9}" destId="{37ADFF7A-C4E0-4077-BD57-C0A367228F15}" srcOrd="0" destOrd="0" presId="urn:microsoft.com/office/officeart/2005/8/layout/chevron1"/>
    <dgm:cxn modelId="{12ED5F8A-E626-4B87-824A-81600C223EB7}" type="presOf" srcId="{E4439152-034B-47B0-B250-19C60FBDC041}" destId="{EE9E8609-FAA1-4784-A419-4AEE632DF7A6}" srcOrd="0" destOrd="0" presId="urn:microsoft.com/office/officeart/2005/8/layout/chevron1"/>
    <dgm:cxn modelId="{78C2954F-04FF-4BB1-BA26-DE5420574491}" srcId="{9EA96CCC-2DB8-4129-808B-DBA500A89EEC}" destId="{53503F4D-9DF3-4AC8-BC8F-D80A540169E9}" srcOrd="1" destOrd="0" parTransId="{427BFEDF-448D-4363-85E9-BE088148E89F}" sibTransId="{263667E8-D4FE-430E-8F3E-D7C386123841}"/>
    <dgm:cxn modelId="{F3532077-A836-4BC8-BD30-FE9A91DBA669}" type="presParOf" srcId="{CEBD70A8-C2A7-4E34-AEBA-C10922B96272}" destId="{C262A495-6597-4EDF-8D5A-94C191A233BC}" srcOrd="0" destOrd="0" presId="urn:microsoft.com/office/officeart/2005/8/layout/chevron1"/>
    <dgm:cxn modelId="{464551B6-CFC3-449A-832F-3740E40623A2}" type="presParOf" srcId="{CEBD70A8-C2A7-4E34-AEBA-C10922B96272}" destId="{E4564E5E-761B-4579-9239-09D97053EB30}" srcOrd="1" destOrd="0" presId="urn:microsoft.com/office/officeart/2005/8/layout/chevron1"/>
    <dgm:cxn modelId="{621F31B1-D5B2-4597-ADFC-023D9AEC57AD}" type="presParOf" srcId="{CEBD70A8-C2A7-4E34-AEBA-C10922B96272}" destId="{37ADFF7A-C4E0-4077-BD57-C0A367228F15}" srcOrd="2" destOrd="0" presId="urn:microsoft.com/office/officeart/2005/8/layout/chevron1"/>
    <dgm:cxn modelId="{FBF636CF-5963-49FB-8677-BE605987DB7C}" type="presParOf" srcId="{CEBD70A8-C2A7-4E34-AEBA-C10922B96272}" destId="{683EE123-93AB-4022-B185-CA447EF6FEDE}" srcOrd="3" destOrd="0" presId="urn:microsoft.com/office/officeart/2005/8/layout/chevron1"/>
    <dgm:cxn modelId="{57A4B27E-8B7E-4943-BD35-B1B4DBB0C368}" type="presParOf" srcId="{CEBD70A8-C2A7-4E34-AEBA-C10922B96272}" destId="{75E69154-8FB3-4EC9-B0B0-8B2839FB3FC1}" srcOrd="4" destOrd="0" presId="urn:microsoft.com/office/officeart/2005/8/layout/chevron1"/>
    <dgm:cxn modelId="{B069216D-F884-4472-A240-11D16C3DC254}" type="presParOf" srcId="{CEBD70A8-C2A7-4E34-AEBA-C10922B96272}" destId="{37C94F16-E0B2-41AA-AEDC-A7E4AC928837}" srcOrd="5" destOrd="0" presId="urn:microsoft.com/office/officeart/2005/8/layout/chevron1"/>
    <dgm:cxn modelId="{5CC19F14-4D50-43F8-836F-07FAE52199C3}" type="presParOf" srcId="{CEBD70A8-C2A7-4E34-AEBA-C10922B96272}" destId="{EE9E8609-FAA1-4784-A419-4AEE632DF7A6}" srcOrd="6"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E23F5-DD88-4388-8B12-628231ACA769}">
      <dsp:nvSpPr>
        <dsp:cNvPr id="0" name=""/>
        <dsp:cNvSpPr/>
      </dsp:nvSpPr>
      <dsp:spPr>
        <a:xfrm>
          <a:off x="308223" y="0"/>
          <a:ext cx="9254489" cy="319209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092819-F79C-4152-AF3C-44AAB6E78038}">
      <dsp:nvSpPr>
        <dsp:cNvPr id="0" name=""/>
        <dsp:cNvSpPr/>
      </dsp:nvSpPr>
      <dsp:spPr>
        <a:xfrm>
          <a:off x="322970" y="957627"/>
          <a:ext cx="3266290" cy="127683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sv-SE" sz="2800" b="1" kern="1200" dirty="0">
              <a:latin typeface="Open Sans" panose="020B0606030504020204" pitchFamily="34" charset="0"/>
              <a:ea typeface="Open Sans" panose="020B0606030504020204" pitchFamily="34" charset="0"/>
              <a:cs typeface="Open Sans" panose="020B0606030504020204" pitchFamily="34" charset="0"/>
            </a:rPr>
            <a:t>Nationellt råd        </a:t>
          </a:r>
          <a:r>
            <a:rPr lang="sv-SE" sz="1600" kern="1200" dirty="0">
              <a:latin typeface="Open Sans" panose="020B0606030504020204" pitchFamily="34" charset="0"/>
              <a:ea typeface="Open Sans" panose="020B0606030504020204" pitchFamily="34" charset="0"/>
              <a:cs typeface="Open Sans" panose="020B0606030504020204" pitchFamily="34" charset="0"/>
            </a:rPr>
            <a:t>Inrättat senast den 31 dec</a:t>
          </a:r>
          <a:endParaRPr lang="sv-SE"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85300" y="1019957"/>
        <a:ext cx="3141630" cy="1152176"/>
      </dsp:txXfrm>
    </dsp:sp>
    <dsp:sp modelId="{8095E144-90FE-42AE-9B82-1B912F3C747D}">
      <dsp:nvSpPr>
        <dsp:cNvPr id="0" name=""/>
        <dsp:cNvSpPr/>
      </dsp:nvSpPr>
      <dsp:spPr>
        <a:xfrm>
          <a:off x="3745270" y="978873"/>
          <a:ext cx="3266290" cy="127683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sv-SE" sz="2800" b="1" kern="1200" dirty="0">
              <a:latin typeface="Open Sans" panose="020B0606030504020204" pitchFamily="34" charset="0"/>
              <a:ea typeface="Open Sans" panose="020B0606030504020204" pitchFamily="34" charset="0"/>
              <a:cs typeface="Open Sans" panose="020B0606030504020204" pitchFamily="34" charset="0"/>
            </a:rPr>
            <a:t>Regionalt råd                    </a:t>
          </a:r>
          <a:r>
            <a:rPr lang="sv-SE" sz="1600" b="0" kern="1200" dirty="0">
              <a:latin typeface="Open Sans" panose="020B0606030504020204" pitchFamily="34" charset="0"/>
              <a:ea typeface="Open Sans" panose="020B0606030504020204" pitchFamily="34" charset="0"/>
              <a:cs typeface="Open Sans" panose="020B0606030504020204" pitchFamily="34" charset="0"/>
            </a:rPr>
            <a:t>ska starta sitt arbete                        successivt under 2024</a:t>
          </a:r>
        </a:p>
      </dsp:txBody>
      <dsp:txXfrm>
        <a:off x="3807600" y="1041203"/>
        <a:ext cx="3141630" cy="1152176"/>
      </dsp:txXfrm>
    </dsp:sp>
    <dsp:sp modelId="{537773B4-B3CA-436B-BEA4-BDC2428F6747}">
      <dsp:nvSpPr>
        <dsp:cNvPr id="0" name=""/>
        <dsp:cNvSpPr/>
      </dsp:nvSpPr>
      <dsp:spPr>
        <a:xfrm>
          <a:off x="7163878" y="1010781"/>
          <a:ext cx="2620348" cy="127683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sv-SE" sz="2800" b="1" kern="1200" dirty="0">
              <a:latin typeface="Open Sans" panose="020B0606030504020204" pitchFamily="34" charset="0"/>
              <a:ea typeface="Open Sans" panose="020B0606030504020204" pitchFamily="34" charset="0"/>
              <a:cs typeface="Open Sans" panose="020B0606030504020204" pitchFamily="34" charset="0"/>
            </a:rPr>
            <a:t>Lokalt råd              </a:t>
          </a:r>
          <a:r>
            <a:rPr lang="sv-SE" sz="1600" b="0" kern="1200" dirty="0">
              <a:latin typeface="Open Sans" panose="020B0606030504020204" pitchFamily="34" charset="0"/>
              <a:ea typeface="Open Sans" panose="020B0606030504020204" pitchFamily="34" charset="0"/>
              <a:cs typeface="Open Sans" panose="020B0606030504020204" pitchFamily="34" charset="0"/>
            </a:rPr>
            <a:t>ska starta sitt arbete                        successivt under hösten 2024</a:t>
          </a:r>
          <a:endParaRPr lang="sv-SE" sz="1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7226208" y="1073111"/>
        <a:ext cx="2495688" cy="11521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2A495-6597-4EDF-8D5A-94C191A233BC}">
      <dsp:nvSpPr>
        <dsp:cNvPr id="0" name=""/>
        <dsp:cNvSpPr/>
      </dsp:nvSpPr>
      <dsp:spPr>
        <a:xfrm>
          <a:off x="4504" y="1004811"/>
          <a:ext cx="2622338" cy="1048935"/>
        </a:xfrm>
        <a:prstGeom prst="chevron">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sv-SE" sz="1600" u="sng" kern="1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29 september 2023                               </a:t>
          </a:r>
          <a:r>
            <a:rPr lang="sv-SE" sz="1600" b="1" kern="1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Förslag</a:t>
          </a:r>
          <a:r>
            <a:rPr lang="sv-SE" sz="1600" kern="1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sv-SE" sz="1600" b="0" kern="1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till ny samverkansstruktur</a:t>
          </a:r>
        </a:p>
      </dsp:txBody>
      <dsp:txXfrm>
        <a:off x="528972" y="1004811"/>
        <a:ext cx="1573403" cy="1048935"/>
      </dsp:txXfrm>
    </dsp:sp>
    <dsp:sp modelId="{37ADFF7A-C4E0-4077-BD57-C0A367228F15}">
      <dsp:nvSpPr>
        <dsp:cNvPr id="0" name=""/>
        <dsp:cNvSpPr/>
      </dsp:nvSpPr>
      <dsp:spPr>
        <a:xfrm>
          <a:off x="2364609" y="1004811"/>
          <a:ext cx="2622338" cy="1048935"/>
        </a:xfrm>
        <a:prstGeom prst="chevron">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sv-SE" sz="1600" u="sng" kern="1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9 november                                          </a:t>
          </a:r>
          <a:r>
            <a:rPr lang="sv-SE" sz="1600" b="1" kern="1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Beslut</a:t>
          </a:r>
          <a:r>
            <a:rPr lang="sv-SE" sz="1600" kern="1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kring ny samverkanstruktur</a:t>
          </a:r>
        </a:p>
      </dsp:txBody>
      <dsp:txXfrm>
        <a:off x="2889077" y="1004811"/>
        <a:ext cx="1573403" cy="1048935"/>
      </dsp:txXfrm>
    </dsp:sp>
    <dsp:sp modelId="{75E69154-8FB3-4EC9-B0B0-8B2839FB3FC1}">
      <dsp:nvSpPr>
        <dsp:cNvPr id="0" name=""/>
        <dsp:cNvSpPr/>
      </dsp:nvSpPr>
      <dsp:spPr>
        <a:xfrm>
          <a:off x="4724713" y="1004811"/>
          <a:ext cx="2622338" cy="1048935"/>
        </a:xfrm>
        <a:prstGeom prst="chevron">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sv-SE" sz="1600" u="sng" kern="1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31 maj 2024                                 </a:t>
          </a:r>
          <a:r>
            <a:rPr lang="sv-SE" sz="1600" b="1" kern="1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Delredovisning</a:t>
          </a:r>
          <a:r>
            <a:rPr lang="sv-SE" sz="1600" kern="1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p>
      </dsp:txBody>
      <dsp:txXfrm>
        <a:off x="5249181" y="1004811"/>
        <a:ext cx="1573403" cy="1048935"/>
      </dsp:txXfrm>
    </dsp:sp>
    <dsp:sp modelId="{EE9E8609-FAA1-4784-A419-4AEE632DF7A6}">
      <dsp:nvSpPr>
        <dsp:cNvPr id="0" name=""/>
        <dsp:cNvSpPr/>
      </dsp:nvSpPr>
      <dsp:spPr>
        <a:xfrm>
          <a:off x="7084817" y="1004811"/>
          <a:ext cx="2622338" cy="1048935"/>
        </a:xfrm>
        <a:prstGeom prst="chevron">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sv-SE" sz="1600" kern="1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6 december                                     </a:t>
          </a:r>
          <a:r>
            <a:rPr lang="sv-SE" sz="1600" b="1" kern="1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Redovisning</a:t>
          </a:r>
        </a:p>
      </dsp:txBody>
      <dsp:txXfrm>
        <a:off x="7609285" y="1004811"/>
        <a:ext cx="1573403" cy="10489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7B9D7-022F-4D3E-BAEF-DFD416708AB9}" type="datetimeFigureOut">
              <a:rPr lang="sv-SE" smtClean="0"/>
              <a:t>2024-10-03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F47FD3-4746-4237-BCB2-50EBFC6357B8}" type="slidenum">
              <a:rPr lang="sv-SE" smtClean="0"/>
              <a:t>‹#›</a:t>
            </a:fld>
            <a:endParaRPr lang="sv-SE"/>
          </a:p>
        </p:txBody>
      </p:sp>
    </p:spTree>
    <p:extLst>
      <p:ext uri="{BB962C8B-B14F-4D97-AF65-F5344CB8AC3E}">
        <p14:creationId xmlns:p14="http://schemas.microsoft.com/office/powerpoint/2010/main" val="82678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pi.screen9.com/preview/qN7sHqaYPROEpee_uRA4v5aQhZl_BZClSdJGOSZxe3HUy5LZYWJzLDMJa6u4asMP"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api.screen9.com/preview/HROn30d81Z-Tx-Wb0Kt19bY0oL-BFD-gr5S5_yIztAdvngaTiOYM7VWcMluv0WP4"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188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701DB-BB17-4A39-AF0A-4B929D8F9BD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524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C3881-E74D-4833-BA48-B7130101040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0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C3881-E74D-4833-BA48-B7130101040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543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30</a:t>
            </a:fld>
            <a:endParaRPr lang="sv-SE" dirty="0"/>
          </a:p>
        </p:txBody>
      </p:sp>
    </p:spTree>
    <p:extLst>
      <p:ext uri="{BB962C8B-B14F-4D97-AF65-F5344CB8AC3E}">
        <p14:creationId xmlns:p14="http://schemas.microsoft.com/office/powerpoint/2010/main" val="3213162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32</a:t>
            </a:fld>
            <a:endParaRPr lang="sv-SE" dirty="0"/>
          </a:p>
        </p:txBody>
      </p:sp>
    </p:spTree>
    <p:extLst>
      <p:ext uri="{BB962C8B-B14F-4D97-AF65-F5344CB8AC3E}">
        <p14:creationId xmlns:p14="http://schemas.microsoft.com/office/powerpoint/2010/main" val="4185917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t>
            </a:r>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33</a:t>
            </a:fld>
            <a:endParaRPr lang="sv-SE"/>
          </a:p>
        </p:txBody>
      </p:sp>
    </p:spTree>
    <p:extLst>
      <p:ext uri="{BB962C8B-B14F-4D97-AF65-F5344CB8AC3E}">
        <p14:creationId xmlns:p14="http://schemas.microsoft.com/office/powerpoint/2010/main" val="4170704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t>
            </a:r>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34</a:t>
            </a:fld>
            <a:endParaRPr lang="sv-SE"/>
          </a:p>
        </p:txBody>
      </p:sp>
    </p:spTree>
    <p:extLst>
      <p:ext uri="{BB962C8B-B14F-4D97-AF65-F5344CB8AC3E}">
        <p14:creationId xmlns:p14="http://schemas.microsoft.com/office/powerpoint/2010/main" val="1415049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smtClean="0"/>
              <a:t>M</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smtClean="0"/>
              <a:t>Enkätfrågor: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smtClean="0"/>
              <a:t>1.</a:t>
            </a:r>
            <a:r>
              <a:rPr lang="sv-SE" sz="1800" baseline="0" dirty="0" smtClean="0"/>
              <a:t> </a:t>
            </a:r>
            <a:r>
              <a:rPr lang="sv-SE" sz="1800" dirty="0" smtClean="0"/>
              <a:t>Har ni någon gång under [mätperioden] (12 mån) genomfört individbaserad systematisk uppföljning av målgruppens problem och/eller behov?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smtClean="0"/>
              <a:t>2. Har ni någon gång under [mätperioden] (12 mån) genomfört individbaserad systematisk uppföljning av verksamhetens stöd och/eller insatser till enskilda?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smtClean="0"/>
              <a:t>3. Har ni någon gång under [mätperioden] (12 mån) genomfört individbaserad systematisk uppföljning av stöd och insatsers resultat för de enskilda?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smtClean="0"/>
          </a:p>
          <a:p>
            <a:endParaRPr lang="sv-SE" sz="1800" kern="1200" dirty="0">
              <a:solidFill>
                <a:schemeClr val="dk1"/>
              </a:solidFill>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2ABF1-1878-4814-BFCF-593A43BEADCE}"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8953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 </a:t>
            </a:r>
          </a:p>
          <a:p>
            <a:r>
              <a:rPr lang="sv-SE" dirty="0" smtClean="0"/>
              <a:t>Vi håller på att ta fram en plan</a:t>
            </a:r>
            <a:r>
              <a:rPr lang="sv-SE" baseline="0" dirty="0" smtClean="0"/>
              <a:t> för upplägg ISU-stöd</a:t>
            </a:r>
          </a:p>
          <a:p>
            <a:r>
              <a:rPr lang="sv-SE" dirty="0" smtClean="0"/>
              <a:t>Förbereder</a:t>
            </a:r>
            <a:r>
              <a:rPr lang="sv-SE" baseline="0" dirty="0" smtClean="0"/>
              <a:t> utskick till kommunerna</a:t>
            </a:r>
          </a:p>
          <a:p>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36</a:t>
            </a:fld>
            <a:endParaRPr lang="sv-SE"/>
          </a:p>
        </p:txBody>
      </p:sp>
    </p:spTree>
    <p:extLst>
      <p:ext uri="{BB962C8B-B14F-4D97-AF65-F5344CB8AC3E}">
        <p14:creationId xmlns:p14="http://schemas.microsoft.com/office/powerpoint/2010/main" val="1704790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a:t>
            </a:r>
          </a:p>
          <a:p>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37</a:t>
            </a:fld>
            <a:endParaRPr lang="sv-SE"/>
          </a:p>
        </p:txBody>
      </p:sp>
    </p:spTree>
    <p:extLst>
      <p:ext uri="{BB962C8B-B14F-4D97-AF65-F5344CB8AC3E}">
        <p14:creationId xmlns:p14="http://schemas.microsoft.com/office/powerpoint/2010/main" val="1651935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868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a:t>
            </a:r>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38</a:t>
            </a:fld>
            <a:endParaRPr lang="sv-SE"/>
          </a:p>
        </p:txBody>
      </p:sp>
    </p:spTree>
    <p:extLst>
      <p:ext uri="{BB962C8B-B14F-4D97-AF65-F5344CB8AC3E}">
        <p14:creationId xmlns:p14="http://schemas.microsoft.com/office/powerpoint/2010/main" val="2335141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t>
            </a:r>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39</a:t>
            </a:fld>
            <a:endParaRPr lang="sv-SE"/>
          </a:p>
        </p:txBody>
      </p:sp>
    </p:spTree>
    <p:extLst>
      <p:ext uri="{BB962C8B-B14F-4D97-AF65-F5344CB8AC3E}">
        <p14:creationId xmlns:p14="http://schemas.microsoft.com/office/powerpoint/2010/main" val="4207984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a:t>
            </a:r>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40</a:t>
            </a:fld>
            <a:endParaRPr lang="sv-SE"/>
          </a:p>
        </p:txBody>
      </p:sp>
    </p:spTree>
    <p:extLst>
      <p:ext uri="{BB962C8B-B14F-4D97-AF65-F5344CB8AC3E}">
        <p14:creationId xmlns:p14="http://schemas.microsoft.com/office/powerpoint/2010/main" val="4200852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a:t>
            </a:r>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41</a:t>
            </a:fld>
            <a:endParaRPr lang="sv-SE"/>
          </a:p>
        </p:txBody>
      </p:sp>
    </p:spTree>
    <p:extLst>
      <p:ext uri="{BB962C8B-B14F-4D97-AF65-F5344CB8AC3E}">
        <p14:creationId xmlns:p14="http://schemas.microsoft.com/office/powerpoint/2010/main" val="3300677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H+M</a:t>
            </a:r>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42</a:t>
            </a:fld>
            <a:endParaRPr lang="sv-SE"/>
          </a:p>
        </p:txBody>
      </p:sp>
    </p:spTree>
    <p:extLst>
      <p:ext uri="{BB962C8B-B14F-4D97-AF65-F5344CB8AC3E}">
        <p14:creationId xmlns:p14="http://schemas.microsoft.com/office/powerpoint/2010/main" val="3417060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t>
            </a:r>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43</a:t>
            </a:fld>
            <a:endParaRPr lang="sv-SE"/>
          </a:p>
        </p:txBody>
      </p:sp>
    </p:spTree>
    <p:extLst>
      <p:ext uri="{BB962C8B-B14F-4D97-AF65-F5344CB8AC3E}">
        <p14:creationId xmlns:p14="http://schemas.microsoft.com/office/powerpoint/2010/main" val="2416286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hlinkClick r:id="rId3"/>
              </a:rPr>
              <a:t>https://api.screen9.com/preview/qN7sHqaYPROEpee_uRA4v5aQhZl_BZClSdJGOSZxe3HUy5LZYWJzLDMJa6u4asMP</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141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Syftet med läges- och behovsanalyserna är att de ska bidra till samsyn om nuläge och behov, Insikter inför arbetet framåt och utveckling, lärande och samverkan.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79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ena delen Länsdialoger: Är ett stöd till RSS så att de kan samordna och genomföra länsvisa dialoger på uppdrag av sina kommuner. RSS står för regionala samverkans- och stödstrukturer och det kan se lite olika ut vem din kommuns RSS är, i vissa län är Kommunförbundet, i vissa är det FOU-enheter, hos vissa är det regionen. </a:t>
            </a:r>
            <a:r>
              <a:rPr lang="sv-SE" u="none" dirty="0"/>
              <a:t>Under länsdialogen samlas kommunerna i länet för en gemensam dag.</a:t>
            </a:r>
            <a:endParaRPr lang="sv-SE" u="none" dirty="0">
              <a:ea typeface="Calibri"/>
              <a:cs typeface="Calibri"/>
            </a:endParaRPr>
          </a:p>
          <a:p>
            <a:endParaRPr lang="sv-SE" dirty="0"/>
          </a:p>
          <a:p>
            <a:pPr>
              <a:defRPr/>
            </a:pPr>
            <a:r>
              <a:rPr lang="sv-SE" dirty="0"/>
              <a:t>Den andra delen Lokala analyser: Är ett stöd för kommuner att jobba med läges- och behovsanalysen lokalt, både inför och efter länsdialogen.  </a:t>
            </a:r>
          </a:p>
          <a:p>
            <a:pPr>
              <a:defRPr/>
            </a:pPr>
            <a:endParaRPr lang="sv-SE" dirty="0"/>
          </a:p>
          <a:p>
            <a:pPr>
              <a:defRPr/>
            </a:pPr>
            <a:r>
              <a:rPr lang="sv-SE" dirty="0"/>
              <a:t>Men också som en förberedelse inför Socialstyrelsens insamlingen </a:t>
            </a:r>
            <a:r>
              <a:rPr lang="sv-SE" u="none" dirty="0"/>
              <a:t>av kommunernas lägesbilderna</a:t>
            </a:r>
            <a:r>
              <a:rPr lang="sv-SE" dirty="0"/>
              <a:t>.</a:t>
            </a:r>
            <a:endParaRPr lang="sv-SE" dirty="0">
              <a:ea typeface="Calibri"/>
              <a:cs typeface="Calibri"/>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867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a:t>Länsdialogerna blir ett tillfälle för att:</a:t>
            </a:r>
          </a:p>
          <a:p>
            <a:pPr marL="342900" indent="-342900">
              <a:buFont typeface="Arial" panose="020B0604020202020204" pitchFamily="34" charset="0"/>
              <a:buChar char="•"/>
            </a:pPr>
            <a:r>
              <a:rPr lang="sv-SE" dirty="0"/>
              <a:t>Lär, ta stöd av varandra </a:t>
            </a:r>
          </a:p>
          <a:p>
            <a:pPr marL="342900" indent="-342900">
              <a:buFont typeface="Arial" panose="020B0604020202020204" pitchFamily="34" charset="0"/>
              <a:buChar char="•"/>
            </a:pPr>
            <a:r>
              <a:rPr lang="sv-SE" dirty="0"/>
              <a:t>Dela erfarenheter </a:t>
            </a:r>
          </a:p>
          <a:p>
            <a:pPr marL="342900" indent="-342900">
              <a:buFont typeface="Arial" panose="020B0604020202020204" pitchFamily="34" charset="0"/>
              <a:buChar char="•"/>
            </a:pPr>
            <a:r>
              <a:rPr lang="sv-SE" dirty="0"/>
              <a:t>Utveckla samverkan </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578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6BF2F-DBD5-4015-B795-EEC99059A61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781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endParaRPr lang="sv-SE" dirty="0">
              <a:solidFill>
                <a:schemeClr val="tx1"/>
              </a:solidFill>
            </a:endParaRPr>
          </a:p>
          <a:p>
            <a:pPr>
              <a:defRPr/>
            </a:pPr>
            <a:r>
              <a:rPr lang="sv-SE" b="1" dirty="0">
                <a:solidFill>
                  <a:schemeClr val="tx1"/>
                </a:solidFill>
              </a:rPr>
              <a:t>Tänk hela socialtjänsten alltså alla verksamheter inom IFO, funk &amp; äldre + ev. näraliggande verksamheter. </a:t>
            </a:r>
          </a:p>
          <a:p>
            <a:pPr>
              <a:defRPr/>
            </a:pPr>
            <a:r>
              <a:rPr lang="sv-SE" dirty="0">
                <a:solidFill>
                  <a:schemeClr val="tx1"/>
                </a:solidFill>
              </a:rPr>
              <a:t> </a:t>
            </a:r>
          </a:p>
          <a:p>
            <a:pPr>
              <a:defRPr/>
            </a:pPr>
            <a:r>
              <a:rPr lang="sv-SE" dirty="0">
                <a:solidFill>
                  <a:schemeClr val="tx1"/>
                </a:solidFill>
              </a:rPr>
              <a:t>Även de fackliga är viktiga att bjuda in tidigt. Involvera kommunledningen – KSO och kommundirektör. </a:t>
            </a:r>
          </a:p>
          <a:p>
            <a:pPr>
              <a:defRPr/>
            </a:pPr>
            <a:endParaRPr lang="sv-SE" b="1" dirty="0">
              <a:solidFill>
                <a:schemeClr val="bg1"/>
              </a:solidFill>
              <a:ea typeface="Calibri" panose="020F0502020204030204"/>
              <a:cs typeface="Calibri" panose="020F0502020204030204"/>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357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Stödpaketet är nu lanserat </a:t>
            </a:r>
          </a:p>
          <a:p>
            <a:r>
              <a:rPr lang="sv-SE"/>
              <a:t>Själva länsdialogerna genomförs mellan okt 2024 till mars 2025, er RSS har mer information om er dialog.</a:t>
            </a:r>
          </a:p>
          <a:p>
            <a:r>
              <a:rPr lang="sv-SE"/>
              <a:t>I jan- feb 2025 i samband med Öppna Jämförelser samlar Socialstyrelsen in lägesbilderna genom en enkät.</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811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Innehållet i stödpaketet är följande.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rgbClr val="000000"/>
                </a:solidFill>
                <a:latin typeface="Avenir Next LT Pro"/>
                <a:sym typeface="Wingdings" panose="05000000000000000000" pitchFamily="2" charset="2"/>
              </a:rPr>
              <a:t>Inför länsdialogen: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rgbClr val="000000"/>
                </a:solidFill>
                <a:latin typeface="Avenir Next LT Pro"/>
                <a:sym typeface="Wingdings" panose="05000000000000000000" pitchFamily="2" charset="2"/>
              </a:rPr>
              <a:t>Förberedande basmaterial: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dirty="0">
                <a:solidFill>
                  <a:srgbClr val="000000"/>
                </a:solidFill>
                <a:latin typeface="Avenir Next LT Pro"/>
                <a:sym typeface="Wingdings" panose="05000000000000000000" pitchFamily="2" charset="2"/>
              </a:rPr>
              <a:t>Filmer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200" b="0" i="0" u="none" strike="noStrike" kern="1200" cap="none" spc="0" normalizeH="0" baseline="0" noProof="0" dirty="0">
                <a:ln>
                  <a:noFill/>
                </a:ln>
                <a:solidFill>
                  <a:srgbClr val="000000"/>
                </a:solidFill>
                <a:effectLst/>
                <a:uLnTx/>
                <a:uFillTx/>
                <a:latin typeface="Avenir Next LT Pro"/>
                <a:ea typeface="+mn-ea"/>
                <a:cs typeface="+mn-cs"/>
                <a:sym typeface="Wingdings" panose="05000000000000000000" pitchFamily="2" charset="2"/>
              </a:rPr>
              <a:t>Frågor för dialog</a:t>
            </a:r>
            <a:r>
              <a:rPr kumimoji="0" lang="sv-SE" sz="1200" b="0" i="0" u="none" strike="noStrike" kern="1200" cap="none" spc="0" normalizeH="0" noProof="0" dirty="0">
                <a:ln>
                  <a:noFill/>
                </a:ln>
                <a:solidFill>
                  <a:srgbClr val="000000"/>
                </a:solidFill>
                <a:effectLst/>
                <a:uLnTx/>
                <a:uFillTx/>
                <a:latin typeface="Avenir Next LT Pro"/>
                <a:ea typeface="+mn-ea"/>
                <a:cs typeface="+mn-cs"/>
                <a:sym typeface="Wingdings" panose="05000000000000000000" pitchFamily="2" charset="2"/>
              </a:rPr>
              <a:t> </a:t>
            </a:r>
          </a:p>
          <a:p>
            <a:pPr marR="0" lvl="0" algn="l" defTabSz="914400" rtl="0" eaLnBrk="1" fontAlgn="auto" latinLnBrk="0" hangingPunct="1">
              <a:lnSpc>
                <a:spcPct val="100000"/>
              </a:lnSpc>
              <a:spcBef>
                <a:spcPts val="0"/>
              </a:spcBef>
              <a:spcAft>
                <a:spcPts val="0"/>
              </a:spcAft>
              <a:buClrTx/>
              <a:buSzTx/>
              <a:tabLst/>
              <a:defRPr/>
            </a:pPr>
            <a:r>
              <a:rPr kumimoji="0" lang="sv-SE" sz="1200" b="0" i="0" u="none" strike="noStrike" kern="1200" cap="none" spc="0" normalizeH="0" baseline="0" noProof="0" dirty="0">
                <a:ln>
                  <a:noFill/>
                </a:ln>
                <a:solidFill>
                  <a:srgbClr val="000000"/>
                </a:solidFill>
                <a:effectLst/>
                <a:uLnTx/>
                <a:uFillTx/>
                <a:latin typeface="Avenir Next LT Pro"/>
                <a:ea typeface="+mn-ea"/>
                <a:cs typeface="+mn-cs"/>
                <a:sym typeface="Wingdings" panose="05000000000000000000" pitchFamily="2" charset="2"/>
              </a:rPr>
              <a:t>(SKR)</a:t>
            </a:r>
          </a:p>
          <a:p>
            <a:endParaRPr lang="sv-SE" dirty="0"/>
          </a:p>
          <a:p>
            <a:r>
              <a:rPr lang="sv-SE" dirty="0"/>
              <a:t>Se därför till att planera in tid på hemmaplan innan länsdialogen så ni hinner förbereda er tillsammans. </a:t>
            </a:r>
          </a:p>
          <a:p>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Avenir Next LT Pro"/>
                <a:ea typeface="+mn-ea"/>
                <a:cs typeface="+mn-cs"/>
              </a:rPr>
              <a:t>Material </a:t>
            </a:r>
            <a:r>
              <a:rPr lang="sv-SE" sz="1200" dirty="0">
                <a:solidFill>
                  <a:srgbClr val="000000"/>
                </a:solidFill>
                <a:latin typeface="Avenir Next LT Pro"/>
              </a:rPr>
              <a:t>och p</a:t>
            </a:r>
            <a:r>
              <a:rPr kumimoji="0" lang="sv-SE" sz="1200" b="0" i="0" u="none" strike="noStrike" kern="1200" cap="none" spc="0" normalizeH="0" baseline="0" noProof="0" dirty="0" err="1">
                <a:ln>
                  <a:noFill/>
                </a:ln>
                <a:solidFill>
                  <a:srgbClr val="000000"/>
                </a:solidFill>
                <a:effectLst/>
                <a:uLnTx/>
                <a:uFillTx/>
                <a:latin typeface="Avenir Next LT Pro"/>
                <a:ea typeface="+mn-ea"/>
                <a:cs typeface="+mn-cs"/>
              </a:rPr>
              <a:t>rocesstöd</a:t>
            </a:r>
            <a:r>
              <a:rPr kumimoji="0" lang="sv-SE" sz="1200" b="0" i="0" u="none" strike="noStrike" kern="1200" cap="none" spc="0" normalizeH="0" baseline="0" noProof="0" dirty="0">
                <a:ln>
                  <a:noFill/>
                </a:ln>
                <a:solidFill>
                  <a:srgbClr val="000000"/>
                </a:solidFill>
                <a:effectLst/>
                <a:uLnTx/>
                <a:uFillTx/>
                <a:latin typeface="Avenir Next LT Pro"/>
                <a:ea typeface="+mn-ea"/>
                <a:cs typeface="+mn-cs"/>
              </a:rPr>
              <a:t> till RSS för att arrangera länsdialog (SKR)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Avenir Next LT Pro"/>
                <a:ea typeface="+mn-ea"/>
                <a:cs typeface="+mn-cs"/>
                <a:sym typeface="Wingdings" panose="05000000000000000000" pitchFamily="2" charset="2"/>
              </a:rPr>
              <a:t>SKR och Socialstyrelsen erbjuder sig att delta på länsdialogerna – vi ser mycket framemot att besöka er  </a:t>
            </a:r>
          </a:p>
          <a:p>
            <a:endParaRPr lang="sv-SE" dirty="0"/>
          </a:p>
          <a:p>
            <a:r>
              <a:rPr lang="sv-SE" dirty="0"/>
              <a:t>´Lokal analys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Avenir Next LT Pro"/>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Avenir Next LT Pro"/>
                <a:ea typeface="+mn-ea"/>
                <a:cs typeface="+mn-cs"/>
              </a:rPr>
              <a:t>Skatta läget – ett verktyg (SKR) för din kommun</a:t>
            </a:r>
          </a:p>
          <a:p>
            <a:r>
              <a:rPr lang="sv-SE" sz="1200" dirty="0">
                <a:solidFill>
                  <a:srgbClr val="000000"/>
                </a:solidFill>
                <a:latin typeface="Avenir Next LT Pro"/>
                <a:sym typeface="Wingdings" panose="05000000000000000000" pitchFamily="2" charset="2"/>
              </a:rPr>
              <a:t>Digitalt verktyg för verksamheter, </a:t>
            </a:r>
            <a:r>
              <a:rPr lang="sv-SE" sz="1200" dirty="0">
                <a:effectLst/>
              </a:rPr>
              <a:t>Självskattningen är indelad i fyra olika delar. </a:t>
            </a:r>
          </a:p>
          <a:p>
            <a:r>
              <a:rPr lang="sv-SE" sz="1200" dirty="0">
                <a:effectLst/>
              </a:rPr>
              <a:t>Varje del innehåller moment med tillhörande påståenden att diskutera och skatta.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dirty="0">
                <a:solidFill>
                  <a:srgbClr val="000000"/>
                </a:solidFill>
                <a:latin typeface="Avenir Next LT Pro"/>
                <a:sym typeface="Wingdings" panose="05000000000000000000" pitchFamily="2" charset="2"/>
              </a:rPr>
              <a:t>Filmer om varje del som beskriver vad varje del handlar om: Styrning och ledning, Förebyggande och lätt tillgänglig, Jämställd och jämlik och Kunskapsbaserad.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200" b="0" i="0" u="none" strike="noStrike" kern="1200" cap="none" spc="0" normalizeH="0" baseline="0" noProof="0" dirty="0">
                <a:ln>
                  <a:noFill/>
                </a:ln>
                <a:solidFill>
                  <a:srgbClr val="000000"/>
                </a:solidFill>
                <a:effectLst/>
                <a:uLnTx/>
                <a:uFillTx/>
                <a:latin typeface="Avenir Next LT Pro"/>
                <a:ea typeface="+mn-ea"/>
                <a:cs typeface="+mn-cs"/>
                <a:sym typeface="Wingdings" panose="05000000000000000000" pitchFamily="2" charset="2"/>
              </a:rPr>
              <a:t>Stöd</a:t>
            </a:r>
            <a:r>
              <a:rPr kumimoji="0" lang="sv-SE" sz="1200" b="0" i="0" u="none" strike="noStrike" kern="1200" cap="none" spc="0" normalizeH="0" noProof="0" dirty="0">
                <a:ln>
                  <a:noFill/>
                </a:ln>
                <a:solidFill>
                  <a:srgbClr val="000000"/>
                </a:solidFill>
                <a:effectLst/>
                <a:uLnTx/>
                <a:uFillTx/>
                <a:latin typeface="Avenir Next LT Pro"/>
                <a:ea typeface="+mn-ea"/>
                <a:cs typeface="+mn-cs"/>
                <a:sym typeface="Wingdings" panose="05000000000000000000" pitchFamily="2" charset="2"/>
              </a:rPr>
              <a:t> för </a:t>
            </a:r>
            <a:r>
              <a:rPr kumimoji="0" lang="sv-SE" sz="1200" b="0" i="0" u="none" strike="noStrike" kern="1200" cap="none" spc="0" normalizeH="0" baseline="0" noProof="0" dirty="0">
                <a:ln>
                  <a:noFill/>
                </a:ln>
                <a:solidFill>
                  <a:srgbClr val="000000"/>
                </a:solidFill>
                <a:effectLst/>
                <a:uLnTx/>
                <a:uFillTx/>
                <a:latin typeface="Avenir Next LT Pro"/>
                <a:ea typeface="+mn-ea"/>
                <a:cs typeface="+mn-cs"/>
                <a:sym typeface="Wingdings" panose="05000000000000000000" pitchFamily="2" charset="2"/>
              </a:rPr>
              <a:t>dialog kring processen att fylla i och analyser resultatet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sv-SE" sz="1200" b="0" i="0" u="none" strike="noStrike" kern="1200" cap="none" spc="0" normalizeH="0" baseline="0" noProof="0" dirty="0">
              <a:ln>
                <a:noFill/>
              </a:ln>
              <a:solidFill>
                <a:srgbClr val="000000"/>
              </a:solidFill>
              <a:effectLst/>
              <a:uLnTx/>
              <a:uFillTx/>
              <a:latin typeface="Avenir Next LT Pro"/>
              <a:ea typeface="+mn-ea"/>
              <a:cs typeface="+mn-cs"/>
              <a:sym typeface="Wingdings" panose="05000000000000000000" pitchFamily="2" charset="2"/>
            </a:endParaRPr>
          </a:p>
          <a:p>
            <a:r>
              <a:rPr lang="sv-SE" sz="1200" b="0" dirty="0">
                <a:effectLst/>
              </a:rPr>
              <a:t>Syftet är att just Skatt ert läge. </a:t>
            </a:r>
          </a:p>
          <a:p>
            <a:endParaRPr lang="sv-SE" sz="1200" b="0" dirty="0">
              <a:effectLst/>
            </a:endParaRPr>
          </a:p>
          <a:p>
            <a:r>
              <a:rPr lang="sv-SE" sz="1200" b="0" dirty="0">
                <a:effectLst/>
              </a:rPr>
              <a:t>Ge överblick över läge och behov och var </a:t>
            </a:r>
            <a:r>
              <a:rPr lang="sv-SE" sz="1200" b="0" dirty="0"/>
              <a:t>er</a:t>
            </a:r>
            <a:r>
              <a:rPr lang="sv-SE" sz="1200" b="0" dirty="0">
                <a:effectLst/>
              </a:rPr>
              <a:t> verksamhet befinner sig. </a:t>
            </a:r>
          </a:p>
          <a:p>
            <a:r>
              <a:rPr lang="sv-SE" sz="1200" b="0" dirty="0"/>
              <a:t>Bidra till samsyn och gemensam förståelse för den egna omställningen.</a:t>
            </a:r>
          </a:p>
          <a:p>
            <a:r>
              <a:rPr lang="sv-SE" sz="1200" b="0" dirty="0"/>
              <a:t>V</a:t>
            </a:r>
            <a:r>
              <a:rPr lang="sv-SE" sz="1200" b="0" dirty="0">
                <a:effectLst/>
              </a:rPr>
              <a:t>ägleda er i planeringen av omställningen framåt.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sv-SE" sz="1200" b="0" i="0" u="none" strike="noStrike" kern="1200" cap="none" spc="0" normalizeH="0" baseline="0" noProof="0" dirty="0">
              <a:ln>
                <a:noFill/>
              </a:ln>
              <a:solidFill>
                <a:srgbClr val="000000"/>
              </a:solidFill>
              <a:effectLst/>
              <a:uLnTx/>
              <a:uFillTx/>
              <a:latin typeface="Avenir Next LT Pro"/>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Avenir Next LT Pro"/>
                <a:ea typeface="+mn-ea"/>
                <a:cs typeface="+mn-cs"/>
              </a:rPr>
              <a:t>Rapport/Material med kommundata och stöd för analys (Socialstyrelsen)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Avenir Next LT Pro"/>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Avenir Next LT Pro"/>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Avenir Next LT Pro"/>
                <a:ea typeface="+mn-ea"/>
                <a:cs typeface="+mn-cs"/>
                <a:sym typeface="Wingdings" panose="05000000000000000000" pitchFamily="2" charset="2"/>
              </a:rPr>
              <a:t>Rapportering Socialstyrelsen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Avenir Next LT Pro"/>
              <a:ea typeface="+mn-ea"/>
              <a:cs typeface="+mn-cs"/>
              <a:sym typeface="Wingdings" panose="05000000000000000000" pitchFamily="2" charset="2"/>
            </a:endParaRPr>
          </a:p>
          <a:p>
            <a:pPr marL="171450" indent="-171450">
              <a:buFont typeface="Arial" panose="020B0604020202020204" pitchFamily="34" charset="0"/>
              <a:buChar char="•"/>
              <a:defRPr/>
            </a:pPr>
            <a:r>
              <a:rPr kumimoji="0" lang="sv-SE" sz="1200" b="0" i="0" u="none" strike="noStrike" kern="1200" cap="none" spc="0" normalizeH="0" baseline="0" noProof="0" dirty="0">
                <a:ln>
                  <a:noFill/>
                </a:ln>
                <a:solidFill>
                  <a:srgbClr val="000000"/>
                </a:solidFill>
                <a:effectLst/>
                <a:uLnTx/>
                <a:uFillTx/>
                <a:latin typeface="Avenir Next LT Pro"/>
                <a:ea typeface="+mn-ea"/>
                <a:cs typeface="+mn-cs"/>
              </a:rPr>
              <a:t>Informationsinsamling av lägesbilderna (Socialstyrelsen) Där socialstyrelsen är intresserade av era slutsatser kring</a:t>
            </a:r>
            <a:r>
              <a:rPr lang="sv-SE" dirty="0">
                <a:solidFill>
                  <a:srgbClr val="000000"/>
                </a:solidFill>
                <a:latin typeface="Avenir Next LT Pro"/>
              </a:rPr>
              <a:t> </a:t>
            </a:r>
            <a:r>
              <a:rPr lang="sv-SE" u="sng" dirty="0">
                <a:solidFill>
                  <a:srgbClr val="000000"/>
                </a:solidFill>
                <a:latin typeface="Avenir Next LT Pro"/>
              </a:rPr>
              <a:t>kommunens</a:t>
            </a:r>
            <a:r>
              <a:rPr kumimoji="0" lang="sv-SE" sz="1200" b="0" i="0" u="sng" strike="noStrike" kern="1200" cap="none" spc="0" normalizeH="0" baseline="0" noProof="0" dirty="0">
                <a:ln>
                  <a:noFill/>
                </a:ln>
                <a:solidFill>
                  <a:srgbClr val="000000"/>
                </a:solidFill>
                <a:effectLst/>
                <a:uLnTx/>
                <a:uFillTx/>
                <a:latin typeface="Avenir Next LT Pro"/>
                <a:ea typeface="+mn-ea"/>
                <a:cs typeface="+mn-cs"/>
              </a:rPr>
              <a:t> </a:t>
            </a:r>
            <a:r>
              <a:rPr kumimoji="0" lang="sv-SE" sz="1200" b="0" i="0" u="none" strike="noStrike" kern="1200" cap="none" spc="0" normalizeH="0" baseline="0" noProof="0" dirty="0">
                <a:ln>
                  <a:noFill/>
                </a:ln>
                <a:solidFill>
                  <a:srgbClr val="000000"/>
                </a:solidFill>
                <a:effectLst/>
                <a:uLnTx/>
                <a:uFillTx/>
                <a:latin typeface="Avenir Next LT Pro"/>
                <a:ea typeface="+mn-ea"/>
                <a:cs typeface="+mn-cs"/>
              </a:rPr>
              <a:t>läge och behov.</a:t>
            </a:r>
            <a:r>
              <a:rPr lang="sv-SE" dirty="0">
                <a:solidFill>
                  <a:srgbClr val="000000"/>
                </a:solidFill>
                <a:latin typeface="Avenir Next LT Pro"/>
              </a:rPr>
              <a:t> </a:t>
            </a:r>
            <a:endParaRPr lang="sv-SE" sz="1200" b="0" i="0" u="none" strike="noStrike" kern="1200" cap="none" spc="0" normalizeH="0" baseline="0" noProof="0" dirty="0">
              <a:ln>
                <a:noFill/>
              </a:ln>
              <a:solidFill>
                <a:srgbClr val="000000"/>
              </a:solidFill>
              <a:effectLst/>
              <a:uLnTx/>
              <a:uFillTx/>
              <a:latin typeface="Avenir Next LT Pr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Avenir Next LT Pro"/>
                <a:ea typeface="+mn-ea"/>
                <a:cs typeface="+mn-cs"/>
              </a:rPr>
              <a:t>Återrapportering sker av Socialstyrelsen till regeringen.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Avenir Next LT Pro"/>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Avenir Next LT Pro"/>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Avenir Next LT Pro"/>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Avenir Next LT Pro"/>
              <a:ea typeface="+mn-ea"/>
              <a:cs typeface="+mn-cs"/>
              <a:sym typeface="Wingdings" panose="05000000000000000000" pitchFamily="2" charset="2"/>
            </a:endParaRPr>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400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260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251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2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58</a:t>
            </a:fld>
            <a:endParaRPr lang="sv-SE"/>
          </a:p>
        </p:txBody>
      </p:sp>
    </p:spTree>
    <p:extLst>
      <p:ext uri="{BB962C8B-B14F-4D97-AF65-F5344CB8AC3E}">
        <p14:creationId xmlns:p14="http://schemas.microsoft.com/office/powerpoint/2010/main" val="31575941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7782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u="none" dirty="0"/>
              <a:t>Vi har nu lanserat ett stödpaket. </a:t>
            </a:r>
            <a:r>
              <a:rPr lang="sv-SE" u="none" dirty="0">
                <a:solidFill>
                  <a:srgbClr val="000000"/>
                </a:solidFill>
                <a:ea typeface="Calibri"/>
                <a:cs typeface="Calibri"/>
              </a:rPr>
              <a:t>Ett verktyg i stödpaketet är Skatta läget – ett verktyg. </a:t>
            </a:r>
          </a:p>
          <a:p>
            <a:pPr>
              <a:defRPr/>
            </a:pPr>
            <a:endParaRPr lang="sv-SE" u="none" dirty="0">
              <a:solidFill>
                <a:srgbClr val="000000"/>
              </a:solidFill>
              <a:ea typeface="Calibri"/>
              <a:cs typeface="Calibri"/>
            </a:endParaRPr>
          </a:p>
          <a:p>
            <a:pPr>
              <a:defRPr/>
            </a:pPr>
            <a:r>
              <a:rPr lang="sv-SE" dirty="0"/>
              <a:t>Det här är ett verktyg för självskattning, ingen enkät utan mer som en temperaturmätare.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5789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8014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A27ECE6B-7141-4BB4-A7B7-818E219591EE}"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928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t>Verktyg för din kommun inte för oss på SKR eller Socialstyrelsen.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Se det här första check – hur skattar ni ert läge idag?</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0313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Från start till mål i fyra delar</a:t>
            </a:r>
            <a:endParaRPr lang="sv-SE">
              <a:ea typeface="Calibri"/>
              <a:cs typeface="Calibri"/>
            </a:endParaRPr>
          </a:p>
          <a:p>
            <a:pPr marL="285750" indent="-285750">
              <a:buFont typeface="Arial" panose="020B0604020202020204" pitchFamily="34" charset="0"/>
              <a:buChar char="•"/>
            </a:pPr>
            <a:r>
              <a:rPr lang="sv-SE" sz="1200"/>
              <a:t>De fyra</a:t>
            </a:r>
            <a:r>
              <a:rPr lang="sv-SE"/>
              <a:t> avsnitten</a:t>
            </a:r>
            <a:r>
              <a:rPr lang="sv-SE" sz="1200"/>
              <a:t> är: 1) Styrning och ledning, 2) förebyggande och lätt tillgänglig, 3) jämställd och jämlik och 4) kunskapsbaserad. </a:t>
            </a:r>
            <a:endParaRPr lang="sv-SE" sz="1200">
              <a:ea typeface="Calibri"/>
              <a:cs typeface="Calibri"/>
            </a:endParaRPr>
          </a:p>
          <a:p>
            <a:pPr marL="285750" indent="-285750">
              <a:buFont typeface="Arial" panose="020B0604020202020204" pitchFamily="34" charset="0"/>
              <a:buChar char="•"/>
            </a:pPr>
            <a:r>
              <a:rPr lang="sv-SE" sz="1200"/>
              <a:t>Ni ska ju se omställningen som en helhet som f</a:t>
            </a:r>
            <a:r>
              <a:rPr lang="sv-SE" sz="1800" b="0" i="0">
                <a:solidFill>
                  <a:srgbClr val="000000"/>
                </a:solidFill>
                <a:effectLst/>
                <a:latin typeface="Segoe UI"/>
                <a:cs typeface="Segoe UI"/>
              </a:rPr>
              <a:t>örutsätter och är beroende av varandra. Socialtjänsten behöver alltså jobba med alla delar för att bli så förebyggande, tillgänglig, jämställd och kunskapsbaserad som lagen syftar till.</a:t>
            </a:r>
            <a:endParaRPr lang="sv-SE" sz="1200">
              <a:latin typeface="Segoe UI"/>
              <a:cs typeface="Segoe UI"/>
            </a:endParaRPr>
          </a:p>
          <a:p>
            <a:pPr marL="285750" indent="-285750">
              <a:buFont typeface="Arial" panose="020B0604020202020204" pitchFamily="34" charset="0"/>
              <a:buChar char="•"/>
            </a:pPr>
            <a:r>
              <a:rPr lang="sv-SE" sz="1200"/>
              <a:t>De fyra avsnitten som skattningen består av kan göra vid samma eller vid olika tillfällen. Ni går från start till mål. </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3014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Avsnitt 1 Styrning och ledning</a:t>
            </a:r>
          </a:p>
          <a:p>
            <a:endParaRPr lang="sv-SE"/>
          </a:p>
          <a:p>
            <a:r>
              <a:rPr lang="sv-SE"/>
              <a:t>För att uppfylla nya socialtjänstlagens intention behöver kommunens ledning ge socialtjänsten – och närliggande verksamheter – goda förutsättningar att ställa om.</a:t>
            </a:r>
          </a:p>
          <a:p>
            <a:r>
              <a:rPr lang="sv-SE"/>
              <a:t>De tre momenten är:</a:t>
            </a:r>
          </a:p>
          <a:p>
            <a:pPr marL="342900" indent="-342900">
              <a:buFont typeface="Arial" panose="020B0604020202020204" pitchFamily="34" charset="0"/>
              <a:buChar char="•"/>
            </a:pPr>
            <a:r>
              <a:rPr lang="sv-SE"/>
              <a:t>Sätta mål, följa upp resultat och analysera</a:t>
            </a:r>
          </a:p>
          <a:p>
            <a:pPr marL="342900" indent="-342900">
              <a:buFont typeface="Arial" panose="020B0604020202020204" pitchFamily="34" charset="0"/>
              <a:buChar char="•"/>
            </a:pPr>
            <a:r>
              <a:rPr lang="sv-SE"/>
              <a:t>Organisation och kultur</a:t>
            </a:r>
          </a:p>
          <a:p>
            <a:pPr marL="342900" indent="-342900">
              <a:buFont typeface="Arial" panose="020B0604020202020204" pitchFamily="34" charset="0"/>
              <a:buChar char="•"/>
            </a:pPr>
            <a:r>
              <a:rPr lang="sv-SE"/>
              <a:t>Utveckla samverkan</a:t>
            </a:r>
          </a:p>
          <a:p>
            <a:endParaRPr lang="sv-SE"/>
          </a:p>
          <a:p>
            <a:r>
              <a:rPr lang="sv-SE"/>
              <a:t>Inom styrning och ledning finns de andra tre delarna med att socialtjänsten: </a:t>
            </a:r>
          </a:p>
          <a:p>
            <a:endParaRPr lang="sv-SE"/>
          </a:p>
          <a:p>
            <a:r>
              <a:rPr lang="sv-SE"/>
              <a:t>Ex på ett påstående är: </a:t>
            </a:r>
          </a:p>
          <a:p>
            <a:endParaRPr lang="sv-SE"/>
          </a:p>
          <a:p>
            <a:r>
              <a:rPr lang="sv-SE" sz="1800">
                <a:effectLst/>
                <a:latin typeface="Aptos" panose="020B0004020202020204" pitchFamily="34" charset="0"/>
                <a:ea typeface="Aptos" panose="020B0004020202020204" pitchFamily="34" charset="0"/>
                <a:cs typeface="Arial" panose="020B0604020202020204" pitchFamily="34" charset="0"/>
              </a:rPr>
              <a:t>Den kommunövergripande styrningen skapar förutsättningar för omställningen utifrån en socialtjänst som</a:t>
            </a:r>
          </a:p>
          <a:p>
            <a:endParaRPr lang="sv-SE" sz="1800">
              <a:effectLst/>
              <a:latin typeface="Aptos" panose="020B0004020202020204" pitchFamily="34" charset="0"/>
              <a:cs typeface="Arial" panose="020B0604020202020204" pitchFamily="34" charset="0"/>
            </a:endParaRPr>
          </a:p>
          <a:p>
            <a:pPr algn="l" rtl="0" fontAlgn="base">
              <a:buFont typeface="+mj-lt"/>
              <a:buAutoNum type="arabicPeriod"/>
            </a:pPr>
            <a:r>
              <a:rPr lang="sv-SE" sz="1200" b="0" i="0">
                <a:solidFill>
                  <a:srgbClr val="000000"/>
                </a:solidFill>
                <a:effectLst/>
                <a:highlight>
                  <a:srgbClr val="FFFFFF"/>
                </a:highlight>
                <a:latin typeface="Aptos" panose="020B0004020202020204" pitchFamily="34" charset="0"/>
              </a:rPr>
              <a:t>är förebyggande och lätt tillgänglig   </a:t>
            </a:r>
          </a:p>
          <a:p>
            <a:pPr algn="l" rtl="0" fontAlgn="base">
              <a:buFont typeface="+mj-lt"/>
              <a:buAutoNum type="arabicPeriod" startAt="2"/>
            </a:pPr>
            <a:r>
              <a:rPr lang="sv-SE" sz="1200" b="0" i="0">
                <a:solidFill>
                  <a:srgbClr val="000000"/>
                </a:solidFill>
                <a:effectLst/>
                <a:highlight>
                  <a:srgbClr val="FFFFFF"/>
                </a:highlight>
                <a:latin typeface="Aptos" panose="020B0004020202020204" pitchFamily="34" charset="0"/>
              </a:rPr>
              <a:t>främjar jämställda och jämlika levnadsvillkor, respekterar och främjar mänskliga rättigheter och tillgodoser barns rättigheter  </a:t>
            </a:r>
          </a:p>
          <a:p>
            <a:pPr algn="l" rtl="0" fontAlgn="base">
              <a:buFont typeface="+mj-lt"/>
              <a:buAutoNum type="arabicPeriod" startAt="3"/>
            </a:pPr>
            <a:r>
              <a:rPr lang="sv-SE" sz="1200" b="0" i="0">
                <a:solidFill>
                  <a:srgbClr val="000000"/>
                </a:solidFill>
                <a:effectLst/>
                <a:highlight>
                  <a:srgbClr val="FFFFFF"/>
                </a:highlight>
                <a:latin typeface="Aptos" panose="020B0004020202020204" pitchFamily="34" charset="0"/>
              </a:rPr>
              <a:t>är kunskapsbaserad och</a:t>
            </a:r>
            <a:r>
              <a:rPr lang="sv-SE" sz="1200" b="0" i="0">
                <a:solidFill>
                  <a:srgbClr val="333333"/>
                </a:solidFill>
                <a:effectLst/>
                <a:highlight>
                  <a:srgbClr val="FFFFFF"/>
                </a:highlight>
                <a:latin typeface="Segoe UI" panose="020B0502040204020203" pitchFamily="34" charset="0"/>
              </a:rPr>
              <a:t> bedrivs i enlighet</a:t>
            </a:r>
            <a:r>
              <a:rPr lang="sv-SE" sz="1200" b="0" i="0">
                <a:solidFill>
                  <a:srgbClr val="000000"/>
                </a:solidFill>
                <a:effectLst/>
                <a:highlight>
                  <a:srgbClr val="FFFFFF"/>
                </a:highlight>
                <a:latin typeface="Aptos" panose="020B0004020202020204" pitchFamily="34" charset="0"/>
              </a:rPr>
              <a:t> med vetenskap och beprövad erfarenhet. </a:t>
            </a:r>
          </a:p>
          <a:p>
            <a:endParaRPr lang="sv-SE"/>
          </a:p>
        </p:txBody>
      </p:sp>
      <p:sp>
        <p:nvSpPr>
          <p:cNvPr id="4" name="Platshållare för bildnummer 3"/>
          <p:cNvSpPr>
            <a:spLocks noGrp="1"/>
          </p:cNvSpPr>
          <p:nvPr>
            <p:ph type="sldNum" sz="quarter" idx="5"/>
          </p:nvPr>
        </p:nvSpPr>
        <p:spPr/>
        <p:txBody>
          <a:bodyPr/>
          <a:lstStyle/>
          <a:p>
            <a:fld id="{E1A61920-5199-41A0-BC7A-AE76E41EADA0}" type="slidenum">
              <a:rPr lang="sv-SE" smtClean="0"/>
              <a:t>65</a:t>
            </a:fld>
            <a:endParaRPr lang="sv-SE"/>
          </a:p>
        </p:txBody>
      </p:sp>
    </p:spTree>
    <p:extLst>
      <p:ext uri="{BB962C8B-B14F-4D97-AF65-F5344CB8AC3E}">
        <p14:creationId xmlns:p14="http://schemas.microsoft.com/office/powerpoint/2010/main" val="39012128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Avsnitt 2 Förebyggande och lätt tillgänglig</a:t>
            </a:r>
          </a:p>
          <a:p>
            <a:endParaRPr lang="sv-SE"/>
          </a:p>
          <a:p>
            <a:r>
              <a:rPr lang="sv-SE"/>
              <a:t>De tre momenten är:</a:t>
            </a:r>
          </a:p>
          <a:p>
            <a:pPr marL="342900" indent="-342900">
              <a:buFont typeface="Arial" panose="020B0604020202020204" pitchFamily="34" charset="0"/>
              <a:buChar char="•"/>
            </a:pPr>
            <a:r>
              <a:rPr lang="sv-SE"/>
              <a:t>Planera utifrån behov</a:t>
            </a:r>
          </a:p>
          <a:p>
            <a:pPr marL="342900" indent="-342900">
              <a:buFont typeface="Arial" panose="020B0604020202020204" pitchFamily="34" charset="0"/>
              <a:buChar char="•"/>
            </a:pPr>
            <a:r>
              <a:rPr lang="sv-SE"/>
              <a:t>Förebyggande först</a:t>
            </a:r>
          </a:p>
          <a:p>
            <a:pPr marL="342900" indent="-342900">
              <a:buFont typeface="Arial" panose="020B0604020202020204" pitchFamily="34" charset="0"/>
              <a:buChar char="•"/>
            </a:pPr>
            <a:r>
              <a:rPr lang="sv-SE"/>
              <a:t>Lätt tillgänglig – nära invånarna</a:t>
            </a:r>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a:t>Ex på ett påstående är: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kern="100">
                <a:effectLst/>
                <a:latin typeface="Aptos" panose="020B0004020202020204" pitchFamily="34" charset="0"/>
                <a:ea typeface="Aptos" panose="020B0004020202020204" pitchFamily="34" charset="0"/>
                <a:cs typeface="Arial" panose="020B0604020202020204" pitchFamily="34" charset="0"/>
              </a:rPr>
              <a:t>Vi planerar för tidiga och förebyggande insatser för enskilda och olika grupper av kvinnor och män inom alla verksamhetsområden. </a:t>
            </a:r>
          </a:p>
          <a:p>
            <a:endParaRPr lang="sv-SE"/>
          </a:p>
        </p:txBody>
      </p:sp>
      <p:sp>
        <p:nvSpPr>
          <p:cNvPr id="4" name="Platshållare för bildnummer 3"/>
          <p:cNvSpPr>
            <a:spLocks noGrp="1"/>
          </p:cNvSpPr>
          <p:nvPr>
            <p:ph type="sldNum" sz="quarter" idx="5"/>
          </p:nvPr>
        </p:nvSpPr>
        <p:spPr/>
        <p:txBody>
          <a:bodyPr/>
          <a:lstStyle/>
          <a:p>
            <a:fld id="{E1A61920-5199-41A0-BC7A-AE76E41EADA0}" type="slidenum">
              <a:rPr lang="sv-SE" smtClean="0"/>
              <a:t>66</a:t>
            </a:fld>
            <a:endParaRPr lang="sv-SE"/>
          </a:p>
        </p:txBody>
      </p:sp>
    </p:spTree>
    <p:extLst>
      <p:ext uri="{BB962C8B-B14F-4D97-AF65-F5344CB8AC3E}">
        <p14:creationId xmlns:p14="http://schemas.microsoft.com/office/powerpoint/2010/main" val="1928844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Avsnitt 3 Jämlik och jämställd</a:t>
            </a:r>
          </a:p>
          <a:p>
            <a:endParaRPr lang="sv-SE"/>
          </a:p>
          <a:p>
            <a:pPr>
              <a:lnSpc>
                <a:spcPct val="120000"/>
              </a:lnSpc>
            </a:pPr>
            <a:r>
              <a:rPr lang="sv-SE"/>
              <a:t>Socialtjänsten främjar jämlika och </a:t>
            </a:r>
            <a:r>
              <a:rPr lang="sv-SE" sz="1400"/>
              <a:t>jämställda</a:t>
            </a:r>
            <a:r>
              <a:rPr lang="sv-SE"/>
              <a:t> levnadsvillkor, respekterar och främjar mänskliga rättigheter och tillgodoser barns rättigheter.  Det här hör ju ihop med socialtjänstens portalparagraf.</a:t>
            </a:r>
          </a:p>
          <a:p>
            <a:pPr>
              <a:lnSpc>
                <a:spcPct val="110000"/>
              </a:lnSpc>
            </a:pPr>
            <a:endParaRPr lang="sv-SE"/>
          </a:p>
          <a:p>
            <a:pPr>
              <a:lnSpc>
                <a:spcPct val="110000"/>
              </a:lnSpc>
            </a:pPr>
            <a:r>
              <a:rPr lang="sv-SE"/>
              <a:t>De tre momenten är:</a:t>
            </a:r>
          </a:p>
          <a:p>
            <a:pPr marL="342900" indent="-342900">
              <a:lnSpc>
                <a:spcPct val="110000"/>
              </a:lnSpc>
              <a:buFont typeface="Arial" panose="020B0604020202020204" pitchFamily="34" charset="0"/>
              <a:buChar char="•"/>
            </a:pPr>
            <a:r>
              <a:rPr lang="sv-SE"/>
              <a:t>Jämlik och jämställd styrning</a:t>
            </a:r>
          </a:p>
          <a:p>
            <a:pPr marL="342900" indent="-342900">
              <a:lnSpc>
                <a:spcPct val="110000"/>
              </a:lnSpc>
              <a:buFont typeface="Arial" panose="020B0604020202020204" pitchFamily="34" charset="0"/>
              <a:buChar char="•"/>
            </a:pPr>
            <a:r>
              <a:rPr lang="sv-SE"/>
              <a:t>Likvärdigt bemötande och delaktighet</a:t>
            </a:r>
          </a:p>
          <a:p>
            <a:pPr marL="342900" indent="-342900">
              <a:lnSpc>
                <a:spcPct val="110000"/>
              </a:lnSpc>
              <a:buFont typeface="Arial" panose="020B0604020202020204" pitchFamily="34" charset="0"/>
              <a:buChar char="•"/>
            </a:pPr>
            <a:r>
              <a:rPr lang="sv-SE"/>
              <a:t>Uppföljning och analys för att synliggöra skillnader</a:t>
            </a:r>
          </a:p>
          <a:p>
            <a:endParaRPr lang="sv-SE"/>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a:t>Ex på ett påstående är: </a:t>
            </a:r>
          </a:p>
          <a:p>
            <a:r>
              <a:rPr lang="sv-SE" sz="1800">
                <a:effectLst/>
                <a:latin typeface="Aptos" panose="020B0004020202020204" pitchFamily="34" charset="0"/>
                <a:ea typeface="Aptos" panose="020B0004020202020204" pitchFamily="34" charset="0"/>
                <a:cs typeface="Arial" panose="020B0604020202020204" pitchFamily="34" charset="0"/>
              </a:rPr>
              <a:t>Vi testar nya arbetssätt för att främja jämlika och jämställda levnadsvillkor. </a:t>
            </a:r>
            <a:endParaRPr lang="sv-SE"/>
          </a:p>
        </p:txBody>
      </p:sp>
      <p:sp>
        <p:nvSpPr>
          <p:cNvPr id="4" name="Platshållare för bildnummer 3"/>
          <p:cNvSpPr>
            <a:spLocks noGrp="1"/>
          </p:cNvSpPr>
          <p:nvPr>
            <p:ph type="sldNum" sz="quarter" idx="5"/>
          </p:nvPr>
        </p:nvSpPr>
        <p:spPr/>
        <p:txBody>
          <a:bodyPr/>
          <a:lstStyle/>
          <a:p>
            <a:fld id="{E1A61920-5199-41A0-BC7A-AE76E41EADA0}" type="slidenum">
              <a:rPr lang="sv-SE" smtClean="0"/>
              <a:t>67</a:t>
            </a:fld>
            <a:endParaRPr lang="sv-SE"/>
          </a:p>
        </p:txBody>
      </p:sp>
    </p:spTree>
    <p:extLst>
      <p:ext uri="{BB962C8B-B14F-4D97-AF65-F5344CB8AC3E}">
        <p14:creationId xmlns:p14="http://schemas.microsoft.com/office/powerpoint/2010/main" val="5319997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Avsnitt 4 Kunskapsbaserad</a:t>
            </a:r>
          </a:p>
          <a:p>
            <a:endParaRPr lang="sv-SE"/>
          </a:p>
          <a:p>
            <a:r>
              <a:rPr lang="sv-SE"/>
              <a:t>Socialtjänsten är kunskapsbaserad och bedrivs i enlighet med vetenskap och beprövad erfarenhet. </a:t>
            </a:r>
          </a:p>
          <a:p>
            <a:endParaRPr lang="sv-SE"/>
          </a:p>
          <a:p>
            <a:r>
              <a:rPr lang="sv-SE"/>
              <a:t>De fyra momenten är:</a:t>
            </a:r>
          </a:p>
          <a:p>
            <a:pPr marL="342900" indent="-342900">
              <a:buFont typeface="Arial" panose="020B0604020202020204" pitchFamily="34" charset="0"/>
              <a:buChar char="•"/>
            </a:pPr>
            <a:r>
              <a:rPr lang="sv-SE"/>
              <a:t>Utgå från vetenskap och beprövad erfarenhet </a:t>
            </a:r>
          </a:p>
          <a:p>
            <a:pPr marL="342900" indent="-342900">
              <a:buFont typeface="Arial" panose="020B0604020202020204" pitchFamily="34" charset="0"/>
              <a:buChar char="•"/>
            </a:pPr>
            <a:r>
              <a:rPr lang="sv-SE"/>
              <a:t>Utveckla lokal kunskap</a:t>
            </a:r>
          </a:p>
          <a:p>
            <a:pPr marL="342900" indent="-342900">
              <a:buFont typeface="Arial" panose="020B0604020202020204" pitchFamily="34" charset="0"/>
              <a:buChar char="•"/>
            </a:pPr>
            <a:r>
              <a:rPr lang="sv-SE"/>
              <a:t>Involvera brukarna</a:t>
            </a:r>
          </a:p>
          <a:p>
            <a:pPr marL="342900" indent="-342900">
              <a:buFont typeface="Arial" panose="020B0604020202020204" pitchFamily="34" charset="0"/>
              <a:buChar char="•"/>
            </a:pPr>
            <a:r>
              <a:rPr lang="sv-SE"/>
              <a:t>Utveckla en lärande organisation</a:t>
            </a:r>
          </a:p>
          <a:p>
            <a:endParaRPr lang="sv-SE"/>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a:t>Ex på ett påstående är: </a:t>
            </a:r>
          </a:p>
          <a:p>
            <a:endParaRPr lang="sv-SE" sz="1800">
              <a:effectLst/>
              <a:latin typeface="Aptos" panose="020B0004020202020204" pitchFamily="34" charset="0"/>
              <a:ea typeface="Aptos" panose="020B0004020202020204" pitchFamily="34" charset="0"/>
              <a:cs typeface="Arial" panose="020B0604020202020204" pitchFamily="34" charset="0"/>
            </a:endParaRPr>
          </a:p>
          <a:p>
            <a:r>
              <a:rPr lang="sv-SE" sz="1800">
                <a:effectLst/>
                <a:latin typeface="Aptos" panose="020B0004020202020204" pitchFamily="34" charset="0"/>
                <a:ea typeface="Aptos" panose="020B0004020202020204" pitchFamily="34" charset="0"/>
                <a:cs typeface="Arial" panose="020B0604020202020204" pitchFamily="34" charset="0"/>
              </a:rPr>
              <a:t>Vi vet var vi kan hitta och använder relevanta kunskapsstöd i vår verksamhet.</a:t>
            </a:r>
            <a:endParaRPr lang="sv-SE"/>
          </a:p>
        </p:txBody>
      </p:sp>
      <p:sp>
        <p:nvSpPr>
          <p:cNvPr id="4" name="Platshållare för bildnummer 3"/>
          <p:cNvSpPr>
            <a:spLocks noGrp="1"/>
          </p:cNvSpPr>
          <p:nvPr>
            <p:ph type="sldNum" sz="quarter" idx="5"/>
          </p:nvPr>
        </p:nvSpPr>
        <p:spPr/>
        <p:txBody>
          <a:bodyPr/>
          <a:lstStyle/>
          <a:p>
            <a:fld id="{E1A61920-5199-41A0-BC7A-AE76E41EADA0}" type="slidenum">
              <a:rPr lang="sv-SE" smtClean="0"/>
              <a:t>68</a:t>
            </a:fld>
            <a:endParaRPr lang="sv-SE"/>
          </a:p>
        </p:txBody>
      </p:sp>
    </p:spTree>
    <p:extLst>
      <p:ext uri="{BB962C8B-B14F-4D97-AF65-F5344CB8AC3E}">
        <p14:creationId xmlns:p14="http://schemas.microsoft.com/office/powerpoint/2010/main" val="17249058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96740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Skatta läget är indelat verksamhetsområden för alla socialtjänstens verksamheter. Beroende på storlek på kommun kan i vara organiserade olika och kanske samma person kommer behöva fylla i flera. Men oavsett kanske skattningen ser olika ut beroende på verksamhetsområde. </a:t>
            </a:r>
          </a:p>
          <a:p>
            <a:endParaRPr lang="sv-SE"/>
          </a:p>
          <a:p>
            <a:pPr marL="342900" indent="-342900">
              <a:buFont typeface="Arial" panose="020B0604020202020204" pitchFamily="34" charset="0"/>
              <a:buChar char="•"/>
            </a:pPr>
            <a:r>
              <a:rPr lang="sv-SE" sz="1200">
                <a:effectLst/>
              </a:rPr>
              <a:t>Social barn oc</a:t>
            </a:r>
            <a:r>
              <a:rPr lang="sv-SE"/>
              <a:t>h ungdomsvård </a:t>
            </a:r>
            <a:endParaRPr lang="sv-SE" sz="1200">
              <a:effectLst/>
            </a:endParaRPr>
          </a:p>
          <a:p>
            <a:pPr marL="342900" indent="-342900">
              <a:buFont typeface="Arial" panose="020B0604020202020204" pitchFamily="34" charset="0"/>
              <a:buChar char="•"/>
            </a:pPr>
            <a:r>
              <a:rPr lang="sv-SE" sz="1200">
                <a:effectLst/>
              </a:rPr>
              <a:t>Funktionsnedsättning, LSS</a:t>
            </a:r>
          </a:p>
          <a:p>
            <a:pPr marL="342900" indent="-342900">
              <a:buFont typeface="Arial" panose="020B0604020202020204" pitchFamily="34" charset="0"/>
              <a:buChar char="•"/>
            </a:pPr>
            <a:r>
              <a:rPr lang="sv-SE" sz="1200">
                <a:effectLst/>
              </a:rPr>
              <a:t>Ekonomiskt bistånd</a:t>
            </a:r>
          </a:p>
          <a:p>
            <a:pPr marL="342900" indent="-342900">
              <a:buFont typeface="Arial" panose="020B0604020202020204" pitchFamily="34" charset="0"/>
              <a:buChar char="•"/>
            </a:pPr>
            <a:r>
              <a:rPr lang="sv-SE" sz="1200">
                <a:effectLst/>
              </a:rPr>
              <a:t>Våld i nära relation </a:t>
            </a:r>
          </a:p>
          <a:p>
            <a:pPr marL="342900" indent="-342900">
              <a:buFont typeface="Arial" panose="020B0604020202020204" pitchFamily="34" charset="0"/>
              <a:buChar char="•"/>
            </a:pPr>
            <a:r>
              <a:rPr lang="sv-SE" sz="1200">
                <a:effectLst/>
              </a:rPr>
              <a:t>Äldreomsorg </a:t>
            </a:r>
          </a:p>
          <a:p>
            <a:pPr marL="342900" indent="-342900">
              <a:buFont typeface="Arial" panose="020B0604020202020204" pitchFamily="34" charset="0"/>
              <a:buChar char="•"/>
            </a:pPr>
            <a:r>
              <a:rPr lang="sv-SE" sz="1200">
                <a:effectLst/>
              </a:rPr>
              <a:t>Socialpsykiatri </a:t>
            </a:r>
          </a:p>
          <a:p>
            <a:pPr marL="342900" indent="-342900">
              <a:buFont typeface="Arial" panose="020B0604020202020204" pitchFamily="34" charset="0"/>
              <a:buChar char="•"/>
            </a:pPr>
            <a:r>
              <a:rPr lang="sv-SE" sz="1200">
                <a:effectLst/>
              </a:rPr>
              <a:t>Skadligt bruk och beroende.</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52959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Skalan för skattningen</a:t>
            </a:r>
          </a:p>
          <a:p>
            <a:endParaRPr lang="sv-SE"/>
          </a:p>
          <a:p>
            <a:pPr marL="0" indent="0">
              <a:buNone/>
            </a:pPr>
            <a:r>
              <a:rPr lang="sv-SE"/>
              <a:t>Ni skattar enligt följande:</a:t>
            </a:r>
            <a:br>
              <a:rPr lang="sv-SE"/>
            </a:br>
            <a:endParaRPr lang="sv-SE"/>
          </a:p>
          <a:p>
            <a:pPr marL="0" indent="0">
              <a:buNone/>
            </a:pPr>
            <a:r>
              <a:rPr lang="sv-SE" sz="1200"/>
              <a:t>0 = Vi har inte börjat </a:t>
            </a:r>
          </a:p>
          <a:p>
            <a:pPr marL="0" indent="0">
              <a:buNone/>
            </a:pPr>
            <a:r>
              <a:rPr lang="sv-SE" sz="1200"/>
              <a:t>1 = Vi har precis påbörjat arbetet </a:t>
            </a:r>
          </a:p>
          <a:p>
            <a:pPr marL="0" indent="0">
              <a:buNone/>
            </a:pPr>
            <a:r>
              <a:rPr lang="sv-SE" sz="1200"/>
              <a:t>2 = Vi har kommit en bit på väg</a:t>
            </a:r>
          </a:p>
          <a:p>
            <a:pPr marL="0" indent="0">
              <a:buNone/>
            </a:pPr>
            <a:r>
              <a:rPr lang="sv-SE" sz="1200"/>
              <a:t>3 = Vi gör det här, men vi behöver hålla i</a:t>
            </a:r>
          </a:p>
          <a:p>
            <a:pPr marL="0" indent="0">
              <a:buNone/>
            </a:pPr>
            <a:endParaRPr lang="sv-SE" sz="1200"/>
          </a:p>
          <a:p>
            <a:pPr marL="0" marR="0" lvl="0" indent="0" algn="l" defTabSz="914400" rtl="0" eaLnBrk="1" fontAlgn="auto" latinLnBrk="0" hangingPunct="1">
              <a:lnSpc>
                <a:spcPct val="100000"/>
              </a:lnSpc>
              <a:spcBef>
                <a:spcPts val="0"/>
              </a:spcBef>
              <a:spcAft>
                <a:spcPts val="0"/>
              </a:spcAft>
              <a:buClrTx/>
              <a:buSzTx/>
              <a:buFontTx/>
              <a:buNone/>
              <a:tabLst/>
              <a:defRPr/>
            </a:pPr>
            <a:r>
              <a:rPr lang="sv-SE"/>
              <a:t>Och vi vet ju att ni redan har mycket pågående arbete som gå in i det här. Allt är ju inte nytt.</a:t>
            </a:r>
          </a:p>
          <a:p>
            <a:pPr marL="0" indent="0">
              <a:buNone/>
            </a:pPr>
            <a:endParaRPr lang="sv-SE" sz="1200"/>
          </a:p>
          <a:p>
            <a:pPr marL="0" indent="0">
              <a:buNone/>
            </a:pPr>
            <a:r>
              <a:rPr lang="sv-SE" sz="1200"/>
              <a:t>Sedan kan det ju för vissa verksamheter vara så att ni inte vet </a:t>
            </a:r>
          </a:p>
          <a:p>
            <a:pPr marL="0" indent="0">
              <a:buNone/>
            </a:pPr>
            <a:r>
              <a:rPr lang="sv-SE" sz="1200"/>
              <a:t>X = Vet ej </a:t>
            </a:r>
          </a:p>
          <a:p>
            <a:pPr marL="0" indent="0">
              <a:buNone/>
            </a:pPr>
            <a:endParaRPr lang="sv-SE" sz="1200"/>
          </a:p>
          <a:p>
            <a:pPr marL="0" indent="0">
              <a:buNone/>
            </a:pPr>
            <a:r>
              <a:rPr lang="sv-SE" sz="1200"/>
              <a:t>Eller att det inte är en relevant fråga för er. </a:t>
            </a:r>
          </a:p>
          <a:p>
            <a:pPr marL="0" indent="0">
              <a:buNone/>
            </a:pPr>
            <a:endParaRPr lang="sv-SE" sz="1200"/>
          </a:p>
          <a:p>
            <a:pPr marL="0" indent="0">
              <a:buNone/>
            </a:pPr>
            <a:r>
              <a:rPr lang="sv-SE" sz="1200"/>
              <a:t>EJ = Ej relevant för oss. </a:t>
            </a:r>
          </a:p>
          <a:p>
            <a:pPr marL="0" indent="0">
              <a:buNone/>
            </a:pPr>
            <a:endParaRPr lang="sv-SE" sz="1200"/>
          </a:p>
          <a:p>
            <a:pPr marL="0" indent="0">
              <a:buNone/>
            </a:pPr>
            <a:endParaRPr lang="sv-SE" sz="120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8070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Sans-Serif"/>
              <a:buNone/>
            </a:pPr>
            <a:r>
              <a:rPr lang="sv-SE"/>
              <a:t>Skatta ärligt! </a:t>
            </a:r>
          </a:p>
          <a:p>
            <a:pPr marL="0" indent="0">
              <a:buFont typeface="Arial,Sans-Serif"/>
              <a:buNone/>
            </a:pPr>
            <a:endParaRPr lang="sv-SE"/>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sv-SE"/>
              <a:t>Tänk på att svara så ärligt som möjligt i självskattningen. Målsättningen är att få en högre poäng nästa gång ni skattar er. Det innebär att om ni överskattar er nu, kommer det bli mer utmanande att höja er framöver. Det kan vara lite utmanande att vara ärlig så ta hjälp av varandra i att skapa förståelse för ert nuläge.</a:t>
            </a:r>
            <a:endParaRPr lang="sv-SE">
              <a:ea typeface="Calibri"/>
              <a:cs typeface="Calibri"/>
            </a:endParaRPr>
          </a:p>
          <a:p>
            <a:pPr marL="0" indent="0">
              <a:buFont typeface="Arial,Sans-Serif"/>
              <a:buNone/>
            </a:pPr>
            <a:endParaRPr lang="sv-SE"/>
          </a:p>
          <a:p>
            <a:pPr marL="171450" indent="-171450">
              <a:buFont typeface="Arial,Sans-Serif"/>
              <a:buChar char="•"/>
            </a:pPr>
            <a:r>
              <a:rPr lang="sv-SE"/>
              <a:t>Verktyget visar på styrkor och utmaningar. Var får ni låga och höga poäng, ser ni några mönster. </a:t>
            </a:r>
            <a:endParaRPr lang="en-US"/>
          </a:p>
          <a:p>
            <a:pPr marL="171450" indent="-171450">
              <a:buFont typeface="Arial,Sans-Serif"/>
              <a:buChar char="•"/>
            </a:pPr>
            <a:r>
              <a:rPr lang="sv-SE"/>
              <a:t>Det finns inga rätt eller fel men det är viktigt att svara så ärligt som möjligt.</a:t>
            </a:r>
            <a:endParaRPr lang="en-US"/>
          </a:p>
          <a:p>
            <a:pPr marL="171450" indent="-171450">
              <a:buFont typeface="Arial,Sans-Serif"/>
              <a:buChar char="•"/>
            </a:pPr>
            <a:r>
              <a:rPr lang="sv-SE"/>
              <a:t>Den sammanlagda poängen ger en bild av hur långt ni kommit och möjliggör en jämförelse över tid. Om ni skulle göra om detta kan ni då se en förflyttning.</a:t>
            </a:r>
            <a:endParaRPr lang="en-US"/>
          </a:p>
          <a:p>
            <a:pPr marL="171450" indent="-171450">
              <a:buFont typeface="Arial,Sans-Serif"/>
              <a:buChar char="•"/>
            </a:pPr>
            <a:r>
              <a:rPr lang="sv-SE"/>
              <a:t>Slutligen, hjälps åt och ta er upp för kunskapstrappan. Diskutera och ha dialog om hur ni tänker att ni vill skatta.</a:t>
            </a:r>
            <a:endParaRPr lang="sv-SE">
              <a:ea typeface="Calibri"/>
              <a:cs typeface="Calibri"/>
            </a:endParaRPr>
          </a:p>
          <a:p>
            <a:endParaRPr lang="sv-SE"/>
          </a:p>
          <a:p>
            <a:endParaRPr lang="sv-SE">
              <a:ea typeface="Calibri"/>
              <a:cs typeface="Calibri"/>
            </a:endParaRPr>
          </a:p>
          <a:p>
            <a:endParaRPr lang="sv-SE"/>
          </a:p>
        </p:txBody>
      </p:sp>
      <p:sp>
        <p:nvSpPr>
          <p:cNvPr id="4" name="Platshållare för bildnummer 3"/>
          <p:cNvSpPr>
            <a:spLocks noGrp="1"/>
          </p:cNvSpPr>
          <p:nvPr>
            <p:ph type="sldNum" sz="quarter" idx="5"/>
          </p:nvPr>
        </p:nvSpPr>
        <p:spPr/>
        <p:txBody>
          <a:bodyPr/>
          <a:lstStyle/>
          <a:p>
            <a:fld id="{E1A61920-5199-41A0-BC7A-AE76E41EADA0}" type="slidenum">
              <a:rPr lang="sv-SE" smtClean="0"/>
              <a:t>72</a:t>
            </a:fld>
            <a:endParaRPr lang="sv-SE"/>
          </a:p>
        </p:txBody>
      </p:sp>
    </p:spTree>
    <p:extLst>
      <p:ext uri="{BB962C8B-B14F-4D97-AF65-F5344CB8AC3E}">
        <p14:creationId xmlns:p14="http://schemas.microsoft.com/office/powerpoint/2010/main" val="131576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2F6C43-456F-4E00-BC51-96B960CB31F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7444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a:effectLst/>
                <a:latin typeface="Aptos" panose="020B0004020202020204" pitchFamily="34" charset="0"/>
                <a:ea typeface="Aptos" panose="020B0004020202020204" pitchFamily="34" charset="0"/>
                <a:cs typeface="Aptos" panose="020B0004020202020204" pitchFamily="34" charset="0"/>
              </a:rPr>
              <a:t>Skattningen är främst till för den egna kommunen men möjliggör även jämförelser</a:t>
            </a:r>
          </a:p>
          <a:p>
            <a:endParaRPr lang="sv-SE" sz="1800">
              <a:effectLst/>
              <a:latin typeface="Aptos" panose="020B0004020202020204" pitchFamily="34" charset="0"/>
            </a:endParaRPr>
          </a:p>
          <a:p>
            <a:r>
              <a:rPr lang="sv-SE"/>
              <a:t>Resultatet i det digitala verktyget kan användas för jämförelser med:</a:t>
            </a:r>
          </a:p>
          <a:p>
            <a:pPr marL="342900" indent="-342900">
              <a:buFont typeface="Arial" panose="020B0604020202020204" pitchFamily="34" charset="0"/>
              <a:buChar char="•"/>
            </a:pPr>
            <a:r>
              <a:rPr lang="sv-SE"/>
              <a:t>Andra verksamheter i er kommun</a:t>
            </a:r>
          </a:p>
          <a:p>
            <a:pPr marL="342900" indent="-342900">
              <a:buFont typeface="Arial" panose="020B0604020202020204" pitchFamily="34" charset="0"/>
              <a:buChar char="•"/>
            </a:pPr>
            <a:r>
              <a:rPr lang="sv-SE"/>
              <a:t>Hela kommunen/stadsdel (medelvärdet)</a:t>
            </a:r>
          </a:p>
          <a:p>
            <a:pPr marL="342900" indent="-342900">
              <a:buFont typeface="Arial" panose="020B0604020202020204" pitchFamily="34" charset="0"/>
              <a:buChar char="•"/>
            </a:pPr>
            <a:r>
              <a:rPr lang="sv-SE"/>
              <a:t>Riket (medelvärdet)</a:t>
            </a:r>
          </a:p>
          <a:p>
            <a:endParaRPr lang="sv-SE"/>
          </a:p>
          <a:p>
            <a:endParaRPr lang="sv-SE"/>
          </a:p>
          <a:p>
            <a:endParaRPr lang="sv-SE"/>
          </a:p>
        </p:txBody>
      </p:sp>
      <p:sp>
        <p:nvSpPr>
          <p:cNvPr id="4" name="Platshållare för bildnummer 3"/>
          <p:cNvSpPr>
            <a:spLocks noGrp="1"/>
          </p:cNvSpPr>
          <p:nvPr>
            <p:ph type="sldNum" sz="quarter" idx="5"/>
          </p:nvPr>
        </p:nvSpPr>
        <p:spPr/>
        <p:txBody>
          <a:bodyPr/>
          <a:lstStyle/>
          <a:p>
            <a:fld id="{E1A61920-5199-41A0-BC7A-AE76E41EADA0}" type="slidenum">
              <a:rPr lang="sv-SE" smtClean="0"/>
              <a:t>73</a:t>
            </a:fld>
            <a:endParaRPr lang="sv-SE"/>
          </a:p>
        </p:txBody>
      </p:sp>
    </p:spTree>
    <p:extLst>
      <p:ext uri="{BB962C8B-B14F-4D97-AF65-F5344CB8AC3E}">
        <p14:creationId xmlns:p14="http://schemas.microsoft.com/office/powerpoint/2010/main" val="17764090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Men det går att se svaren även efter den 28 feb 2025 i resultatportalen.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0819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5"/>
          </p:nvPr>
        </p:nvSpPr>
        <p:spPr/>
        <p:txBody>
          <a:bodyPr/>
          <a:lstStyle/>
          <a:p>
            <a:fld id="{E1A61920-5199-41A0-BC7A-AE76E41EADA0}" type="slidenum">
              <a:rPr lang="sv-SE" smtClean="0"/>
              <a:t>75</a:t>
            </a:fld>
            <a:endParaRPr lang="sv-SE"/>
          </a:p>
        </p:txBody>
      </p:sp>
    </p:spTree>
    <p:extLst>
      <p:ext uri="{BB962C8B-B14F-4D97-AF65-F5344CB8AC3E}">
        <p14:creationId xmlns:p14="http://schemas.microsoft.com/office/powerpoint/2010/main" val="3929023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039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44231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https://api.screen9.com/preview/HROn30d81Z-Tx-Wb0Kt19bY0oL-BFD-gr5S5_yIztAdvngaTiOYM7VWcMluv0WP4</a:t>
            </a:r>
            <a:r>
              <a:rPr lang="sv-SE" sz="1800" dirty="0">
                <a:effectLst/>
                <a:latin typeface="Aptos" panose="020B0004020202020204" pitchFamily="34" charset="0"/>
                <a:ea typeface="Aptos" panose="020B0004020202020204" pitchFamily="34" charset="0"/>
                <a:cs typeface="Aptos" panose="020B0004020202020204" pitchFamily="34" charset="0"/>
              </a:rPr>
              <a:t> </a:t>
            </a:r>
            <a:endParaRPr lang="sv-SE" dirty="0"/>
          </a:p>
        </p:txBody>
      </p:sp>
      <p:sp>
        <p:nvSpPr>
          <p:cNvPr id="4" name="Platshållare för bildnummer 3"/>
          <p:cNvSpPr>
            <a:spLocks noGrp="1"/>
          </p:cNvSpPr>
          <p:nvPr>
            <p:ph type="sldNum" sz="quarter" idx="5"/>
          </p:nvPr>
        </p:nvSpPr>
        <p:spPr/>
        <p:txBody>
          <a:bodyPr/>
          <a:lstStyle/>
          <a:p>
            <a:fld id="{E1A61920-5199-41A0-BC7A-AE76E41EADA0}" type="slidenum">
              <a:rPr lang="sv-SE" smtClean="0"/>
              <a:t>78</a:t>
            </a:fld>
            <a:endParaRPr lang="sv-SE"/>
          </a:p>
        </p:txBody>
      </p:sp>
    </p:spTree>
    <p:extLst>
      <p:ext uri="{BB962C8B-B14F-4D97-AF65-F5344CB8AC3E}">
        <p14:creationId xmlns:p14="http://schemas.microsoft.com/office/powerpoint/2010/main" val="13381704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här med läges och behovsanalyserna verkligen är en start på en lång och lärorik resa!</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här arbetet behöver vi se som en flerstegsraket där Läges- och behovsanalyserna är ett första steg att tillsammans skapa en plattform för arbetet framåt.</a:t>
            </a:r>
          </a:p>
          <a:p>
            <a:r>
              <a:rPr lang="sv-SE" dirty="0"/>
              <a:t>För det här blir ett viktigt avstamp för framtiden! </a:t>
            </a:r>
            <a:endParaRPr lang="sv-SE" dirty="0">
              <a:ea typeface="Calibri"/>
              <a:cs typeface="Calibri"/>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4573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AC09A1-01A2-49ED-A6DC-7BFEC79E411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013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A27ECE6B-7141-4BB4-A7B7-818E219591EE}"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44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AC09A1-01A2-49ED-A6DC-7BFEC79E411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57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endParaRPr lang="sv-SE" dirty="0"/>
          </a:p>
        </p:txBody>
      </p:sp>
      <p:sp>
        <p:nvSpPr>
          <p:cNvPr id="4" name="Platshållare för bildnumm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6690D031-32B0-46C6-8A39-1F434DC880A4}"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492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8.xml"/><Relationship Id="rId4" Type="http://schemas.openxmlformats.org/officeDocument/2006/relationships/image" Target="../media/image31.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8.xml"/><Relationship Id="rId4" Type="http://schemas.openxmlformats.org/officeDocument/2006/relationships/image" Target="../media/image31.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emf"/><Relationship Id="rId1" Type="http://schemas.openxmlformats.org/officeDocument/2006/relationships/slideMaster" Target="../slideMasters/slideMaster8.xml"/><Relationship Id="rId4" Type="http://schemas.openxmlformats.org/officeDocument/2006/relationships/image" Target="../media/image31.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663429"/>
            <a:ext cx="9144000" cy="1989149"/>
          </a:xfrm>
        </p:spPr>
        <p:txBody>
          <a:bodyPr anchor="b"/>
          <a:lstStyle>
            <a:lvl1pPr algn="ctr">
              <a:defRPr sz="6000" b="1">
                <a:solidFill>
                  <a:schemeClr val="tx1"/>
                </a:solidFill>
              </a:defRPr>
            </a:lvl1pPr>
          </a:lstStyle>
          <a:p>
            <a:r>
              <a:rPr lang="sv-SE"/>
              <a:t>Klicka här för att ändra format</a:t>
            </a:r>
          </a:p>
        </p:txBody>
      </p:sp>
      <p:sp>
        <p:nvSpPr>
          <p:cNvPr id="3" name="Underrubrik 2"/>
          <p:cNvSpPr>
            <a:spLocks noGrp="1"/>
          </p:cNvSpPr>
          <p:nvPr>
            <p:ph type="subTitle" idx="1"/>
          </p:nvPr>
        </p:nvSpPr>
        <p:spPr>
          <a:xfrm>
            <a:off x="1524000" y="3838575"/>
            <a:ext cx="9144000" cy="17906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cxnSp>
        <p:nvCxnSpPr>
          <p:cNvPr id="13" name="Rak 12"/>
          <p:cNvCxnSpPr/>
          <p:nvPr userDrawn="1"/>
        </p:nvCxnSpPr>
        <p:spPr>
          <a:xfrm>
            <a:off x="1524000" y="3710861"/>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Bildobjekt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5307" y="390071"/>
            <a:ext cx="1016146" cy="969723"/>
          </a:xfrm>
          <a:prstGeom prst="rect">
            <a:avLst/>
          </a:prstGeom>
        </p:spPr>
      </p:pic>
      <p:pic>
        <p:nvPicPr>
          <p:cNvPr id="6" name="Bildobjekt 5" descr="En bild som visar text, Teckensnitt, skärmbild, Grafik&#10;&#10;Automatiskt genererad beskrivning">
            <a:extLst>
              <a:ext uri="{FF2B5EF4-FFF2-40B4-BE49-F238E27FC236}">
                <a16:creationId xmlns:a16="http://schemas.microsoft.com/office/drawing/2014/main" id="{712405E6-58EC-9029-E824-C915FD47AA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0547" y="641257"/>
            <a:ext cx="2945454" cy="718537"/>
          </a:xfrm>
          <a:prstGeom prst="rect">
            <a:avLst/>
          </a:prstGeom>
        </p:spPr>
      </p:pic>
      <p:sp>
        <p:nvSpPr>
          <p:cNvPr id="4" name="Platshållare för datum 3">
            <a:extLst>
              <a:ext uri="{FF2B5EF4-FFF2-40B4-BE49-F238E27FC236}">
                <a16:creationId xmlns:a16="http://schemas.microsoft.com/office/drawing/2014/main" id="{53D721F1-8739-B3BD-E5BA-5B1020D2AF2B}"/>
              </a:ext>
            </a:extLst>
          </p:cNvPr>
          <p:cNvSpPr>
            <a:spLocks noGrp="1"/>
          </p:cNvSpPr>
          <p:nvPr>
            <p:ph type="dt" sz="half" idx="10"/>
          </p:nvPr>
        </p:nvSpPr>
        <p:spPr/>
        <p:txBody>
          <a:bodyPr/>
          <a:lstStyle>
            <a:lvl1pPr>
              <a:defRPr>
                <a:solidFill>
                  <a:schemeClr val="tx1"/>
                </a:solidFill>
              </a:defRPr>
            </a:lvl1pPr>
          </a:lstStyle>
          <a:p>
            <a:fld id="{5B587F8E-97A3-4737-A1D6-1A55F93FA836}" type="datetime1">
              <a:rPr lang="sv-SE" smtClean="0"/>
              <a:t>2024-10-03</a:t>
            </a:fld>
            <a:endParaRPr lang="sv-SE"/>
          </a:p>
        </p:txBody>
      </p:sp>
      <p:sp>
        <p:nvSpPr>
          <p:cNvPr id="5" name="Platshållare för sidfot 4">
            <a:extLst>
              <a:ext uri="{FF2B5EF4-FFF2-40B4-BE49-F238E27FC236}">
                <a16:creationId xmlns:a16="http://schemas.microsoft.com/office/drawing/2014/main" id="{2D9FB05E-FFCC-F5A1-9827-9DEF1CAB22EA}"/>
              </a:ext>
            </a:extLst>
          </p:cNvPr>
          <p:cNvSpPr>
            <a:spLocks noGrp="1"/>
          </p:cNvSpPr>
          <p:nvPr>
            <p:ph type="ftr" sz="quarter" idx="11"/>
          </p:nvPr>
        </p:nvSpPr>
        <p:spPr/>
        <p:txBody>
          <a:bodyPr/>
          <a:lstStyle>
            <a:lvl1pPr>
              <a:defRPr>
                <a:solidFill>
                  <a:schemeClr val="tx1"/>
                </a:solidFill>
              </a:defRPr>
            </a:lvl1pPr>
          </a:lstStyle>
          <a:p>
            <a:r>
              <a:rPr lang="sv-SE"/>
              <a:t>Sidfot</a:t>
            </a:r>
          </a:p>
        </p:txBody>
      </p:sp>
      <p:sp>
        <p:nvSpPr>
          <p:cNvPr id="7" name="Platshållare för bildnummer 6">
            <a:extLst>
              <a:ext uri="{FF2B5EF4-FFF2-40B4-BE49-F238E27FC236}">
                <a16:creationId xmlns:a16="http://schemas.microsoft.com/office/drawing/2014/main" id="{33041D94-FF30-935C-6AA5-92E116DA61E9}"/>
              </a:ext>
            </a:extLst>
          </p:cNvPr>
          <p:cNvSpPr>
            <a:spLocks noGrp="1"/>
          </p:cNvSpPr>
          <p:nvPr>
            <p:ph type="sldNum" sz="quarter" idx="12"/>
          </p:nvPr>
        </p:nvSpPr>
        <p:spPr/>
        <p:txBody>
          <a:bodyPr/>
          <a:lstStyle>
            <a:lvl1pPr>
              <a:defRPr>
                <a:solidFill>
                  <a:schemeClr val="tx1"/>
                </a:solidFill>
              </a:defRPr>
            </a:lvl1pPr>
          </a:lstStyle>
          <a:p>
            <a:fld id="{130DDE8C-17E0-4539-9C15-C1E9D231907F}" type="slidenum">
              <a:rPr lang="sv-SE" smtClean="0"/>
              <a:pPr/>
              <a:t>‹#›</a:t>
            </a:fld>
            <a:endParaRPr lang="sv-SE"/>
          </a:p>
        </p:txBody>
      </p:sp>
    </p:spTree>
    <p:extLst>
      <p:ext uri="{BB962C8B-B14F-4D97-AF65-F5344CB8AC3E}">
        <p14:creationId xmlns:p14="http://schemas.microsoft.com/office/powerpoint/2010/main" val="510884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sv-SE"/>
              <a:t>Klicka här för att ändra format</a:t>
            </a:r>
            <a:endParaRPr lang="en-US"/>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bg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v-SE"/>
              <a:t>Klicka om du vill redigera mall för underrubrikformat</a:t>
            </a:r>
            <a:endParaRPr lang="en-US"/>
          </a:p>
        </p:txBody>
      </p:sp>
      <p:pic>
        <p:nvPicPr>
          <p:cNvPr id="11" name="Bildobjekt 10"/>
          <p:cNvPicPr>
            <a:picLocks noChangeAspect="1"/>
          </p:cNvPicPr>
          <p:nvPr userDrawn="1"/>
        </p:nvPicPr>
        <p:blipFill>
          <a:blip r:embed="rId2"/>
          <a:stretch>
            <a:fillRect/>
          </a:stretch>
        </p:blipFill>
        <p:spPr>
          <a:xfrm>
            <a:off x="9328454" y="3509316"/>
            <a:ext cx="2611976" cy="2746825"/>
          </a:xfrm>
          <a:prstGeom prst="rect">
            <a:avLst/>
          </a:prstGeom>
        </p:spPr>
      </p:pic>
      <p:pic>
        <p:nvPicPr>
          <p:cNvPr id="9" name="Bildobjekt 8" descr="En bild som visar text&#10;&#10;Automatiskt genererad beskrivning">
            <a:extLst>
              <a:ext uri="{FF2B5EF4-FFF2-40B4-BE49-F238E27FC236}">
                <a16:creationId xmlns:a16="http://schemas.microsoft.com/office/drawing/2014/main" id="{1173639F-3554-44C2-A685-BA4C9CE89524}"/>
              </a:ext>
            </a:extLst>
          </p:cNvPr>
          <p:cNvPicPr>
            <a:picLocks noChangeAspect="1"/>
          </p:cNvPicPr>
          <p:nvPr userDrawn="1"/>
        </p:nvPicPr>
        <p:blipFill>
          <a:blip r:embed="rId3"/>
          <a:stretch>
            <a:fillRect/>
          </a:stretch>
        </p:blipFill>
        <p:spPr>
          <a:xfrm>
            <a:off x="9678473" y="1552195"/>
            <a:ext cx="1940400" cy="815078"/>
          </a:xfrm>
          <a:prstGeom prst="rect">
            <a:avLst/>
          </a:prstGeom>
        </p:spPr>
      </p:pic>
      <p:pic>
        <p:nvPicPr>
          <p:cNvPr id="14" name="Bildobjekt 13" descr="En bild som visar text, clipart&#10;&#10;Automatiskt genererad beskrivning">
            <a:extLst>
              <a:ext uri="{FF2B5EF4-FFF2-40B4-BE49-F238E27FC236}">
                <a16:creationId xmlns:a16="http://schemas.microsoft.com/office/drawing/2014/main" id="{763669DB-26D2-4B2A-8641-3179E7BB7831}"/>
              </a:ext>
            </a:extLst>
          </p:cNvPr>
          <p:cNvPicPr>
            <a:picLocks noChangeAspect="1"/>
          </p:cNvPicPr>
          <p:nvPr userDrawn="1"/>
        </p:nvPicPr>
        <p:blipFill>
          <a:blip r:embed="rId4"/>
          <a:stretch>
            <a:fillRect/>
          </a:stretch>
        </p:blipFill>
        <p:spPr>
          <a:xfrm>
            <a:off x="9678473" y="866448"/>
            <a:ext cx="1940955" cy="432000"/>
          </a:xfrm>
          <a:prstGeom prst="rect">
            <a:avLst/>
          </a:prstGeom>
        </p:spPr>
      </p:pic>
      <p:pic>
        <p:nvPicPr>
          <p:cNvPr id="15" name="Bildobjekt 14">
            <a:extLst>
              <a:ext uri="{FF2B5EF4-FFF2-40B4-BE49-F238E27FC236}">
                <a16:creationId xmlns:a16="http://schemas.microsoft.com/office/drawing/2014/main" id="{92B132BD-135E-4172-B2A3-52836B35DC0E}"/>
              </a:ext>
            </a:extLst>
          </p:cNvPr>
          <p:cNvPicPr>
            <a:picLocks noChangeAspect="1"/>
          </p:cNvPicPr>
          <p:nvPr userDrawn="1"/>
        </p:nvPicPr>
        <p:blipFill>
          <a:blip r:embed="rId5"/>
          <a:stretch>
            <a:fillRect/>
          </a:stretch>
        </p:blipFill>
        <p:spPr>
          <a:xfrm>
            <a:off x="9678473" y="2621020"/>
            <a:ext cx="1940400" cy="689584"/>
          </a:xfrm>
          <a:prstGeom prst="rect">
            <a:avLst/>
          </a:prstGeom>
        </p:spPr>
      </p:pic>
    </p:spTree>
    <p:extLst>
      <p:ext uri="{BB962C8B-B14F-4D97-AF65-F5344CB8AC3E}">
        <p14:creationId xmlns:p14="http://schemas.microsoft.com/office/powerpoint/2010/main" val="2349170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FEBE8"/>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xmlns=""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2024-10-03</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xmlns=""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xmlns=""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3307536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23E830D1-9B43-4A41-B3A1-206CB98018A1}" type="datetime1">
              <a:rPr lang="sv-SE" smtClean="0"/>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42171685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0B366280-E0FB-4999-93E9-BE8398A1CCBF}" type="datetime1">
              <a:rPr lang="sv-SE" smtClean="0"/>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4220001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23E830D1-9B43-4A41-B3A1-206CB98018A1}" type="datetime1">
              <a:rPr lang="sv-SE" smtClean="0"/>
              <a:pPr/>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FCEC6"/>
          </a:solidFill>
        </p:spPr>
        <p:txBody>
          <a:bodyPr/>
          <a:lstStyle>
            <a:lvl1pPr marL="0" indent="0">
              <a:buNone/>
              <a:defRPr sz="2000">
                <a:solidFill>
                  <a:srgbClr val="FFCEC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Tree>
    <p:extLst>
      <p:ext uri="{BB962C8B-B14F-4D97-AF65-F5344CB8AC3E}">
        <p14:creationId xmlns:p14="http://schemas.microsoft.com/office/powerpoint/2010/main" val="13748458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0B366280-E0FB-4999-93E9-BE8398A1CCBF}" type="datetime1">
              <a:rPr lang="sv-SE" smtClean="0"/>
              <a:pPr/>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latin typeface="AvenirNext LT Pro Bold" panose="020B0504020202020204" pitchFamily="34" charset="0"/>
              </a:defRPr>
            </a:lvl1pPr>
          </a:lstStyle>
          <a:p>
            <a:r>
              <a:rPr lang="sv-SE" dirty="0"/>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3023915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dirty="0"/>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dirty="0"/>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2024-10-03</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182452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Rubrik och innehåll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3925" y="1684275"/>
            <a:ext cx="7285038" cy="44116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6A563473-EBBD-4D6A-AA3C-B35163946E96}" type="datetime1">
              <a:rPr lang="sv-SE" smtClean="0"/>
              <a:t>2024-10-03</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6515919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Förstasida">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5EAC7A41-BA77-20D9-C545-3CDE1DE7E58C}"/>
              </a:ext>
              <a:ext uri="{C183D7F6-B498-43B3-948B-1728B52AA6E4}">
                <adec:decorative xmlns:adec="http://schemas.microsoft.com/office/drawing/2017/decorative" xmlns="" val="1"/>
              </a:ext>
            </a:extLst>
          </p:cNvPr>
          <p:cNvPicPr>
            <a:picLocks noChangeAspect="1"/>
          </p:cNvPicPr>
          <p:nvPr/>
        </p:nvPicPr>
        <p:blipFill>
          <a:blip r:embed="rId2"/>
          <a:stretch>
            <a:fillRect/>
          </a:stretch>
        </p:blipFill>
        <p:spPr>
          <a:xfrm>
            <a:off x="0" y="-1"/>
            <a:ext cx="12192000" cy="6858001"/>
          </a:xfrm>
          <a:prstGeom prst="rect">
            <a:avLst/>
          </a:prstGeom>
          <a:solidFill>
            <a:schemeClr val="accent1"/>
          </a:solidFill>
        </p:spPr>
      </p:pic>
      <p:pic>
        <p:nvPicPr>
          <p:cNvPr id="4" name="Bild 3" descr="Socialstyrelsen logotyp">
            <a:extLst>
              <a:ext uri="{FF2B5EF4-FFF2-40B4-BE49-F238E27FC236}">
                <a16:creationId xmlns:a16="http://schemas.microsoft.com/office/drawing/2014/main" id="{519D9014-E946-742B-3AFE-008B0BFB16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09600" y="620713"/>
            <a:ext cx="2438400" cy="524075"/>
          </a:xfrm>
          <a:prstGeom prst="rect">
            <a:avLst/>
          </a:prstGeom>
        </p:spPr>
      </p:pic>
      <p:sp>
        <p:nvSpPr>
          <p:cNvPr id="2" name="Rubrik 1">
            <a:extLst>
              <a:ext uri="{FF2B5EF4-FFF2-40B4-BE49-F238E27FC236}">
                <a16:creationId xmlns:a16="http://schemas.microsoft.com/office/drawing/2014/main" id="{5769411F-B1AF-EC1C-966E-FB9ED0374DF5}"/>
              </a:ext>
            </a:extLst>
          </p:cNvPr>
          <p:cNvSpPr>
            <a:spLocks noGrp="1"/>
          </p:cNvSpPr>
          <p:nvPr>
            <p:ph type="ctrTitle"/>
          </p:nvPr>
        </p:nvSpPr>
        <p:spPr>
          <a:xfrm>
            <a:off x="614929" y="1813638"/>
            <a:ext cx="9144000" cy="2495653"/>
          </a:xfrm>
        </p:spPr>
        <p:txBody>
          <a:bodyPr lIns="0" bIns="0" anchor="b">
            <a:normAutofit/>
          </a:bodyPr>
          <a:lstStyle>
            <a:lvl1pPr algn="l">
              <a:lnSpc>
                <a:spcPct val="110000"/>
              </a:lnSpc>
              <a:defRPr sz="4800" spc="-70" baseline="0">
                <a:solidFill>
                  <a:schemeClr val="bg1"/>
                </a:solidFill>
                <a:latin typeface="+mj-lt"/>
                <a:ea typeface="Noto Sans" panose="020B0502040504020204" pitchFamily="34" charset="0"/>
                <a:cs typeface="Noto Sans" panose="020B0502040504020204" pitchFamily="34" charset="0"/>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94232B9B-F6BB-1A4F-7DB4-D8AE64F1306E}"/>
              </a:ext>
            </a:extLst>
          </p:cNvPr>
          <p:cNvSpPr>
            <a:spLocks noGrp="1"/>
          </p:cNvSpPr>
          <p:nvPr>
            <p:ph type="subTitle" idx="1"/>
          </p:nvPr>
        </p:nvSpPr>
        <p:spPr>
          <a:xfrm>
            <a:off x="614928" y="4333966"/>
            <a:ext cx="9143999" cy="1423204"/>
          </a:xfrm>
          <a:prstGeom prst="rect">
            <a:avLst/>
          </a:prstGeom>
        </p:spPr>
        <p:txBody>
          <a:bodyPr lIns="0" anchor="t">
            <a:normAutofit/>
          </a:bodyPr>
          <a:lstStyle>
            <a:lvl1pPr marL="0" indent="0" algn="l">
              <a:lnSpc>
                <a:spcPct val="110000"/>
              </a:lnSpc>
              <a:buNone/>
              <a:defRPr sz="2200" spc="-30" baseline="0">
                <a:solidFill>
                  <a:schemeClr val="bg1"/>
                </a:solidFill>
                <a:latin typeface="+mj-lt"/>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7" name="Platshållare för text 6">
            <a:extLst>
              <a:ext uri="{FF2B5EF4-FFF2-40B4-BE49-F238E27FC236}">
                <a16:creationId xmlns:a16="http://schemas.microsoft.com/office/drawing/2014/main" id="{EDD44EF4-834A-1EC2-343D-E5A226C07CE9}"/>
              </a:ext>
            </a:extLst>
          </p:cNvPr>
          <p:cNvSpPr>
            <a:spLocks noGrp="1"/>
          </p:cNvSpPr>
          <p:nvPr>
            <p:ph type="body" sz="quarter" idx="11" hasCustomPrompt="1"/>
          </p:nvPr>
        </p:nvSpPr>
        <p:spPr>
          <a:xfrm>
            <a:off x="635249" y="5847488"/>
            <a:ext cx="4338638" cy="365125"/>
          </a:xfrm>
          <a:prstGeom prst="rect">
            <a:avLst/>
          </a:prstGeom>
          <a:ln>
            <a:noFill/>
          </a:ln>
        </p:spPr>
        <p:txBody>
          <a:bodyPr lIns="0" anchor="b">
            <a:normAutofit/>
          </a:bodyPr>
          <a:lstStyle>
            <a:lvl1pPr marL="0" indent="0">
              <a:buNone/>
              <a:defRPr sz="1200">
                <a:ln>
                  <a:noFill/>
                </a:ln>
                <a:solidFill>
                  <a:schemeClr val="bg1"/>
                </a:solidFill>
                <a:latin typeface="+mn-lt"/>
                <a:ea typeface="Noto Sans" panose="020B0502040504020204" pitchFamily="34" charset="0"/>
                <a:cs typeface="Noto Sans" panose="020B0502040504020204" pitchFamily="34" charset="0"/>
              </a:defRPr>
            </a:lvl1pPr>
            <a:lvl2pPr>
              <a:defRPr>
                <a:ln>
                  <a:noFill/>
                </a:ln>
              </a:defRPr>
            </a:lvl2pPr>
            <a:lvl3pPr>
              <a:defRPr>
                <a:ln>
                  <a:noFill/>
                </a:ln>
              </a:defRPr>
            </a:lvl3pPr>
            <a:lvl4pPr>
              <a:defRPr>
                <a:ln>
                  <a:noFill/>
                </a:ln>
              </a:defRPr>
            </a:lvl4pPr>
            <a:lvl5pPr>
              <a:defRPr>
                <a:ln>
                  <a:noFill/>
                </a:ln>
              </a:defRPr>
            </a:lvl5pPr>
          </a:lstStyle>
          <a:p>
            <a:pPr lvl="0"/>
            <a:r>
              <a:rPr lang="sv-SE" dirty="0"/>
              <a:t>Skapare, datum eller annan information</a:t>
            </a:r>
          </a:p>
        </p:txBody>
      </p:sp>
    </p:spTree>
    <p:extLst>
      <p:ext uri="{BB962C8B-B14F-4D97-AF65-F5344CB8AC3E}">
        <p14:creationId xmlns:p14="http://schemas.microsoft.com/office/powerpoint/2010/main" val="3480133395"/>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Dagens agenda">
    <p:bg>
      <p:bgRef idx="1001">
        <a:schemeClr val="bg1"/>
      </p:bgRef>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1183CFE-C926-559A-13EE-E93C505A3163}"/>
              </a:ext>
              <a:ext uri="{C183D7F6-B498-43B3-948B-1728B52AA6E4}">
                <adec:decorative xmlns:adec="http://schemas.microsoft.com/office/drawing/2017/decorative" xmlns="" val="1"/>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D29606AC-4A02-430E-B3E8-7BC8CA253D9A}"/>
              </a:ext>
            </a:extLst>
          </p:cNvPr>
          <p:cNvSpPr>
            <a:spLocks noGrp="1"/>
          </p:cNvSpPr>
          <p:nvPr>
            <p:ph type="title" hasCustomPrompt="1"/>
          </p:nvPr>
        </p:nvSpPr>
        <p:spPr>
          <a:xfrm>
            <a:off x="619760" y="573498"/>
            <a:ext cx="4346610" cy="1805541"/>
          </a:xfrm>
        </p:spPr>
        <p:txBody>
          <a:bodyPr lIns="0"/>
          <a:lstStyle>
            <a:lvl1pPr algn="l">
              <a:defRPr spc="-100" baseline="0">
                <a:solidFill>
                  <a:schemeClr val="bg1"/>
                </a:solidFill>
                <a:latin typeface="+mj-lt"/>
                <a:ea typeface="Noto Sans" panose="020B0502040504020204" pitchFamily="34" charset="0"/>
                <a:cs typeface="Noto Sans" panose="020B0502040504020204" pitchFamily="34" charset="0"/>
              </a:defRPr>
            </a:lvl1pPr>
          </a:lstStyle>
          <a:p>
            <a:r>
              <a:rPr lang="sv-SE" dirty="0"/>
              <a:t>Dagens agenda</a:t>
            </a:r>
          </a:p>
        </p:txBody>
      </p:sp>
      <p:sp>
        <p:nvSpPr>
          <p:cNvPr id="15" name="Platshållare för text 14">
            <a:extLst>
              <a:ext uri="{FF2B5EF4-FFF2-40B4-BE49-F238E27FC236}">
                <a16:creationId xmlns:a16="http://schemas.microsoft.com/office/drawing/2014/main" id="{55469658-189D-4542-9D02-B9D6D4B04D6B}"/>
              </a:ext>
            </a:extLst>
          </p:cNvPr>
          <p:cNvSpPr>
            <a:spLocks noGrp="1"/>
          </p:cNvSpPr>
          <p:nvPr>
            <p:ph type="body" sz="quarter" idx="12"/>
          </p:nvPr>
        </p:nvSpPr>
        <p:spPr>
          <a:xfrm>
            <a:off x="5808663" y="534010"/>
            <a:ext cx="5763577" cy="5484825"/>
          </a:xfrm>
          <a:prstGeom prst="rect">
            <a:avLst/>
          </a:prstGeom>
        </p:spPr>
        <p:txBody>
          <a:bodyPr/>
          <a:lstStyle>
            <a:lvl1pPr marL="457200" indent="-457200">
              <a:buFont typeface="+mj-lt"/>
              <a:buAutoNum type="arabicPeriod"/>
              <a:defRPr>
                <a:solidFill>
                  <a:schemeClr val="bg1"/>
                </a:solidFill>
                <a:latin typeface="+mj-lt"/>
              </a:defRPr>
            </a:lvl1pPr>
            <a:lvl2pPr marL="914400" indent="-457200">
              <a:buFont typeface="Arial" panose="020B0604020202020204" pitchFamily="34" charset="0"/>
              <a:buChar char="•"/>
              <a:defRPr sz="1900">
                <a:solidFill>
                  <a:schemeClr val="bg1"/>
                </a:solidFill>
                <a:latin typeface="+mj-lt"/>
              </a:defRPr>
            </a:lvl2pPr>
            <a:lvl3pPr marL="1371600" indent="-457200">
              <a:buFont typeface="Arial" panose="020B0604020202020204" pitchFamily="34" charset="0"/>
              <a:buChar char="•"/>
              <a:defRPr sz="1700">
                <a:solidFill>
                  <a:schemeClr val="bg1"/>
                </a:solidFill>
                <a:latin typeface="+mj-lt"/>
              </a:defRPr>
            </a:lvl3pPr>
            <a:lvl4pPr marL="1828800" indent="-457200">
              <a:buFont typeface="Arial" panose="020B0604020202020204" pitchFamily="34" charset="0"/>
              <a:buChar char="•"/>
              <a:defRPr>
                <a:solidFill>
                  <a:schemeClr val="bg1"/>
                </a:solidFill>
              </a:defRPr>
            </a:lvl4pPr>
            <a:lvl5pPr marL="2286000" indent="-457200">
              <a:buFont typeface="Arial" panose="020B0604020202020204" pitchFamily="34" charset="0"/>
              <a:buChar char="•"/>
              <a:defRPr>
                <a:solidFill>
                  <a:schemeClr val="bg1"/>
                </a:solidFill>
              </a:defRPr>
            </a:lvl5pPr>
          </a:lstStyle>
          <a:p>
            <a:pPr lvl="0"/>
            <a:r>
              <a:rPr lang="sv-SE"/>
              <a:t>Redigera format för bakgrundstext</a:t>
            </a:r>
          </a:p>
          <a:p>
            <a:pPr lvl="1"/>
            <a:r>
              <a:rPr lang="sv-SE"/>
              <a:t>Nivå två</a:t>
            </a:r>
          </a:p>
          <a:p>
            <a:pPr lvl="2"/>
            <a:r>
              <a:rPr lang="sv-SE"/>
              <a:t>Nivå tre</a:t>
            </a:r>
          </a:p>
        </p:txBody>
      </p:sp>
      <p:sp>
        <p:nvSpPr>
          <p:cNvPr id="11" name="Platshållare för datum 9">
            <a:extLst>
              <a:ext uri="{FF2B5EF4-FFF2-40B4-BE49-F238E27FC236}">
                <a16:creationId xmlns:a16="http://schemas.microsoft.com/office/drawing/2014/main" id="{30F5FED6-B7CF-7FD9-8097-4691BF14ABA3}"/>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fld id="{AC7722D2-434C-3647-A478-6C3EBEE0EC63}" type="datetime1">
              <a:rPr lang="sv-SE" smtClean="0"/>
              <a:pPr/>
              <a:t>2024-10-03</a:t>
            </a:fld>
            <a:endParaRPr lang="sv-SE" dirty="0"/>
          </a:p>
        </p:txBody>
      </p:sp>
      <p:sp>
        <p:nvSpPr>
          <p:cNvPr id="12" name="Platshållare för sidfot 17">
            <a:extLst>
              <a:ext uri="{FF2B5EF4-FFF2-40B4-BE49-F238E27FC236}">
                <a16:creationId xmlns:a16="http://schemas.microsoft.com/office/drawing/2014/main" id="{270F082B-71C4-6164-6600-717367476693}"/>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r>
              <a:rPr lang="sv-SE" dirty="0"/>
              <a:t>Presentationens titel</a:t>
            </a:r>
          </a:p>
        </p:txBody>
      </p:sp>
      <p:pic>
        <p:nvPicPr>
          <p:cNvPr id="4" name="Bild 3" descr="Socialstyrelsen logotyp">
            <a:extLst>
              <a:ext uri="{FF2B5EF4-FFF2-40B4-BE49-F238E27FC236}">
                <a16:creationId xmlns:a16="http://schemas.microsoft.com/office/drawing/2014/main" id="{AC8A7925-09DB-1091-A084-7CD1FC0297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856653" y="6493401"/>
            <a:ext cx="1105200" cy="237536"/>
          </a:xfrm>
          <a:prstGeom prst="rect">
            <a:avLst/>
          </a:prstGeom>
        </p:spPr>
      </p:pic>
    </p:spTree>
    <p:extLst>
      <p:ext uri="{BB962C8B-B14F-4D97-AF65-F5344CB8AC3E}">
        <p14:creationId xmlns:p14="http://schemas.microsoft.com/office/powerpoint/2010/main" val="2291744875"/>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Kapitelsida">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6632C35-978C-6B62-C6D3-0489AB671B91}"/>
              </a:ext>
              <a:ext uri="{C183D7F6-B498-43B3-948B-1728B52AA6E4}">
                <adec:decorative xmlns:adec="http://schemas.microsoft.com/office/drawing/2017/decorative" xmlns="" val="1"/>
              </a:ext>
            </a:extLst>
          </p:cNvPr>
          <p:cNvSpPr/>
          <p:nvPr/>
        </p:nvSpPr>
        <p:spPr>
          <a:xfrm>
            <a:off x="-7097" y="0"/>
            <a:ext cx="12192000" cy="6858000"/>
          </a:xfrm>
          <a:prstGeom prst="rect">
            <a:avLst/>
          </a:prstGeom>
          <a:solidFill>
            <a:srgbClr val="113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a:extLst>
              <a:ext uri="{FF2B5EF4-FFF2-40B4-BE49-F238E27FC236}">
                <a16:creationId xmlns:a16="http://schemas.microsoft.com/office/drawing/2014/main" id="{D4CC4E9F-6EA0-9462-40D9-07A750177851}"/>
              </a:ext>
            </a:extLst>
          </p:cNvPr>
          <p:cNvSpPr>
            <a:spLocks noGrp="1"/>
          </p:cNvSpPr>
          <p:nvPr>
            <p:ph type="subTitle" idx="1" hasCustomPrompt="1"/>
          </p:nvPr>
        </p:nvSpPr>
        <p:spPr>
          <a:xfrm>
            <a:off x="627851" y="620714"/>
            <a:ext cx="5180811" cy="549968"/>
          </a:xfrm>
          <a:prstGeom prst="rect">
            <a:avLst/>
          </a:prstGeom>
        </p:spPr>
        <p:txBody>
          <a:bodyPr lIns="0" anchor="t">
            <a:normAutofit/>
          </a:bodyPr>
          <a:lstStyle>
            <a:lvl1pPr marL="0" indent="0" algn="l">
              <a:lnSpc>
                <a:spcPct val="110000"/>
              </a:lnSpc>
              <a:buNone/>
              <a:defRPr sz="2500" spc="-30" baseline="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Del 1</a:t>
            </a:r>
          </a:p>
        </p:txBody>
      </p:sp>
      <p:sp>
        <p:nvSpPr>
          <p:cNvPr id="11" name="Rubrik 1">
            <a:extLst>
              <a:ext uri="{FF2B5EF4-FFF2-40B4-BE49-F238E27FC236}">
                <a16:creationId xmlns:a16="http://schemas.microsoft.com/office/drawing/2014/main" id="{AB109331-9902-D52D-0A2B-14B20CFADA7B}"/>
              </a:ext>
            </a:extLst>
          </p:cNvPr>
          <p:cNvSpPr>
            <a:spLocks noGrp="1"/>
          </p:cNvSpPr>
          <p:nvPr>
            <p:ph type="ctrTitle"/>
          </p:nvPr>
        </p:nvSpPr>
        <p:spPr>
          <a:xfrm>
            <a:off x="619760" y="1814400"/>
            <a:ext cx="8968770" cy="2495653"/>
          </a:xfrm>
        </p:spPr>
        <p:txBody>
          <a:bodyPr lIns="0" anchor="b">
            <a:normAutofit/>
          </a:bodyPr>
          <a:lstStyle>
            <a:lvl1pPr algn="l">
              <a:lnSpc>
                <a:spcPct val="110000"/>
              </a:lnSpc>
              <a:defRPr sz="4800" spc="-70" baseline="0">
                <a:solidFill>
                  <a:schemeClr val="bg1"/>
                </a:solidFill>
                <a:latin typeface="+mj-lt"/>
                <a:ea typeface="Noto Sans" panose="020B0502040504020204" pitchFamily="34" charset="0"/>
                <a:cs typeface="Noto Sans" panose="020B0502040504020204" pitchFamily="34" charset="0"/>
              </a:defRPr>
            </a:lvl1pPr>
          </a:lstStyle>
          <a:p>
            <a:r>
              <a:rPr lang="sv-SE"/>
              <a:t>Klicka här för att ändra mall för rubrikformat</a:t>
            </a:r>
            <a:endParaRPr lang="sv-SE" dirty="0"/>
          </a:p>
        </p:txBody>
      </p:sp>
      <p:sp>
        <p:nvSpPr>
          <p:cNvPr id="10" name="Platshållare för datum 9">
            <a:extLst>
              <a:ext uri="{FF2B5EF4-FFF2-40B4-BE49-F238E27FC236}">
                <a16:creationId xmlns:a16="http://schemas.microsoft.com/office/drawing/2014/main" id="{B1563472-5CAD-591C-CC5D-2E30932B2C2A}"/>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bg1"/>
                </a:solidFill>
                <a:latin typeface="+mn-lt"/>
                <a:ea typeface="Noto Sans" panose="020B0502040504020204" pitchFamily="34" charset="0"/>
                <a:cs typeface="Noto Sans" panose="020B0502040504020204" pitchFamily="34" charset="0"/>
              </a:defRPr>
            </a:lvl1pPr>
          </a:lstStyle>
          <a:p>
            <a:fld id="{AC7722D2-434C-3647-A478-6C3EBEE0EC63}" type="datetime1">
              <a:rPr lang="sv-SE" smtClean="0"/>
              <a:pPr/>
              <a:t>2024-10-03</a:t>
            </a:fld>
            <a:endParaRPr lang="sv-SE" dirty="0"/>
          </a:p>
        </p:txBody>
      </p:sp>
      <p:sp>
        <p:nvSpPr>
          <p:cNvPr id="12" name="Platshållare för sidfot 17">
            <a:extLst>
              <a:ext uri="{FF2B5EF4-FFF2-40B4-BE49-F238E27FC236}">
                <a16:creationId xmlns:a16="http://schemas.microsoft.com/office/drawing/2014/main" id="{063BF776-14CE-22D7-3C7D-8A5B21BBA179}"/>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bg1"/>
                </a:solidFill>
                <a:latin typeface="+mn-lt"/>
                <a:ea typeface="Noto Sans" panose="020B0502040504020204" pitchFamily="34" charset="0"/>
                <a:cs typeface="Noto Sans" panose="020B0502040504020204" pitchFamily="34" charset="0"/>
              </a:defRPr>
            </a:lvl1pPr>
          </a:lstStyle>
          <a:p>
            <a:r>
              <a:rPr lang="sv-SE"/>
              <a:t>Presentationens titel</a:t>
            </a:r>
            <a:endParaRPr lang="sv-SE" dirty="0"/>
          </a:p>
        </p:txBody>
      </p:sp>
      <p:pic>
        <p:nvPicPr>
          <p:cNvPr id="4" name="Bild 3" descr="Socialstyrelsen logotyp">
            <a:extLst>
              <a:ext uri="{FF2B5EF4-FFF2-40B4-BE49-F238E27FC236}">
                <a16:creationId xmlns:a16="http://schemas.microsoft.com/office/drawing/2014/main" id="{ADE0CA71-20A8-1B81-330D-C6CCF114F3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856653" y="6493401"/>
            <a:ext cx="1105200" cy="237536"/>
          </a:xfrm>
          <a:prstGeom prst="rect">
            <a:avLst/>
          </a:prstGeom>
        </p:spPr>
      </p:pic>
    </p:spTree>
    <p:extLst>
      <p:ext uri="{BB962C8B-B14F-4D97-AF65-F5344CB8AC3E}">
        <p14:creationId xmlns:p14="http://schemas.microsoft.com/office/powerpoint/2010/main" val="169787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_Rubrikbild">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sv-SE"/>
              <a:t>Klicka här för att ändra format</a:t>
            </a:r>
            <a:endParaRPr lang="en-US"/>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bg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v-SE"/>
              <a:t>Klicka om du vill redigera mall för underrubrikformat</a:t>
            </a:r>
            <a:endParaRPr lang="en-US"/>
          </a:p>
        </p:txBody>
      </p:sp>
      <p:pic>
        <p:nvPicPr>
          <p:cNvPr id="10" name="Bildobjekt 9"/>
          <p:cNvPicPr>
            <a:picLocks noChangeAspect="1"/>
          </p:cNvPicPr>
          <p:nvPr userDrawn="1"/>
        </p:nvPicPr>
        <p:blipFill>
          <a:blip r:embed="rId2"/>
          <a:stretch>
            <a:fillRect/>
          </a:stretch>
        </p:blipFill>
        <p:spPr>
          <a:xfrm>
            <a:off x="9328454" y="3509316"/>
            <a:ext cx="2611976" cy="2746825"/>
          </a:xfrm>
          <a:prstGeom prst="rect">
            <a:avLst/>
          </a:prstGeom>
        </p:spPr>
      </p:pic>
      <p:pic>
        <p:nvPicPr>
          <p:cNvPr id="11" name="Bildobjekt 10" descr="En bild som visar text&#10;&#10;Automatiskt genererad beskrivning">
            <a:extLst>
              <a:ext uri="{FF2B5EF4-FFF2-40B4-BE49-F238E27FC236}">
                <a16:creationId xmlns:a16="http://schemas.microsoft.com/office/drawing/2014/main" id="{8ACA2F20-4145-73DC-FABE-0EFE636F0630}"/>
              </a:ext>
            </a:extLst>
          </p:cNvPr>
          <p:cNvPicPr>
            <a:picLocks noChangeAspect="1"/>
          </p:cNvPicPr>
          <p:nvPr userDrawn="1"/>
        </p:nvPicPr>
        <p:blipFill>
          <a:blip r:embed="rId3"/>
          <a:stretch>
            <a:fillRect/>
          </a:stretch>
        </p:blipFill>
        <p:spPr>
          <a:xfrm>
            <a:off x="1467828" y="6251687"/>
            <a:ext cx="906455" cy="380762"/>
          </a:xfrm>
          <a:prstGeom prst="rect">
            <a:avLst/>
          </a:prstGeom>
        </p:spPr>
      </p:pic>
      <p:pic>
        <p:nvPicPr>
          <p:cNvPr id="12" name="Bildobjekt 11" descr="En bild som visar text, clipart&#10;&#10;Automatiskt genererad beskrivning">
            <a:extLst>
              <a:ext uri="{FF2B5EF4-FFF2-40B4-BE49-F238E27FC236}">
                <a16:creationId xmlns:a16="http://schemas.microsoft.com/office/drawing/2014/main" id="{2DAD7EFF-DF8C-6DE7-A6C8-2B1A4DB5FC2D}"/>
              </a:ext>
            </a:extLst>
          </p:cNvPr>
          <p:cNvPicPr>
            <a:picLocks noChangeAspect="1"/>
          </p:cNvPicPr>
          <p:nvPr userDrawn="1"/>
        </p:nvPicPr>
        <p:blipFill>
          <a:blip r:embed="rId4"/>
          <a:stretch>
            <a:fillRect/>
          </a:stretch>
        </p:blipFill>
        <p:spPr>
          <a:xfrm>
            <a:off x="2585746" y="6251687"/>
            <a:ext cx="1710744" cy="380762"/>
          </a:xfrm>
          <a:prstGeom prst="rect">
            <a:avLst/>
          </a:prstGeom>
        </p:spPr>
      </p:pic>
      <p:pic>
        <p:nvPicPr>
          <p:cNvPr id="13" name="Bildobjekt 12">
            <a:extLst>
              <a:ext uri="{FF2B5EF4-FFF2-40B4-BE49-F238E27FC236}">
                <a16:creationId xmlns:a16="http://schemas.microsoft.com/office/drawing/2014/main" id="{3E6DBBAC-06E2-62FD-F93F-ECAF6999DFF0}"/>
              </a:ext>
            </a:extLst>
          </p:cNvPr>
          <p:cNvPicPr>
            <a:picLocks noChangeAspect="1"/>
          </p:cNvPicPr>
          <p:nvPr userDrawn="1"/>
        </p:nvPicPr>
        <p:blipFill>
          <a:blip r:embed="rId5"/>
          <a:stretch>
            <a:fillRect/>
          </a:stretch>
        </p:blipFill>
        <p:spPr>
          <a:xfrm>
            <a:off x="232322" y="6251687"/>
            <a:ext cx="1071415" cy="380762"/>
          </a:xfrm>
          <a:prstGeom prst="rect">
            <a:avLst/>
          </a:prstGeom>
        </p:spPr>
      </p:pic>
    </p:spTree>
    <p:extLst>
      <p:ext uri="{BB962C8B-B14F-4D97-AF65-F5344CB8AC3E}">
        <p14:creationId xmlns:p14="http://schemas.microsoft.com/office/powerpoint/2010/main" val="28117914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Kapitelsida numrera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6632C35-978C-6B62-C6D3-0489AB671B91}"/>
              </a:ext>
              <a:ext uri="{C183D7F6-B498-43B3-948B-1728B52AA6E4}">
                <adec:decorative xmlns:adec="http://schemas.microsoft.com/office/drawing/2017/decorative" xmlns="" val="1"/>
              </a:ext>
            </a:extLst>
          </p:cNvPr>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ubrik 1">
            <a:extLst>
              <a:ext uri="{FF2B5EF4-FFF2-40B4-BE49-F238E27FC236}">
                <a16:creationId xmlns:a16="http://schemas.microsoft.com/office/drawing/2014/main" id="{AB109331-9902-D52D-0A2B-14B20CFADA7B}"/>
              </a:ext>
            </a:extLst>
          </p:cNvPr>
          <p:cNvSpPr>
            <a:spLocks noGrp="1"/>
          </p:cNvSpPr>
          <p:nvPr>
            <p:ph type="ctrTitle"/>
          </p:nvPr>
        </p:nvSpPr>
        <p:spPr>
          <a:xfrm>
            <a:off x="619760" y="496982"/>
            <a:ext cx="6445489" cy="4431617"/>
          </a:xfrm>
        </p:spPr>
        <p:txBody>
          <a:bodyPr lIns="0" anchor="t">
            <a:normAutofit/>
          </a:bodyPr>
          <a:lstStyle>
            <a:lvl1pPr algn="l">
              <a:lnSpc>
                <a:spcPct val="110000"/>
              </a:lnSpc>
              <a:defRPr sz="4800" spc="-70" baseline="0">
                <a:solidFill>
                  <a:schemeClr val="accent4"/>
                </a:solidFill>
                <a:latin typeface="+mj-lt"/>
                <a:ea typeface="Noto Sans" panose="020B0502040504020204" pitchFamily="34" charset="0"/>
                <a:cs typeface="Noto Sans" panose="020B0502040504020204" pitchFamily="34" charset="0"/>
              </a:defRPr>
            </a:lvl1pPr>
          </a:lstStyle>
          <a:p>
            <a:r>
              <a:rPr lang="sv-SE"/>
              <a:t>Klicka här för att ändra mall för rubrikformat</a:t>
            </a:r>
            <a:endParaRPr lang="sv-SE" dirty="0"/>
          </a:p>
        </p:txBody>
      </p:sp>
      <p:sp>
        <p:nvSpPr>
          <p:cNvPr id="13" name="Platshållare för text 12">
            <a:extLst>
              <a:ext uri="{FF2B5EF4-FFF2-40B4-BE49-F238E27FC236}">
                <a16:creationId xmlns:a16="http://schemas.microsoft.com/office/drawing/2014/main" id="{C17A5B22-744D-07CC-E5A8-7E3117B56BA1}"/>
              </a:ext>
            </a:extLst>
          </p:cNvPr>
          <p:cNvSpPr>
            <a:spLocks noGrp="1"/>
          </p:cNvSpPr>
          <p:nvPr>
            <p:ph type="body" sz="quarter" idx="12" hasCustomPrompt="1"/>
          </p:nvPr>
        </p:nvSpPr>
        <p:spPr>
          <a:xfrm>
            <a:off x="7065249" y="-514577"/>
            <a:ext cx="4794333" cy="5570399"/>
          </a:xfrm>
          <a:prstGeom prst="rect">
            <a:avLst/>
          </a:prstGeom>
        </p:spPr>
        <p:txBody>
          <a:bodyPr>
            <a:noAutofit/>
          </a:bodyPr>
          <a:lstStyle>
            <a:lvl1pPr marL="0" indent="0" algn="r">
              <a:buNone/>
              <a:defRPr sz="40000" b="1">
                <a:solidFill>
                  <a:schemeClr val="accent2">
                    <a:alpha val="50000"/>
                  </a:schemeClr>
                </a:solidFill>
              </a:defRPr>
            </a:lvl1pPr>
          </a:lstStyle>
          <a:p>
            <a:pPr lvl="0"/>
            <a:r>
              <a:rPr lang="sv-SE" dirty="0"/>
              <a:t>1</a:t>
            </a:r>
          </a:p>
        </p:txBody>
      </p:sp>
      <p:sp>
        <p:nvSpPr>
          <p:cNvPr id="6" name="Platshållare för datum 9">
            <a:extLst>
              <a:ext uri="{FF2B5EF4-FFF2-40B4-BE49-F238E27FC236}">
                <a16:creationId xmlns:a16="http://schemas.microsoft.com/office/drawing/2014/main" id="{283A2466-CE29-03EB-ABFE-62BC23F4C286}"/>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tx1"/>
                </a:solidFill>
                <a:latin typeface="+mn-lt"/>
                <a:ea typeface="Noto Sans" panose="020B0502040504020204" pitchFamily="34" charset="0"/>
                <a:cs typeface="Noto Sans" panose="020B0502040504020204" pitchFamily="34" charset="0"/>
              </a:defRPr>
            </a:lvl1pPr>
          </a:lstStyle>
          <a:p>
            <a:fld id="{AC7722D2-434C-3647-A478-6C3EBEE0EC63}" type="datetime1">
              <a:rPr lang="sv-SE" smtClean="0"/>
              <a:pPr/>
              <a:t>2024-10-03</a:t>
            </a:fld>
            <a:endParaRPr lang="sv-SE" dirty="0"/>
          </a:p>
        </p:txBody>
      </p:sp>
      <p:sp>
        <p:nvSpPr>
          <p:cNvPr id="7" name="Platshållare för sidfot 17">
            <a:extLst>
              <a:ext uri="{FF2B5EF4-FFF2-40B4-BE49-F238E27FC236}">
                <a16:creationId xmlns:a16="http://schemas.microsoft.com/office/drawing/2014/main" id="{59BACFB8-0114-7E24-6B00-F4DC5A2D5B43}"/>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tx1"/>
                </a:solidFill>
                <a:latin typeface="+mn-lt"/>
                <a:ea typeface="Noto Sans" panose="020B0502040504020204" pitchFamily="34" charset="0"/>
                <a:cs typeface="Noto Sans" panose="020B0502040504020204" pitchFamily="34" charset="0"/>
              </a:defRPr>
            </a:lvl1pPr>
          </a:lstStyle>
          <a:p>
            <a:r>
              <a:rPr lang="sv-SE"/>
              <a:t>Presentationens titel</a:t>
            </a:r>
            <a:endParaRPr lang="sv-SE" dirty="0"/>
          </a:p>
        </p:txBody>
      </p:sp>
      <p:pic>
        <p:nvPicPr>
          <p:cNvPr id="2" name="Bildobjekt 1" descr="Socialstyrelsen">
            <a:extLst>
              <a:ext uri="{FF2B5EF4-FFF2-40B4-BE49-F238E27FC236}">
                <a16:creationId xmlns:a16="http://schemas.microsoft.com/office/drawing/2014/main" id="{93E6B445-065F-8736-B30D-FD4F3472D2B6}"/>
              </a:ext>
            </a:extLst>
          </p:cNvPr>
          <p:cNvPicPr>
            <a:picLocks noChangeAspect="1"/>
          </p:cNvPicPr>
          <p:nvPr userDrawn="1"/>
        </p:nvPicPr>
        <p:blipFill>
          <a:blip r:embed="rId2"/>
          <a:stretch>
            <a:fillRect/>
          </a:stretch>
        </p:blipFill>
        <p:spPr>
          <a:xfrm>
            <a:off x="10856653" y="6493401"/>
            <a:ext cx="1105200" cy="226960"/>
          </a:xfrm>
          <a:prstGeom prst="rect">
            <a:avLst/>
          </a:prstGeom>
        </p:spPr>
      </p:pic>
    </p:spTree>
    <p:extLst>
      <p:ext uri="{BB962C8B-B14F-4D97-AF65-F5344CB8AC3E}">
        <p14:creationId xmlns:p14="http://schemas.microsoft.com/office/powerpoint/2010/main" val="42555800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Kapitelsida med bakgrundsbild">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9C40D1D3-1113-927C-B6F9-18C863930682}"/>
              </a:ext>
              <a:ext uri="{C183D7F6-B498-43B3-948B-1728B52AA6E4}">
                <adec:decorative xmlns:adec="http://schemas.microsoft.com/office/drawing/2017/decorative" xmlns="" val="1"/>
              </a:ext>
            </a:extLst>
          </p:cNvPr>
          <p:cNvSpPr>
            <a:spLocks noGrp="1"/>
          </p:cNvSpPr>
          <p:nvPr>
            <p:ph type="pic" idx="11" hasCustomPrompt="1"/>
          </p:nvPr>
        </p:nvSpPr>
        <p:spPr>
          <a:xfrm>
            <a:off x="0" y="1"/>
            <a:ext cx="12192000" cy="6857999"/>
          </a:xfrm>
          <a:prstGeom prst="rect">
            <a:avLst/>
          </a:prstGeom>
        </p:spPr>
        <p:txBody>
          <a:bodyPr lIns="216000" tIns="180000">
            <a:normAutofit/>
          </a:bodyPr>
          <a:lstStyle>
            <a:lvl1pPr marL="0" indent="0">
              <a:buNone/>
              <a:defRPr sz="1100">
                <a:solidFill>
                  <a:srgbClr val="017CC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sv-SE" dirty="0"/>
              <a:t>Utfallande bild bakom text – 1) Klicka på vit yta 2) Infoga bild från Infogafliken eller Bildbanken. Kom ihåg att skriva in en alternativtext eller markera som dekorativ.</a:t>
            </a:r>
          </a:p>
        </p:txBody>
      </p:sp>
      <p:sp>
        <p:nvSpPr>
          <p:cNvPr id="11" name="Rubrik 1">
            <a:extLst>
              <a:ext uri="{FF2B5EF4-FFF2-40B4-BE49-F238E27FC236}">
                <a16:creationId xmlns:a16="http://schemas.microsoft.com/office/drawing/2014/main" id="{AB109331-9902-D52D-0A2B-14B20CFADA7B}"/>
              </a:ext>
            </a:extLst>
          </p:cNvPr>
          <p:cNvSpPr>
            <a:spLocks noGrp="1"/>
          </p:cNvSpPr>
          <p:nvPr>
            <p:ph type="ctrTitle"/>
          </p:nvPr>
        </p:nvSpPr>
        <p:spPr>
          <a:xfrm>
            <a:off x="619760" y="1814400"/>
            <a:ext cx="8968770" cy="2495653"/>
          </a:xfrm>
        </p:spPr>
        <p:txBody>
          <a:bodyPr lIns="0" anchor="b">
            <a:normAutofit/>
          </a:bodyPr>
          <a:lstStyle>
            <a:lvl1pPr algn="l">
              <a:lnSpc>
                <a:spcPct val="110000"/>
              </a:lnSpc>
              <a:defRPr sz="4800" spc="-70" baseline="0">
                <a:solidFill>
                  <a:schemeClr val="tx1"/>
                </a:solidFill>
                <a:latin typeface="+mj-lt"/>
                <a:ea typeface="Noto Sans" panose="020B0502040504020204" pitchFamily="34" charset="0"/>
                <a:cs typeface="Noto Sans" panose="020B0502040504020204" pitchFamily="34" charset="0"/>
              </a:defRPr>
            </a:lvl1pPr>
          </a:lstStyle>
          <a:p>
            <a:r>
              <a:rPr lang="sv-SE"/>
              <a:t>Klicka här för att ändra mall för rubrikformat</a:t>
            </a:r>
            <a:endParaRPr lang="sv-SE" dirty="0"/>
          </a:p>
        </p:txBody>
      </p:sp>
      <p:sp>
        <p:nvSpPr>
          <p:cNvPr id="6" name="Underrubrik 2">
            <a:extLst>
              <a:ext uri="{FF2B5EF4-FFF2-40B4-BE49-F238E27FC236}">
                <a16:creationId xmlns:a16="http://schemas.microsoft.com/office/drawing/2014/main" id="{D4CC4E9F-6EA0-9462-40D9-07A750177851}"/>
              </a:ext>
            </a:extLst>
          </p:cNvPr>
          <p:cNvSpPr>
            <a:spLocks noGrp="1"/>
          </p:cNvSpPr>
          <p:nvPr>
            <p:ph type="subTitle" idx="1" hasCustomPrompt="1"/>
          </p:nvPr>
        </p:nvSpPr>
        <p:spPr>
          <a:xfrm>
            <a:off x="627852" y="4333988"/>
            <a:ext cx="8960678" cy="1655763"/>
          </a:xfrm>
          <a:prstGeom prst="rect">
            <a:avLst/>
          </a:prstGeom>
        </p:spPr>
        <p:txBody>
          <a:bodyPr lIns="0" anchor="t">
            <a:normAutofit/>
          </a:bodyPr>
          <a:lstStyle>
            <a:lvl1pPr marL="0" indent="0" algn="l">
              <a:lnSpc>
                <a:spcPct val="110000"/>
              </a:lnSpc>
              <a:buNone/>
              <a:defRPr sz="2500" spc="-30" baseline="0">
                <a:solidFill>
                  <a:schemeClr val="tx1"/>
                </a:solidFill>
                <a:latin typeface="+mj-lt"/>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Avsnittsundertitel</a:t>
            </a:r>
          </a:p>
        </p:txBody>
      </p:sp>
      <p:sp>
        <p:nvSpPr>
          <p:cNvPr id="10" name="Platshållare för datum 9">
            <a:extLst>
              <a:ext uri="{FF2B5EF4-FFF2-40B4-BE49-F238E27FC236}">
                <a16:creationId xmlns:a16="http://schemas.microsoft.com/office/drawing/2014/main" id="{B1563472-5CAD-591C-CC5D-2E30932B2C2A}"/>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fld id="{AC7722D2-434C-3647-A478-6C3EBEE0EC63}" type="datetime1">
              <a:rPr lang="sv-SE" smtClean="0"/>
              <a:pPr/>
              <a:t>2024-10-03</a:t>
            </a:fld>
            <a:endParaRPr lang="sv-SE" dirty="0"/>
          </a:p>
        </p:txBody>
      </p:sp>
      <p:sp>
        <p:nvSpPr>
          <p:cNvPr id="12" name="Platshållare för sidfot 17">
            <a:extLst>
              <a:ext uri="{FF2B5EF4-FFF2-40B4-BE49-F238E27FC236}">
                <a16:creationId xmlns:a16="http://schemas.microsoft.com/office/drawing/2014/main" id="{063BF776-14CE-22D7-3C7D-8A5B21BBA179}"/>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Presentationens titel</a:t>
            </a:r>
            <a:endParaRPr lang="sv-SE" dirty="0"/>
          </a:p>
        </p:txBody>
      </p:sp>
    </p:spTree>
    <p:extLst>
      <p:ext uri="{BB962C8B-B14F-4D97-AF65-F5344CB8AC3E}">
        <p14:creationId xmlns:p14="http://schemas.microsoft.com/office/powerpoint/2010/main" val="34724572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A9182A34-7EC9-DA2D-98DC-6B1F92A72BB0}"/>
              </a:ext>
            </a:extLst>
          </p:cNvPr>
          <p:cNvSpPr>
            <a:spLocks noGrp="1"/>
          </p:cNvSpPr>
          <p:nvPr>
            <p:ph type="title"/>
          </p:nvPr>
        </p:nvSpPr>
        <p:spPr>
          <a:xfrm>
            <a:off x="619760" y="561824"/>
            <a:ext cx="10948353" cy="921543"/>
          </a:xfrm>
        </p:spPr>
        <p:txBody>
          <a:bodyPr lIns="0"/>
          <a:lstStyle>
            <a:lvl1pPr algn="l">
              <a:defRPr spc="-100" baseline="0">
                <a:latin typeface="+mj-lt"/>
                <a:ea typeface="Noto Sans" panose="020B0502040504020204" pitchFamily="34" charset="0"/>
                <a:cs typeface="Noto Sans" panose="020B0502040504020204" pitchFamily="34" charset="0"/>
              </a:defRPr>
            </a:lvl1pPr>
          </a:lstStyle>
          <a:p>
            <a:r>
              <a:rPr lang="sv-SE"/>
              <a:t>Klicka här för att ändra mall för rubrikformat</a:t>
            </a:r>
            <a:endParaRPr lang="sv-SE" dirty="0"/>
          </a:p>
        </p:txBody>
      </p:sp>
      <p:sp>
        <p:nvSpPr>
          <p:cNvPr id="7" name="Platshållare för datum 9">
            <a:extLst>
              <a:ext uri="{FF2B5EF4-FFF2-40B4-BE49-F238E27FC236}">
                <a16:creationId xmlns:a16="http://schemas.microsoft.com/office/drawing/2014/main" id="{9A43B2FB-5E42-A82B-BF28-00160C2E47BC}"/>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fld id="{AC7722D2-434C-3647-A478-6C3EBEE0EC63}" type="datetime1">
              <a:rPr lang="sv-SE" smtClean="0"/>
              <a:t>2024-10-03</a:t>
            </a:fld>
            <a:endParaRPr lang="sv-SE" dirty="0"/>
          </a:p>
        </p:txBody>
      </p:sp>
      <p:sp>
        <p:nvSpPr>
          <p:cNvPr id="8" name="Platshållare för sidfot 17">
            <a:extLst>
              <a:ext uri="{FF2B5EF4-FFF2-40B4-BE49-F238E27FC236}">
                <a16:creationId xmlns:a16="http://schemas.microsoft.com/office/drawing/2014/main" id="{9554B612-B800-4308-D960-3A946828D86D}"/>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Presentationens titel</a:t>
            </a:r>
            <a:endParaRPr lang="sv-SE" dirty="0"/>
          </a:p>
        </p:txBody>
      </p:sp>
    </p:spTree>
    <p:extLst>
      <p:ext uri="{BB962C8B-B14F-4D97-AF65-F5344CB8AC3E}">
        <p14:creationId xmlns:p14="http://schemas.microsoft.com/office/powerpoint/2010/main" val="28263737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806FC77-1B35-4F73-8F39-99309E3F2A47}"/>
              </a:ext>
            </a:extLst>
          </p:cNvPr>
          <p:cNvSpPr>
            <a:spLocks noGrp="1"/>
          </p:cNvSpPr>
          <p:nvPr>
            <p:ph type="title"/>
          </p:nvPr>
        </p:nvSpPr>
        <p:spPr>
          <a:xfrm>
            <a:off x="609601" y="569824"/>
            <a:ext cx="10958512" cy="921543"/>
          </a:xfrm>
        </p:spPr>
        <p:txBody>
          <a:bodyPr/>
          <a:lstStyle/>
          <a:p>
            <a:r>
              <a:rPr lang="sv-SE"/>
              <a:t>Klicka här för att ändra mall för rubrikformat</a:t>
            </a:r>
            <a:endParaRPr lang="sv-SE" dirty="0"/>
          </a:p>
        </p:txBody>
      </p:sp>
      <p:sp>
        <p:nvSpPr>
          <p:cNvPr id="7" name="Platshållare för text 6">
            <a:extLst>
              <a:ext uri="{FF2B5EF4-FFF2-40B4-BE49-F238E27FC236}">
                <a16:creationId xmlns:a16="http://schemas.microsoft.com/office/drawing/2014/main" id="{B96EB96E-F922-6BF7-2303-CFCC18F2513C}"/>
              </a:ext>
            </a:extLst>
          </p:cNvPr>
          <p:cNvSpPr>
            <a:spLocks noGrp="1"/>
          </p:cNvSpPr>
          <p:nvPr>
            <p:ph type="body" sz="quarter" idx="14"/>
          </p:nvPr>
        </p:nvSpPr>
        <p:spPr>
          <a:xfrm>
            <a:off x="609601" y="1502942"/>
            <a:ext cx="6829166" cy="4327013"/>
          </a:xfrm>
          <a:prstGeom prst="rect">
            <a:avLst/>
          </a:prstGeom>
        </p:spPr>
        <p:txBody>
          <a:bodyPr anchor="t">
            <a:normAutofit/>
          </a:bodyPr>
          <a:lstStyle>
            <a:lvl1pPr marL="0" indent="0">
              <a:lnSpc>
                <a:spcPct val="110000"/>
              </a:lnSpc>
              <a:spcBef>
                <a:spcPts val="0"/>
              </a:spcBef>
              <a:spcAft>
                <a:spcPts val="2000"/>
              </a:spcAft>
              <a:buSzPct val="130000"/>
              <a:buFontTx/>
              <a:buNone/>
              <a:defRPr sz="2000">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a:t>Redigera format för bakgrundstext</a:t>
            </a:r>
          </a:p>
        </p:txBody>
      </p:sp>
      <p:sp>
        <p:nvSpPr>
          <p:cNvPr id="8" name="Platshållare för datum 9">
            <a:extLst>
              <a:ext uri="{FF2B5EF4-FFF2-40B4-BE49-F238E27FC236}">
                <a16:creationId xmlns:a16="http://schemas.microsoft.com/office/drawing/2014/main" id="{1CD0A12E-D967-E979-BFB7-DF6D5A5B36B0}"/>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fld id="{AC7722D2-434C-3647-A478-6C3EBEE0EC63}" type="datetime1">
              <a:rPr lang="sv-SE" smtClean="0"/>
              <a:t>2024-10-03</a:t>
            </a:fld>
            <a:endParaRPr lang="sv-SE" dirty="0"/>
          </a:p>
        </p:txBody>
      </p:sp>
      <p:sp>
        <p:nvSpPr>
          <p:cNvPr id="9" name="Platshållare för sidfot 17">
            <a:extLst>
              <a:ext uri="{FF2B5EF4-FFF2-40B4-BE49-F238E27FC236}">
                <a16:creationId xmlns:a16="http://schemas.microsoft.com/office/drawing/2014/main" id="{B730CF9A-B1B8-9C37-E557-8AA535B9188D}"/>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Presentationens titel</a:t>
            </a:r>
            <a:endParaRPr lang="sv-SE" dirty="0"/>
          </a:p>
        </p:txBody>
      </p:sp>
    </p:spTree>
    <p:extLst>
      <p:ext uri="{BB962C8B-B14F-4D97-AF65-F5344CB8AC3E}">
        <p14:creationId xmlns:p14="http://schemas.microsoft.com/office/powerpoint/2010/main" val="28467224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9606AC-4A02-430E-B3E8-7BC8CA253D9A}"/>
              </a:ext>
            </a:extLst>
          </p:cNvPr>
          <p:cNvSpPr>
            <a:spLocks noGrp="1"/>
          </p:cNvSpPr>
          <p:nvPr>
            <p:ph type="title"/>
          </p:nvPr>
        </p:nvSpPr>
        <p:spPr>
          <a:xfrm>
            <a:off x="619760" y="561824"/>
            <a:ext cx="10948353" cy="921543"/>
          </a:xfrm>
        </p:spPr>
        <p:txBody>
          <a:bodyPr lIns="0"/>
          <a:lstStyle>
            <a:lvl1pPr algn="l">
              <a:defRPr spc="-100" baseline="0">
                <a:latin typeface="+mj-lt"/>
                <a:ea typeface="Noto Sans" panose="020B0502040504020204" pitchFamily="34" charset="0"/>
                <a:cs typeface="Noto Sans" panose="020B0502040504020204" pitchFamily="34" charset="0"/>
              </a:defRPr>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E8219470-9D8F-6BC8-CE82-81558B419AC3}"/>
              </a:ext>
            </a:extLst>
          </p:cNvPr>
          <p:cNvSpPr>
            <a:spLocks noGrp="1"/>
          </p:cNvSpPr>
          <p:nvPr>
            <p:ph type="body" sz="quarter" idx="15"/>
          </p:nvPr>
        </p:nvSpPr>
        <p:spPr>
          <a:xfrm>
            <a:off x="620455" y="1494942"/>
            <a:ext cx="6818312" cy="4335013"/>
          </a:xfrm>
        </p:spPr>
        <p:txBody>
          <a:bodyPr/>
          <a:lstStyle/>
          <a:p>
            <a:pPr lvl="0"/>
            <a:r>
              <a:rPr lang="sv-SE"/>
              <a:t>Redigera format för bakgrundstext</a:t>
            </a:r>
          </a:p>
          <a:p>
            <a:pPr lvl="1"/>
            <a:r>
              <a:rPr lang="sv-SE"/>
              <a:t>Nivå två</a:t>
            </a:r>
          </a:p>
          <a:p>
            <a:pPr lvl="2"/>
            <a:r>
              <a:rPr lang="sv-SE"/>
              <a:t>Nivå tre</a:t>
            </a:r>
          </a:p>
        </p:txBody>
      </p:sp>
      <p:sp>
        <p:nvSpPr>
          <p:cNvPr id="8" name="Platshållare för datum 9">
            <a:extLst>
              <a:ext uri="{FF2B5EF4-FFF2-40B4-BE49-F238E27FC236}">
                <a16:creationId xmlns:a16="http://schemas.microsoft.com/office/drawing/2014/main" id="{1CD0A12E-D967-E979-BFB7-DF6D5A5B36B0}"/>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fld id="{AC7722D2-434C-3647-A478-6C3EBEE0EC63}" type="datetime1">
              <a:rPr lang="sv-SE" smtClean="0"/>
              <a:t>2024-10-03</a:t>
            </a:fld>
            <a:endParaRPr lang="sv-SE" dirty="0"/>
          </a:p>
        </p:txBody>
      </p:sp>
      <p:sp>
        <p:nvSpPr>
          <p:cNvPr id="9" name="Platshållare för sidfot 17">
            <a:extLst>
              <a:ext uri="{FF2B5EF4-FFF2-40B4-BE49-F238E27FC236}">
                <a16:creationId xmlns:a16="http://schemas.microsoft.com/office/drawing/2014/main" id="{B730CF9A-B1B8-9C37-E557-8AA535B9188D}"/>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Presentationens titel</a:t>
            </a:r>
            <a:endParaRPr lang="sv-SE" dirty="0"/>
          </a:p>
        </p:txBody>
      </p:sp>
    </p:spTree>
    <p:extLst>
      <p:ext uri="{BB962C8B-B14F-4D97-AF65-F5344CB8AC3E}">
        <p14:creationId xmlns:p14="http://schemas.microsoft.com/office/powerpoint/2010/main" val="11269427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ubrik, punktlista och infälld bi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6664DBB4-FB0B-ECBC-17C9-FCADDD36720B}"/>
              </a:ext>
            </a:extLst>
          </p:cNvPr>
          <p:cNvSpPr>
            <a:spLocks noGrp="1"/>
          </p:cNvSpPr>
          <p:nvPr>
            <p:ph type="title"/>
          </p:nvPr>
        </p:nvSpPr>
        <p:spPr>
          <a:xfrm>
            <a:off x="619760" y="561824"/>
            <a:ext cx="5188903" cy="921543"/>
          </a:xfrm>
        </p:spPr>
        <p:txBody>
          <a:bodyPr lIns="0"/>
          <a:lstStyle>
            <a:lvl1pPr algn="l">
              <a:defRPr spc="-100" baseline="0">
                <a:latin typeface="+mj-lt"/>
                <a:ea typeface="Noto Sans" panose="020B0502040504020204" pitchFamily="34" charset="0"/>
                <a:cs typeface="Noto Sans" panose="020B0502040504020204" pitchFamily="34" charset="0"/>
              </a:defRPr>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64E5CFD4-87C2-B75F-B564-DF97777D54C0}"/>
              </a:ext>
            </a:extLst>
          </p:cNvPr>
          <p:cNvSpPr>
            <a:spLocks noGrp="1"/>
          </p:cNvSpPr>
          <p:nvPr>
            <p:ph type="body" sz="quarter" idx="12"/>
          </p:nvPr>
        </p:nvSpPr>
        <p:spPr>
          <a:xfrm>
            <a:off x="614612" y="1514004"/>
            <a:ext cx="5194051" cy="4704234"/>
          </a:xfrm>
        </p:spPr>
        <p:txBody>
          <a:bodyPr/>
          <a:lstStyle/>
          <a:p>
            <a:pPr lvl="0"/>
            <a:r>
              <a:rPr lang="sv-SE"/>
              <a:t>Redigera format för bakgrundstext</a:t>
            </a:r>
          </a:p>
          <a:p>
            <a:pPr lvl="1"/>
            <a:r>
              <a:rPr lang="sv-SE"/>
              <a:t>Nivå två</a:t>
            </a:r>
          </a:p>
          <a:p>
            <a:pPr lvl="2"/>
            <a:r>
              <a:rPr lang="sv-SE"/>
              <a:t>Nivå tre</a:t>
            </a:r>
          </a:p>
        </p:txBody>
      </p:sp>
      <p:sp>
        <p:nvSpPr>
          <p:cNvPr id="6" name="Platshållare för bild 2">
            <a:extLst>
              <a:ext uri="{FF2B5EF4-FFF2-40B4-BE49-F238E27FC236}">
                <a16:creationId xmlns:a16="http://schemas.microsoft.com/office/drawing/2014/main" id="{FEEBDD56-AACA-C812-7E95-EB2BEAFF7B3D}"/>
              </a:ext>
            </a:extLst>
          </p:cNvPr>
          <p:cNvSpPr>
            <a:spLocks noGrp="1"/>
          </p:cNvSpPr>
          <p:nvPr>
            <p:ph type="pic" idx="11" hasCustomPrompt="1"/>
          </p:nvPr>
        </p:nvSpPr>
        <p:spPr>
          <a:xfrm>
            <a:off x="6393181" y="620713"/>
            <a:ext cx="5174931" cy="5597525"/>
          </a:xfrm>
          <a:prstGeom prst="rect">
            <a:avLst/>
          </a:prstGeom>
        </p:spPr>
        <p:txBody>
          <a:bodyPr lIns="216000" tIns="216000" rIns="10800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Lägg till en bild från Bildbanken. Kom ihåg att skriva in en alternativtext eller markera som dekorativ.</a:t>
            </a:r>
          </a:p>
        </p:txBody>
      </p:sp>
      <p:sp>
        <p:nvSpPr>
          <p:cNvPr id="5" name="Platshållare för datum 9">
            <a:extLst>
              <a:ext uri="{FF2B5EF4-FFF2-40B4-BE49-F238E27FC236}">
                <a16:creationId xmlns:a16="http://schemas.microsoft.com/office/drawing/2014/main" id="{493766C4-0D73-8EEA-79B6-06A14127A978}"/>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tx1"/>
                </a:solidFill>
                <a:latin typeface="+mn-lt"/>
                <a:ea typeface="Noto Sans" panose="020B0502040504020204" pitchFamily="34" charset="0"/>
                <a:cs typeface="Noto Sans" panose="020B0502040504020204" pitchFamily="34" charset="0"/>
              </a:defRPr>
            </a:lvl1pPr>
          </a:lstStyle>
          <a:p>
            <a:fld id="{AC7722D2-434C-3647-A478-6C3EBEE0EC63}" type="datetime1">
              <a:rPr lang="sv-SE" smtClean="0"/>
              <a:pPr/>
              <a:t>2024-10-03</a:t>
            </a:fld>
            <a:endParaRPr lang="sv-SE" dirty="0"/>
          </a:p>
        </p:txBody>
      </p:sp>
      <p:sp>
        <p:nvSpPr>
          <p:cNvPr id="7" name="Platshållare för sidfot 17">
            <a:extLst>
              <a:ext uri="{FF2B5EF4-FFF2-40B4-BE49-F238E27FC236}">
                <a16:creationId xmlns:a16="http://schemas.microsoft.com/office/drawing/2014/main" id="{E9E07A5D-16BD-9D05-A98D-DEC841C52B04}"/>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tx1"/>
                </a:solidFill>
                <a:latin typeface="+mn-lt"/>
                <a:ea typeface="Noto Sans" panose="020B0502040504020204" pitchFamily="34" charset="0"/>
                <a:cs typeface="Noto Sans" panose="020B0502040504020204" pitchFamily="34" charset="0"/>
              </a:defRPr>
            </a:lvl1pPr>
          </a:lstStyle>
          <a:p>
            <a:r>
              <a:rPr lang="sv-SE"/>
              <a:t>Presentationens titel</a:t>
            </a:r>
            <a:endParaRPr lang="sv-SE" dirty="0"/>
          </a:p>
        </p:txBody>
      </p:sp>
    </p:spTree>
    <p:extLst>
      <p:ext uri="{BB962C8B-B14F-4D97-AF65-F5344CB8AC3E}">
        <p14:creationId xmlns:p14="http://schemas.microsoft.com/office/powerpoint/2010/main" val="39119141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ubrik och numrerad 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9606AC-4A02-430E-B3E8-7BC8CA253D9A}"/>
              </a:ext>
            </a:extLst>
          </p:cNvPr>
          <p:cNvSpPr>
            <a:spLocks noGrp="1"/>
          </p:cNvSpPr>
          <p:nvPr>
            <p:ph type="title"/>
          </p:nvPr>
        </p:nvSpPr>
        <p:spPr>
          <a:xfrm>
            <a:off x="619760" y="561824"/>
            <a:ext cx="10948353" cy="921543"/>
          </a:xfrm>
        </p:spPr>
        <p:txBody>
          <a:bodyPr lIns="0"/>
          <a:lstStyle>
            <a:lvl1pPr algn="l">
              <a:defRPr spc="-100" baseline="0">
                <a:latin typeface="+mj-lt"/>
                <a:ea typeface="Noto Sans" panose="020B0502040504020204" pitchFamily="34" charset="0"/>
                <a:cs typeface="Noto Sans" panose="020B0502040504020204" pitchFamily="34" charset="0"/>
              </a:defRPr>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E5148185-2A47-B579-6D9C-977F1EA26FA2}"/>
              </a:ext>
            </a:extLst>
          </p:cNvPr>
          <p:cNvSpPr>
            <a:spLocks noGrp="1"/>
          </p:cNvSpPr>
          <p:nvPr>
            <p:ph type="body" sz="quarter" idx="10"/>
          </p:nvPr>
        </p:nvSpPr>
        <p:spPr>
          <a:xfrm>
            <a:off x="620455" y="1506517"/>
            <a:ext cx="6818312" cy="4335013"/>
          </a:xfrm>
        </p:spPr>
        <p:txBody>
          <a:bodyPr/>
          <a:lstStyle>
            <a:lvl1pPr marL="457200" indent="-457200">
              <a:buFont typeface="+mj-lt"/>
              <a:buAutoNum type="arabicPeriod"/>
              <a:defRPr/>
            </a:lvl1pPr>
          </a:lstStyle>
          <a:p>
            <a:pPr lvl="0"/>
            <a:r>
              <a:rPr lang="sv-SE"/>
              <a:t>Redigera format för bakgrundstext</a:t>
            </a:r>
          </a:p>
          <a:p>
            <a:pPr lvl="1"/>
            <a:r>
              <a:rPr lang="sv-SE"/>
              <a:t>Nivå två</a:t>
            </a:r>
          </a:p>
          <a:p>
            <a:pPr lvl="2"/>
            <a:r>
              <a:rPr lang="sv-SE"/>
              <a:t>Nivå tre</a:t>
            </a:r>
          </a:p>
        </p:txBody>
      </p:sp>
      <p:sp>
        <p:nvSpPr>
          <p:cNvPr id="8" name="Platshållare för datum 9">
            <a:extLst>
              <a:ext uri="{FF2B5EF4-FFF2-40B4-BE49-F238E27FC236}">
                <a16:creationId xmlns:a16="http://schemas.microsoft.com/office/drawing/2014/main" id="{1CD0A12E-D967-E979-BFB7-DF6D5A5B36B0}"/>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fld id="{AC7722D2-434C-3647-A478-6C3EBEE0EC63}" type="datetime1">
              <a:rPr lang="sv-SE" smtClean="0"/>
              <a:t>2024-10-03</a:t>
            </a:fld>
            <a:endParaRPr lang="sv-SE" dirty="0"/>
          </a:p>
        </p:txBody>
      </p:sp>
      <p:sp>
        <p:nvSpPr>
          <p:cNvPr id="9" name="Platshållare för sidfot 17">
            <a:extLst>
              <a:ext uri="{FF2B5EF4-FFF2-40B4-BE49-F238E27FC236}">
                <a16:creationId xmlns:a16="http://schemas.microsoft.com/office/drawing/2014/main" id="{B730CF9A-B1B8-9C37-E557-8AA535B9188D}"/>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Presentationens titel</a:t>
            </a:r>
            <a:endParaRPr lang="sv-SE" dirty="0"/>
          </a:p>
        </p:txBody>
      </p:sp>
    </p:spTree>
    <p:extLst>
      <p:ext uri="{BB962C8B-B14F-4D97-AF65-F5344CB8AC3E}">
        <p14:creationId xmlns:p14="http://schemas.microsoft.com/office/powerpoint/2010/main" val="15572895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Rubrik och text 2-spal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B3C6029B-EDE3-4781-98CE-4ADC83E9ECE8}"/>
              </a:ext>
            </a:extLst>
          </p:cNvPr>
          <p:cNvSpPr>
            <a:spLocks noGrp="1"/>
          </p:cNvSpPr>
          <p:nvPr>
            <p:ph type="title"/>
          </p:nvPr>
        </p:nvSpPr>
        <p:spPr>
          <a:xfrm>
            <a:off x="619760" y="561824"/>
            <a:ext cx="10948353" cy="921543"/>
          </a:xfrm>
        </p:spPr>
        <p:txBody>
          <a:bodyPr lIns="0"/>
          <a:lstStyle>
            <a:lvl1pPr algn="l">
              <a:defRPr spc="-100" baseline="0">
                <a:latin typeface="+mj-lt"/>
                <a:ea typeface="Noto Sans" panose="020B0502040504020204" pitchFamily="34" charset="0"/>
                <a:cs typeface="Noto Sans" panose="020B0502040504020204" pitchFamily="34" charset="0"/>
              </a:defRPr>
            </a:lvl1pPr>
          </a:lstStyle>
          <a:p>
            <a:r>
              <a:rPr lang="sv-SE"/>
              <a:t>Klicka här för att ändra mall för rubrikformat</a:t>
            </a:r>
            <a:endParaRPr lang="sv-SE" dirty="0"/>
          </a:p>
        </p:txBody>
      </p:sp>
      <p:sp>
        <p:nvSpPr>
          <p:cNvPr id="8" name="Platshållare för text 6">
            <a:extLst>
              <a:ext uri="{FF2B5EF4-FFF2-40B4-BE49-F238E27FC236}">
                <a16:creationId xmlns:a16="http://schemas.microsoft.com/office/drawing/2014/main" id="{D3710D23-C07B-6145-0DAD-ABF55E383265}"/>
              </a:ext>
            </a:extLst>
          </p:cNvPr>
          <p:cNvSpPr>
            <a:spLocks noGrp="1"/>
          </p:cNvSpPr>
          <p:nvPr>
            <p:ph type="body" sz="quarter" idx="16"/>
          </p:nvPr>
        </p:nvSpPr>
        <p:spPr>
          <a:xfrm>
            <a:off x="619759" y="1494550"/>
            <a:ext cx="5188903" cy="4723688"/>
          </a:xfrm>
          <a:prstGeom prst="rect">
            <a:avLst/>
          </a:prstGeom>
        </p:spPr>
        <p:txBody>
          <a:bodyPr anchor="t">
            <a:normAutofit/>
          </a:bodyPr>
          <a:lstStyle>
            <a:lvl1pPr marL="0" indent="0">
              <a:lnSpc>
                <a:spcPct val="110000"/>
              </a:lnSpc>
              <a:buNone/>
              <a:defRPr sz="2000">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a:t>Redigera format för bakgrundstext</a:t>
            </a:r>
          </a:p>
        </p:txBody>
      </p:sp>
      <p:sp>
        <p:nvSpPr>
          <p:cNvPr id="9" name="Platshållare för text 6">
            <a:extLst>
              <a:ext uri="{FF2B5EF4-FFF2-40B4-BE49-F238E27FC236}">
                <a16:creationId xmlns:a16="http://schemas.microsoft.com/office/drawing/2014/main" id="{5A1B67BA-937E-9286-DE4A-47CF97868E7A}"/>
              </a:ext>
            </a:extLst>
          </p:cNvPr>
          <p:cNvSpPr>
            <a:spLocks noGrp="1"/>
          </p:cNvSpPr>
          <p:nvPr>
            <p:ph type="body" sz="quarter" idx="17"/>
          </p:nvPr>
        </p:nvSpPr>
        <p:spPr>
          <a:xfrm>
            <a:off x="6383341" y="1494550"/>
            <a:ext cx="5168898" cy="4723688"/>
          </a:xfrm>
          <a:prstGeom prst="rect">
            <a:avLst/>
          </a:prstGeom>
        </p:spPr>
        <p:txBody>
          <a:bodyPr anchor="t">
            <a:normAutofit/>
          </a:bodyPr>
          <a:lstStyle>
            <a:lvl1pPr marL="0" indent="0">
              <a:lnSpc>
                <a:spcPct val="110000"/>
              </a:lnSpc>
              <a:spcBef>
                <a:spcPts val="0"/>
              </a:spcBef>
              <a:spcAft>
                <a:spcPts val="2000"/>
              </a:spcAft>
              <a:buNone/>
              <a:defRPr sz="2000">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a:t>Redigera format för bakgrundstext</a:t>
            </a:r>
          </a:p>
        </p:txBody>
      </p:sp>
      <p:sp>
        <p:nvSpPr>
          <p:cNvPr id="7" name="Platshållare för datum 9">
            <a:extLst>
              <a:ext uri="{FF2B5EF4-FFF2-40B4-BE49-F238E27FC236}">
                <a16:creationId xmlns:a16="http://schemas.microsoft.com/office/drawing/2014/main" id="{70E986C3-7841-7B11-C376-391A3D260353}"/>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tx1"/>
                </a:solidFill>
                <a:latin typeface="+mn-lt"/>
                <a:ea typeface="Noto Sans" panose="020B0502040504020204" pitchFamily="34" charset="0"/>
                <a:cs typeface="Noto Sans" panose="020B0502040504020204" pitchFamily="34" charset="0"/>
              </a:defRPr>
            </a:lvl1pPr>
          </a:lstStyle>
          <a:p>
            <a:fld id="{AC7722D2-434C-3647-A478-6C3EBEE0EC63}" type="datetime1">
              <a:rPr lang="sv-SE" smtClean="0"/>
              <a:pPr/>
              <a:t>2024-10-03</a:t>
            </a:fld>
            <a:endParaRPr lang="sv-SE" dirty="0"/>
          </a:p>
        </p:txBody>
      </p:sp>
      <p:sp>
        <p:nvSpPr>
          <p:cNvPr id="10" name="Platshållare för sidfot 17">
            <a:extLst>
              <a:ext uri="{FF2B5EF4-FFF2-40B4-BE49-F238E27FC236}">
                <a16:creationId xmlns:a16="http://schemas.microsoft.com/office/drawing/2014/main" id="{72F29EAA-D96F-0BF0-9FE2-8531A24893AC}"/>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tx1"/>
                </a:solidFill>
                <a:latin typeface="+mn-lt"/>
                <a:ea typeface="Noto Sans" panose="020B0502040504020204" pitchFamily="34" charset="0"/>
                <a:cs typeface="Noto Sans" panose="020B0502040504020204" pitchFamily="34" charset="0"/>
              </a:defRPr>
            </a:lvl1pPr>
          </a:lstStyle>
          <a:p>
            <a:r>
              <a:rPr lang="sv-SE"/>
              <a:t>Presentationens titel</a:t>
            </a:r>
            <a:endParaRPr lang="sv-SE" dirty="0"/>
          </a:p>
        </p:txBody>
      </p:sp>
    </p:spTree>
    <p:extLst>
      <p:ext uri="{BB962C8B-B14F-4D97-AF65-F5344CB8AC3E}">
        <p14:creationId xmlns:p14="http://schemas.microsoft.com/office/powerpoint/2010/main" val="9381645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Rubrik, text och bild 1">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770EB5A5-A164-AFDB-AF53-255DCC146BC8}"/>
              </a:ext>
            </a:extLst>
          </p:cNvPr>
          <p:cNvSpPr>
            <a:spLocks noGrp="1"/>
          </p:cNvSpPr>
          <p:nvPr>
            <p:ph type="title"/>
          </p:nvPr>
        </p:nvSpPr>
        <p:spPr>
          <a:xfrm>
            <a:off x="619760" y="561824"/>
            <a:ext cx="6809740" cy="921543"/>
          </a:xfrm>
        </p:spPr>
        <p:txBody>
          <a:bodyPr lIns="0"/>
          <a:lstStyle>
            <a:lvl1pPr algn="l">
              <a:defRPr spc="-100" baseline="0">
                <a:latin typeface="+mj-lt"/>
                <a:ea typeface="Noto Sans" panose="020B0502040504020204" pitchFamily="34" charset="0"/>
                <a:cs typeface="Noto Sans" panose="020B0502040504020204" pitchFamily="34" charset="0"/>
              </a:defRPr>
            </a:lvl1pPr>
          </a:lstStyle>
          <a:p>
            <a:r>
              <a:rPr lang="sv-SE"/>
              <a:t>Klicka här för att ändra mall för rubrikformat</a:t>
            </a:r>
            <a:endParaRPr lang="sv-SE" dirty="0"/>
          </a:p>
        </p:txBody>
      </p:sp>
      <p:sp>
        <p:nvSpPr>
          <p:cNvPr id="8" name="Platshållare för text 6">
            <a:extLst>
              <a:ext uri="{FF2B5EF4-FFF2-40B4-BE49-F238E27FC236}">
                <a16:creationId xmlns:a16="http://schemas.microsoft.com/office/drawing/2014/main" id="{E2E14E40-923A-1266-AEE9-9ADB80254241}"/>
              </a:ext>
            </a:extLst>
          </p:cNvPr>
          <p:cNvSpPr>
            <a:spLocks noGrp="1"/>
          </p:cNvSpPr>
          <p:nvPr>
            <p:ph type="body" sz="quarter" idx="16"/>
          </p:nvPr>
        </p:nvSpPr>
        <p:spPr>
          <a:xfrm>
            <a:off x="619760" y="1509286"/>
            <a:ext cx="6809740" cy="4574250"/>
          </a:xfrm>
          <a:prstGeom prst="rect">
            <a:avLst/>
          </a:prstGeom>
        </p:spPr>
        <p:txBody>
          <a:bodyPr anchor="t">
            <a:normAutofit/>
          </a:bodyPr>
          <a:lstStyle>
            <a:lvl1pPr marL="0" indent="0">
              <a:lnSpc>
                <a:spcPct val="110000"/>
              </a:lnSpc>
              <a:spcBef>
                <a:spcPts val="0"/>
              </a:spcBef>
              <a:spcAft>
                <a:spcPts val="2000"/>
              </a:spcAft>
              <a:buNone/>
              <a:defRPr sz="2000">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a:t>Redigera format för bakgrundstext</a:t>
            </a:r>
          </a:p>
        </p:txBody>
      </p:sp>
      <p:sp>
        <p:nvSpPr>
          <p:cNvPr id="6" name="Platshållare för bild 2">
            <a:extLst>
              <a:ext uri="{FF2B5EF4-FFF2-40B4-BE49-F238E27FC236}">
                <a16:creationId xmlns:a16="http://schemas.microsoft.com/office/drawing/2014/main" id="{FEEBDD56-AACA-C812-7E95-EB2BEAFF7B3D}"/>
              </a:ext>
            </a:extLst>
          </p:cNvPr>
          <p:cNvSpPr>
            <a:spLocks noGrp="1"/>
          </p:cNvSpPr>
          <p:nvPr>
            <p:ph type="pic" idx="11" hasCustomPrompt="1"/>
          </p:nvPr>
        </p:nvSpPr>
        <p:spPr>
          <a:xfrm>
            <a:off x="8077201" y="0"/>
            <a:ext cx="4114800" cy="6857999"/>
          </a:xfrm>
          <a:prstGeom prst="rect">
            <a:avLst/>
          </a:prstGeom>
        </p:spPr>
        <p:txBody>
          <a:bodyPr lIns="216000" tIns="576000" rIns="180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Lägg till en bild från Bildbanken. Kom ihåg att skriva in en alternativtext eller markera som dekorativ.</a:t>
            </a:r>
          </a:p>
        </p:txBody>
      </p:sp>
      <p:sp>
        <p:nvSpPr>
          <p:cNvPr id="9" name="Platshållare för datum 9">
            <a:extLst>
              <a:ext uri="{FF2B5EF4-FFF2-40B4-BE49-F238E27FC236}">
                <a16:creationId xmlns:a16="http://schemas.microsoft.com/office/drawing/2014/main" id="{352E779D-9466-0D8E-ED93-9AE6B5C2D872}"/>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tx1"/>
                </a:solidFill>
                <a:latin typeface="+mn-lt"/>
                <a:ea typeface="Noto Sans" panose="020B0502040504020204" pitchFamily="34" charset="0"/>
                <a:cs typeface="Noto Sans" panose="020B0502040504020204" pitchFamily="34" charset="0"/>
              </a:defRPr>
            </a:lvl1pPr>
          </a:lstStyle>
          <a:p>
            <a:fld id="{AC7722D2-434C-3647-A478-6C3EBEE0EC63}" type="datetime1">
              <a:rPr lang="sv-SE" smtClean="0"/>
              <a:pPr/>
              <a:t>2024-10-03</a:t>
            </a:fld>
            <a:endParaRPr lang="sv-SE" dirty="0"/>
          </a:p>
        </p:txBody>
      </p:sp>
      <p:sp>
        <p:nvSpPr>
          <p:cNvPr id="10" name="Platshållare för sidfot 17">
            <a:extLst>
              <a:ext uri="{FF2B5EF4-FFF2-40B4-BE49-F238E27FC236}">
                <a16:creationId xmlns:a16="http://schemas.microsoft.com/office/drawing/2014/main" id="{031A8977-3D0A-BCD8-F49A-6C26F3172AC2}"/>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tx1"/>
                </a:solidFill>
                <a:latin typeface="+mn-lt"/>
                <a:ea typeface="Noto Sans" panose="020B0502040504020204" pitchFamily="34" charset="0"/>
                <a:cs typeface="Noto Sans" panose="020B0502040504020204" pitchFamily="34" charset="0"/>
              </a:defRPr>
            </a:lvl1pPr>
          </a:lstStyle>
          <a:p>
            <a:r>
              <a:rPr lang="sv-SE"/>
              <a:t>Presentationens titel</a:t>
            </a:r>
            <a:endParaRPr lang="sv-SE" dirty="0"/>
          </a:p>
        </p:txBody>
      </p:sp>
    </p:spTree>
    <p:extLst>
      <p:ext uri="{BB962C8B-B14F-4D97-AF65-F5344CB8AC3E}">
        <p14:creationId xmlns:p14="http://schemas.microsoft.com/office/powerpoint/2010/main" val="34840461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ubrik, text och bild 2">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770EB5A5-A164-AFDB-AF53-255DCC146BC8}"/>
              </a:ext>
            </a:extLst>
          </p:cNvPr>
          <p:cNvSpPr>
            <a:spLocks noGrp="1"/>
          </p:cNvSpPr>
          <p:nvPr>
            <p:ph type="title"/>
          </p:nvPr>
        </p:nvSpPr>
        <p:spPr>
          <a:xfrm>
            <a:off x="619760" y="561824"/>
            <a:ext cx="5188903" cy="921543"/>
          </a:xfrm>
        </p:spPr>
        <p:txBody>
          <a:bodyPr lIns="0"/>
          <a:lstStyle>
            <a:lvl1pPr algn="l">
              <a:defRPr spc="-100" baseline="0">
                <a:latin typeface="+mj-lt"/>
                <a:ea typeface="Noto Sans" panose="020B0502040504020204" pitchFamily="34" charset="0"/>
                <a:cs typeface="Noto Sans" panose="020B0502040504020204" pitchFamily="34" charset="0"/>
              </a:defRPr>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F4451309-973D-674D-595E-A21E77D45168}"/>
              </a:ext>
            </a:extLst>
          </p:cNvPr>
          <p:cNvSpPr>
            <a:spLocks noGrp="1"/>
          </p:cNvSpPr>
          <p:nvPr>
            <p:ph type="body" sz="quarter" idx="12"/>
          </p:nvPr>
        </p:nvSpPr>
        <p:spPr>
          <a:xfrm>
            <a:off x="614612" y="1514004"/>
            <a:ext cx="5194051" cy="4704234"/>
          </a:xfrm>
        </p:spPr>
        <p:txBody>
          <a:bodyPr/>
          <a:lstStyle/>
          <a:p>
            <a:pPr lvl="0"/>
            <a:r>
              <a:rPr lang="sv-SE"/>
              <a:t>Redigera format för bakgrundstext</a:t>
            </a:r>
          </a:p>
          <a:p>
            <a:pPr lvl="1"/>
            <a:r>
              <a:rPr lang="sv-SE"/>
              <a:t>Nivå två</a:t>
            </a:r>
          </a:p>
          <a:p>
            <a:pPr lvl="2"/>
            <a:r>
              <a:rPr lang="sv-SE"/>
              <a:t>Nivå tre</a:t>
            </a:r>
          </a:p>
        </p:txBody>
      </p:sp>
      <p:sp>
        <p:nvSpPr>
          <p:cNvPr id="6" name="Platshållare för bild 2">
            <a:extLst>
              <a:ext uri="{FF2B5EF4-FFF2-40B4-BE49-F238E27FC236}">
                <a16:creationId xmlns:a16="http://schemas.microsoft.com/office/drawing/2014/main" id="{FEEBDD56-AACA-C812-7E95-EB2BEAFF7B3D}"/>
              </a:ext>
            </a:extLst>
          </p:cNvPr>
          <p:cNvSpPr>
            <a:spLocks noGrp="1"/>
          </p:cNvSpPr>
          <p:nvPr>
            <p:ph type="pic" idx="11" hasCustomPrompt="1"/>
          </p:nvPr>
        </p:nvSpPr>
        <p:spPr>
          <a:xfrm>
            <a:off x="6096001" y="0"/>
            <a:ext cx="6096000" cy="6857999"/>
          </a:xfrm>
          <a:prstGeom prst="rect">
            <a:avLst/>
          </a:prstGeom>
        </p:spPr>
        <p:txBody>
          <a:bodyPr lIns="216000" tIns="576000" rIns="252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Lägg till en bild från Bildbanken. Kom ihåg att skriva in en alternativtext eller markera som dekorativ.</a:t>
            </a:r>
          </a:p>
        </p:txBody>
      </p:sp>
      <p:sp>
        <p:nvSpPr>
          <p:cNvPr id="9" name="Platshållare för datum 9">
            <a:extLst>
              <a:ext uri="{FF2B5EF4-FFF2-40B4-BE49-F238E27FC236}">
                <a16:creationId xmlns:a16="http://schemas.microsoft.com/office/drawing/2014/main" id="{352E779D-9466-0D8E-ED93-9AE6B5C2D872}"/>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tx1"/>
                </a:solidFill>
                <a:latin typeface="+mn-lt"/>
                <a:ea typeface="Noto Sans" panose="020B0502040504020204" pitchFamily="34" charset="0"/>
                <a:cs typeface="Noto Sans" panose="020B0502040504020204" pitchFamily="34" charset="0"/>
              </a:defRPr>
            </a:lvl1pPr>
          </a:lstStyle>
          <a:p>
            <a:fld id="{AC7722D2-434C-3647-A478-6C3EBEE0EC63}" type="datetime1">
              <a:rPr lang="sv-SE" smtClean="0"/>
              <a:pPr/>
              <a:t>2024-10-03</a:t>
            </a:fld>
            <a:endParaRPr lang="sv-SE" dirty="0"/>
          </a:p>
        </p:txBody>
      </p:sp>
      <p:sp>
        <p:nvSpPr>
          <p:cNvPr id="10" name="Platshållare för sidfot 17">
            <a:extLst>
              <a:ext uri="{FF2B5EF4-FFF2-40B4-BE49-F238E27FC236}">
                <a16:creationId xmlns:a16="http://schemas.microsoft.com/office/drawing/2014/main" id="{031A8977-3D0A-BCD8-F49A-6C26F3172AC2}"/>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tx1"/>
                </a:solidFill>
                <a:latin typeface="+mn-lt"/>
                <a:ea typeface="Noto Sans" panose="020B0502040504020204" pitchFamily="34" charset="0"/>
                <a:cs typeface="Noto Sans" panose="020B0502040504020204" pitchFamily="34" charset="0"/>
              </a:defRPr>
            </a:lvl1pPr>
          </a:lstStyle>
          <a:p>
            <a:r>
              <a:rPr lang="sv-SE"/>
              <a:t>Presentationens titel</a:t>
            </a:r>
            <a:endParaRPr lang="sv-SE" dirty="0"/>
          </a:p>
        </p:txBody>
      </p:sp>
    </p:spTree>
    <p:extLst>
      <p:ext uri="{BB962C8B-B14F-4D97-AF65-F5344CB8AC3E}">
        <p14:creationId xmlns:p14="http://schemas.microsoft.com/office/powerpoint/2010/main" val="2102293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solidFill>
              </a:defRPr>
            </a:lvl1pPr>
          </a:lstStyle>
          <a:p>
            <a:r>
              <a:rPr lang="sv-SE"/>
              <a:t>Klicka här för att ändra format</a:t>
            </a:r>
            <a:endParaRPr lang="en-US"/>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Redigera format för bakgrundstext</a:t>
            </a:r>
          </a:p>
        </p:txBody>
      </p:sp>
      <p:sp>
        <p:nvSpPr>
          <p:cNvPr id="7" name="Rectangle 6"/>
          <p:cNvSpPr/>
          <p:nvPr userDrawn="1"/>
        </p:nvSpPr>
        <p:spPr>
          <a:xfrm>
            <a:off x="1" y="755468"/>
            <a:ext cx="3430668" cy="533400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Tree>
    <p:extLst>
      <p:ext uri="{BB962C8B-B14F-4D97-AF65-F5344CB8AC3E}">
        <p14:creationId xmlns:p14="http://schemas.microsoft.com/office/powerpoint/2010/main" val="13008184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Rubrik, text och bild 3">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F30B138D-BA02-3F48-14A7-E0BA246F2F7B}"/>
              </a:ext>
            </a:extLst>
          </p:cNvPr>
          <p:cNvSpPr>
            <a:spLocks noGrp="1"/>
          </p:cNvSpPr>
          <p:nvPr>
            <p:ph type="title"/>
          </p:nvPr>
        </p:nvSpPr>
        <p:spPr>
          <a:xfrm>
            <a:off x="619760" y="561824"/>
            <a:ext cx="3857205" cy="1503379"/>
          </a:xfrm>
        </p:spPr>
        <p:txBody>
          <a:bodyPr lIns="0"/>
          <a:lstStyle>
            <a:lvl1pPr algn="l">
              <a:defRPr spc="-100" baseline="0">
                <a:latin typeface="+mj-lt"/>
                <a:ea typeface="Noto Sans" panose="020B0502040504020204" pitchFamily="34" charset="0"/>
                <a:cs typeface="Noto Sans" panose="020B0502040504020204" pitchFamily="34" charset="0"/>
              </a:defRPr>
            </a:lvl1pPr>
          </a:lstStyle>
          <a:p>
            <a:r>
              <a:rPr lang="sv-SE"/>
              <a:t>Klicka här för att ändra mall för rubrikformat</a:t>
            </a:r>
            <a:endParaRPr lang="sv-SE" dirty="0"/>
          </a:p>
        </p:txBody>
      </p:sp>
      <p:sp>
        <p:nvSpPr>
          <p:cNvPr id="8" name="Platshållare för text 6">
            <a:extLst>
              <a:ext uri="{FF2B5EF4-FFF2-40B4-BE49-F238E27FC236}">
                <a16:creationId xmlns:a16="http://schemas.microsoft.com/office/drawing/2014/main" id="{EB02FB96-385F-13AB-DD19-55D3510D6BC8}"/>
              </a:ext>
            </a:extLst>
          </p:cNvPr>
          <p:cNvSpPr>
            <a:spLocks noGrp="1"/>
          </p:cNvSpPr>
          <p:nvPr>
            <p:ph type="body" sz="quarter" idx="16"/>
          </p:nvPr>
        </p:nvSpPr>
        <p:spPr>
          <a:xfrm>
            <a:off x="619760" y="2065203"/>
            <a:ext cx="3857204" cy="4023051"/>
          </a:xfrm>
          <a:prstGeom prst="rect">
            <a:avLst/>
          </a:prstGeom>
        </p:spPr>
        <p:txBody>
          <a:bodyPr anchor="t">
            <a:normAutofit/>
          </a:bodyPr>
          <a:lstStyle>
            <a:lvl1pPr marL="0" indent="0">
              <a:lnSpc>
                <a:spcPct val="110000"/>
              </a:lnSpc>
              <a:spcBef>
                <a:spcPts val="0"/>
              </a:spcBef>
              <a:spcAft>
                <a:spcPts val="2000"/>
              </a:spcAft>
              <a:buNone/>
              <a:defRPr sz="2000">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a:t>Redigera format för bakgrundstext</a:t>
            </a:r>
          </a:p>
        </p:txBody>
      </p:sp>
      <p:sp>
        <p:nvSpPr>
          <p:cNvPr id="6" name="Platshållare för bild 2">
            <a:extLst>
              <a:ext uri="{FF2B5EF4-FFF2-40B4-BE49-F238E27FC236}">
                <a16:creationId xmlns:a16="http://schemas.microsoft.com/office/drawing/2014/main" id="{FEEBDD56-AACA-C812-7E95-EB2BEAFF7B3D}"/>
              </a:ext>
            </a:extLst>
          </p:cNvPr>
          <p:cNvSpPr>
            <a:spLocks noGrp="1"/>
          </p:cNvSpPr>
          <p:nvPr>
            <p:ph type="pic" idx="11" hasCustomPrompt="1"/>
          </p:nvPr>
        </p:nvSpPr>
        <p:spPr>
          <a:xfrm>
            <a:off x="4476965" y="1"/>
            <a:ext cx="7715035" cy="6857999"/>
          </a:xfrm>
          <a:prstGeom prst="rect">
            <a:avLst/>
          </a:prstGeom>
        </p:spPr>
        <p:txBody>
          <a:bodyPr lIns="1296000" tIns="576000" rIns="1296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Lägg till en bild från Bildbanken. Kom ihåg att skriva in en alternativtext eller markera som dekorativ.</a:t>
            </a:r>
          </a:p>
        </p:txBody>
      </p:sp>
      <p:sp>
        <p:nvSpPr>
          <p:cNvPr id="9" name="Platshållare för datum 9">
            <a:extLst>
              <a:ext uri="{FF2B5EF4-FFF2-40B4-BE49-F238E27FC236}">
                <a16:creationId xmlns:a16="http://schemas.microsoft.com/office/drawing/2014/main" id="{6F6CDECF-6834-5308-0273-B6BC6A03550E}"/>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tx1"/>
                </a:solidFill>
                <a:latin typeface="+mn-lt"/>
                <a:ea typeface="Noto Sans" panose="020B0502040504020204" pitchFamily="34" charset="0"/>
                <a:cs typeface="Noto Sans" panose="020B0502040504020204" pitchFamily="34" charset="0"/>
              </a:defRPr>
            </a:lvl1pPr>
          </a:lstStyle>
          <a:p>
            <a:fld id="{AC7722D2-434C-3647-A478-6C3EBEE0EC63}" type="datetime1">
              <a:rPr lang="sv-SE" smtClean="0"/>
              <a:pPr/>
              <a:t>2024-10-03</a:t>
            </a:fld>
            <a:endParaRPr lang="sv-SE" dirty="0"/>
          </a:p>
        </p:txBody>
      </p:sp>
      <p:sp>
        <p:nvSpPr>
          <p:cNvPr id="10" name="Platshållare för sidfot 17">
            <a:extLst>
              <a:ext uri="{FF2B5EF4-FFF2-40B4-BE49-F238E27FC236}">
                <a16:creationId xmlns:a16="http://schemas.microsoft.com/office/drawing/2014/main" id="{AE0395B2-1F8E-0A97-8BAB-E241253D87B5}"/>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tx1"/>
                </a:solidFill>
                <a:latin typeface="+mn-lt"/>
                <a:ea typeface="Noto Sans" panose="020B0502040504020204" pitchFamily="34" charset="0"/>
                <a:cs typeface="Noto Sans" panose="020B0502040504020204" pitchFamily="34" charset="0"/>
              </a:defRPr>
            </a:lvl1pPr>
          </a:lstStyle>
          <a:p>
            <a:r>
              <a:rPr lang="sv-SE"/>
              <a:t>Presentationens titel</a:t>
            </a:r>
            <a:endParaRPr lang="sv-SE" dirty="0"/>
          </a:p>
        </p:txBody>
      </p:sp>
    </p:spTree>
    <p:extLst>
      <p:ext uri="{BB962C8B-B14F-4D97-AF65-F5344CB8AC3E}">
        <p14:creationId xmlns:p14="http://schemas.microsoft.com/office/powerpoint/2010/main" val="3152230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ubrik, text och bild 4">
    <p:spTree>
      <p:nvGrpSpPr>
        <p:cNvPr id="1" name=""/>
        <p:cNvGrpSpPr/>
        <p:nvPr/>
      </p:nvGrpSpPr>
      <p:grpSpPr>
        <a:xfrm>
          <a:off x="0" y="0"/>
          <a:ext cx="0" cy="0"/>
          <a:chOff x="0" y="0"/>
          <a:chExt cx="0" cy="0"/>
        </a:xfrm>
      </p:grpSpPr>
      <p:sp>
        <p:nvSpPr>
          <p:cNvPr id="2" name="Platshållare för bild 2">
            <a:extLst>
              <a:ext uri="{FF2B5EF4-FFF2-40B4-BE49-F238E27FC236}">
                <a16:creationId xmlns:a16="http://schemas.microsoft.com/office/drawing/2014/main" id="{A92B2AF3-9457-7731-ED44-D2028E6995FF}"/>
              </a:ext>
            </a:extLst>
          </p:cNvPr>
          <p:cNvSpPr>
            <a:spLocks noGrp="1"/>
          </p:cNvSpPr>
          <p:nvPr>
            <p:ph type="pic" idx="11" hasCustomPrompt="1"/>
          </p:nvPr>
        </p:nvSpPr>
        <p:spPr>
          <a:xfrm>
            <a:off x="0" y="1"/>
            <a:ext cx="12192000" cy="6857999"/>
          </a:xfrm>
          <a:prstGeom prst="rect">
            <a:avLst/>
          </a:prstGeom>
        </p:spPr>
        <p:txBody>
          <a:bodyPr lIns="3888000" tIns="4248000" rIns="3564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Lägg till en bild från Bildbanken. Kom ihåg att skriva in en alternativtext eller markera som dekorativ.</a:t>
            </a:r>
          </a:p>
        </p:txBody>
      </p:sp>
      <p:sp>
        <p:nvSpPr>
          <p:cNvPr id="3" name="Rubrik 1">
            <a:extLst>
              <a:ext uri="{FF2B5EF4-FFF2-40B4-BE49-F238E27FC236}">
                <a16:creationId xmlns:a16="http://schemas.microsoft.com/office/drawing/2014/main" id="{7797FB32-D100-772A-9518-198AD7BF4B7E}"/>
              </a:ext>
            </a:extLst>
          </p:cNvPr>
          <p:cNvSpPr>
            <a:spLocks noGrp="1"/>
          </p:cNvSpPr>
          <p:nvPr>
            <p:ph type="title"/>
          </p:nvPr>
        </p:nvSpPr>
        <p:spPr>
          <a:xfrm>
            <a:off x="584998" y="552644"/>
            <a:ext cx="5280114" cy="921543"/>
          </a:xfrm>
        </p:spPr>
        <p:txBody>
          <a:bodyPr lIns="0"/>
          <a:lstStyle>
            <a:lvl1pPr>
              <a:defRPr>
                <a:latin typeface="+mj-lt"/>
                <a:ea typeface="Noto Sans" panose="020B0502040504020204" pitchFamily="34" charset="0"/>
                <a:cs typeface="Noto Sans" panose="020B0502040504020204" pitchFamily="34" charset="0"/>
              </a:defRPr>
            </a:lvl1pPr>
          </a:lstStyle>
          <a:p>
            <a:r>
              <a:rPr lang="sv-SE"/>
              <a:t>Klicka här för att ändra mall för rubrikformat</a:t>
            </a:r>
            <a:endParaRPr lang="sv-SE" dirty="0"/>
          </a:p>
        </p:txBody>
      </p:sp>
      <p:sp>
        <p:nvSpPr>
          <p:cNvPr id="8" name="Platshållare för datum 9">
            <a:extLst>
              <a:ext uri="{FF2B5EF4-FFF2-40B4-BE49-F238E27FC236}">
                <a16:creationId xmlns:a16="http://schemas.microsoft.com/office/drawing/2014/main" id="{37C9E946-A31C-E33F-75AC-99E4CFD7F001}"/>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tx1"/>
                </a:solidFill>
                <a:latin typeface="+mn-lt"/>
                <a:ea typeface="Noto Sans" panose="020B0502040504020204" pitchFamily="34" charset="0"/>
                <a:cs typeface="Noto Sans" panose="020B0502040504020204" pitchFamily="34" charset="0"/>
              </a:defRPr>
            </a:lvl1pPr>
          </a:lstStyle>
          <a:p>
            <a:fld id="{AC7722D2-434C-3647-A478-6C3EBEE0EC63}" type="datetime1">
              <a:rPr lang="sv-SE" smtClean="0"/>
              <a:pPr/>
              <a:t>2024-10-03</a:t>
            </a:fld>
            <a:endParaRPr lang="sv-SE" dirty="0"/>
          </a:p>
        </p:txBody>
      </p:sp>
      <p:sp>
        <p:nvSpPr>
          <p:cNvPr id="9" name="Platshållare för sidfot 17">
            <a:extLst>
              <a:ext uri="{FF2B5EF4-FFF2-40B4-BE49-F238E27FC236}">
                <a16:creationId xmlns:a16="http://schemas.microsoft.com/office/drawing/2014/main" id="{7F0E972E-BE70-06FB-2608-39E8206E8FAB}"/>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tx1"/>
                </a:solidFill>
                <a:latin typeface="+mn-lt"/>
                <a:ea typeface="Noto Sans" panose="020B0502040504020204" pitchFamily="34" charset="0"/>
                <a:cs typeface="Noto Sans" panose="020B0502040504020204" pitchFamily="34" charset="0"/>
              </a:defRPr>
            </a:lvl1pPr>
          </a:lstStyle>
          <a:p>
            <a:r>
              <a:rPr lang="sv-SE"/>
              <a:t>Presentationens titel</a:t>
            </a:r>
            <a:endParaRPr lang="sv-SE" dirty="0"/>
          </a:p>
        </p:txBody>
      </p:sp>
      <p:sp>
        <p:nvSpPr>
          <p:cNvPr id="5" name="Platshållare för text 4">
            <a:extLst>
              <a:ext uri="{FF2B5EF4-FFF2-40B4-BE49-F238E27FC236}">
                <a16:creationId xmlns:a16="http://schemas.microsoft.com/office/drawing/2014/main" id="{A35D814D-CFD6-D79B-4B41-4738C2681B3A}"/>
              </a:ext>
            </a:extLst>
          </p:cNvPr>
          <p:cNvSpPr>
            <a:spLocks noGrp="1"/>
          </p:cNvSpPr>
          <p:nvPr>
            <p:ph type="body" sz="quarter" idx="12"/>
          </p:nvPr>
        </p:nvSpPr>
        <p:spPr>
          <a:xfrm>
            <a:off x="584998" y="1777766"/>
            <a:ext cx="5280114" cy="1533605"/>
          </a:xfrm>
        </p:spPr>
        <p:txBody>
          <a:bodyPr/>
          <a:lstStyle>
            <a:lvl1pPr marL="0" indent="0">
              <a:spcBef>
                <a:spcPts val="0"/>
              </a:spcBef>
              <a:spcAft>
                <a:spcPts val="2000"/>
              </a:spcAft>
              <a:buNone/>
              <a:defRPr sz="20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Redigera format för bakgrundstext</a:t>
            </a:r>
          </a:p>
        </p:txBody>
      </p:sp>
    </p:spTree>
    <p:extLst>
      <p:ext uri="{BB962C8B-B14F-4D97-AF65-F5344CB8AC3E}">
        <p14:creationId xmlns:p14="http://schemas.microsoft.com/office/powerpoint/2010/main" val="3680158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Rubrik, text och bild 5">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CEFB7DDE-C33C-F9C6-4F97-17891E0DCF5F}"/>
              </a:ext>
            </a:extLst>
          </p:cNvPr>
          <p:cNvSpPr>
            <a:spLocks noGrp="1"/>
          </p:cNvSpPr>
          <p:nvPr>
            <p:ph type="title"/>
          </p:nvPr>
        </p:nvSpPr>
        <p:spPr>
          <a:xfrm>
            <a:off x="609599" y="556813"/>
            <a:ext cx="10942639" cy="921543"/>
          </a:xfrm>
        </p:spPr>
        <p:txBody>
          <a:bodyPr lIns="0"/>
          <a:lstStyle>
            <a:lvl1pPr>
              <a:defRPr>
                <a:latin typeface="+mj-lt"/>
                <a:ea typeface="Noto Sans" panose="020B0502040504020204" pitchFamily="34" charset="0"/>
                <a:cs typeface="Noto Sans" panose="020B0502040504020204" pitchFamily="34" charset="0"/>
              </a:defRPr>
            </a:lvl1pPr>
          </a:lstStyle>
          <a:p>
            <a:r>
              <a:rPr lang="sv-SE"/>
              <a:t>Klicka här för att ändra mall för rubrikformat</a:t>
            </a:r>
            <a:endParaRPr lang="sv-SE" dirty="0"/>
          </a:p>
        </p:txBody>
      </p:sp>
      <p:sp>
        <p:nvSpPr>
          <p:cNvPr id="6" name="Platshållare för bild 2">
            <a:extLst>
              <a:ext uri="{FF2B5EF4-FFF2-40B4-BE49-F238E27FC236}">
                <a16:creationId xmlns:a16="http://schemas.microsoft.com/office/drawing/2014/main" id="{FEEBDD56-AACA-C812-7E95-EB2BEAFF7B3D}"/>
              </a:ext>
            </a:extLst>
          </p:cNvPr>
          <p:cNvSpPr>
            <a:spLocks noGrp="1"/>
          </p:cNvSpPr>
          <p:nvPr>
            <p:ph type="pic" idx="11" hasCustomPrompt="1"/>
          </p:nvPr>
        </p:nvSpPr>
        <p:spPr>
          <a:xfrm>
            <a:off x="619760" y="1478356"/>
            <a:ext cx="10932480" cy="4739882"/>
          </a:xfrm>
          <a:prstGeom prst="rect">
            <a:avLst/>
          </a:prstGeom>
        </p:spPr>
        <p:txBody>
          <a:bodyPr lIns="3060000" tIns="648000" rIns="2880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Lägg till en bild från Bildbanken. Kom ihåg att skriva in en alternativtext eller markera som dekorativ.</a:t>
            </a:r>
          </a:p>
        </p:txBody>
      </p:sp>
      <p:sp>
        <p:nvSpPr>
          <p:cNvPr id="8" name="Platshållare för datum 9">
            <a:extLst>
              <a:ext uri="{FF2B5EF4-FFF2-40B4-BE49-F238E27FC236}">
                <a16:creationId xmlns:a16="http://schemas.microsoft.com/office/drawing/2014/main" id="{1B6314F7-6543-8968-D071-62873526ADE0}"/>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tx1"/>
                </a:solidFill>
                <a:latin typeface="+mn-lt"/>
                <a:ea typeface="Noto Sans" panose="020B0502040504020204" pitchFamily="34" charset="0"/>
                <a:cs typeface="Noto Sans" panose="020B0502040504020204" pitchFamily="34" charset="0"/>
              </a:defRPr>
            </a:lvl1pPr>
          </a:lstStyle>
          <a:p>
            <a:fld id="{AC7722D2-434C-3647-A478-6C3EBEE0EC63}" type="datetime1">
              <a:rPr lang="sv-SE" smtClean="0"/>
              <a:pPr/>
              <a:t>2024-10-03</a:t>
            </a:fld>
            <a:endParaRPr lang="sv-SE" dirty="0"/>
          </a:p>
        </p:txBody>
      </p:sp>
      <p:sp>
        <p:nvSpPr>
          <p:cNvPr id="9" name="Platshållare för sidfot 17">
            <a:extLst>
              <a:ext uri="{FF2B5EF4-FFF2-40B4-BE49-F238E27FC236}">
                <a16:creationId xmlns:a16="http://schemas.microsoft.com/office/drawing/2014/main" id="{80CA82F6-4D7F-B2B6-AF00-2DFE602C3C27}"/>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tx1"/>
                </a:solidFill>
                <a:latin typeface="+mn-lt"/>
                <a:ea typeface="Noto Sans" panose="020B0502040504020204" pitchFamily="34" charset="0"/>
                <a:cs typeface="Noto Sans" panose="020B0502040504020204" pitchFamily="34" charset="0"/>
              </a:defRPr>
            </a:lvl1pPr>
          </a:lstStyle>
          <a:p>
            <a:r>
              <a:rPr lang="sv-SE"/>
              <a:t>Presentationens titel</a:t>
            </a:r>
            <a:endParaRPr lang="sv-SE" dirty="0"/>
          </a:p>
        </p:txBody>
      </p:sp>
    </p:spTree>
    <p:extLst>
      <p:ext uri="{BB962C8B-B14F-4D97-AF65-F5344CB8AC3E}">
        <p14:creationId xmlns:p14="http://schemas.microsoft.com/office/powerpoint/2010/main" val="30495546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Citat centrerad">
    <p:bg>
      <p:bgPr>
        <a:solidFill>
          <a:schemeClr val="accent4"/>
        </a:solidFill>
        <a:effectLst/>
      </p:bgPr>
    </p:bg>
    <p:spTree>
      <p:nvGrpSpPr>
        <p:cNvPr id="1" name=""/>
        <p:cNvGrpSpPr/>
        <p:nvPr/>
      </p:nvGrpSpPr>
      <p:grpSpPr>
        <a:xfrm>
          <a:off x="0" y="0"/>
          <a:ext cx="0" cy="0"/>
          <a:chOff x="0" y="0"/>
          <a:chExt cx="0" cy="0"/>
        </a:xfrm>
      </p:grpSpPr>
      <p:sp>
        <p:nvSpPr>
          <p:cNvPr id="4" name="Platshållare för text 8">
            <a:extLst>
              <a:ext uri="{FF2B5EF4-FFF2-40B4-BE49-F238E27FC236}">
                <a16:creationId xmlns:a16="http://schemas.microsoft.com/office/drawing/2014/main" id="{FBA69918-25E2-9A19-0AAE-90CF61B18C15}"/>
              </a:ext>
            </a:extLst>
          </p:cNvPr>
          <p:cNvSpPr txBox="1">
            <a:spLocks/>
          </p:cNvSpPr>
          <p:nvPr userDrawn="1"/>
        </p:nvSpPr>
        <p:spPr>
          <a:xfrm>
            <a:off x="2139698" y="1058973"/>
            <a:ext cx="455456" cy="1286463"/>
          </a:xfrm>
          <a:prstGeom prst="rect">
            <a:avLst/>
          </a:prstGeom>
        </p:spPr>
        <p:txBody>
          <a:bodyPr vert="horz" lIns="0" tIns="45720" rIns="91440" bIns="45720" rtlCol="0" anchor="b">
            <a:noAutofit/>
          </a:bodyPr>
          <a:lstStyle>
            <a:lvl1pPr marL="0" indent="0" algn="ctr" defTabSz="914400" rtl="0" eaLnBrk="1" latinLnBrk="0" hangingPunct="1">
              <a:lnSpc>
                <a:spcPct val="100000"/>
              </a:lnSpc>
              <a:spcBef>
                <a:spcPts val="1000"/>
              </a:spcBef>
              <a:buFontTx/>
              <a:buNone/>
              <a:defRPr sz="5000" b="1"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sv-SE" sz="8000" dirty="0">
                <a:solidFill>
                  <a:schemeClr val="bg1"/>
                </a:solidFill>
              </a:rPr>
              <a:t>”</a:t>
            </a:r>
          </a:p>
        </p:txBody>
      </p:sp>
      <p:sp>
        <p:nvSpPr>
          <p:cNvPr id="2" name="Rubrik 1">
            <a:extLst>
              <a:ext uri="{FF2B5EF4-FFF2-40B4-BE49-F238E27FC236}">
                <a16:creationId xmlns:a16="http://schemas.microsoft.com/office/drawing/2014/main" id="{1631D33D-9697-9715-1BA9-0F0838FBDCCC}"/>
              </a:ext>
            </a:extLst>
          </p:cNvPr>
          <p:cNvSpPr>
            <a:spLocks noGrp="1"/>
          </p:cNvSpPr>
          <p:nvPr>
            <p:ph type="title"/>
          </p:nvPr>
        </p:nvSpPr>
        <p:spPr>
          <a:xfrm>
            <a:off x="2441450" y="1700672"/>
            <a:ext cx="7461504" cy="2291744"/>
          </a:xfrm>
        </p:spPr>
        <p:txBody>
          <a:bodyPr anchor="t" anchorCtr="0">
            <a:noAutofit/>
          </a:bodyPr>
          <a:lstStyle>
            <a:lvl1pPr algn="l">
              <a:defRPr sz="4400">
                <a:solidFill>
                  <a:schemeClr val="bg1"/>
                </a:solidFill>
              </a:defRPr>
            </a:lvl1pPr>
          </a:lstStyle>
          <a:p>
            <a:r>
              <a:rPr lang="sv-SE"/>
              <a:t>Klicka här för att ändra mall för rubrikformat</a:t>
            </a:r>
            <a:endParaRPr lang="sv-SE" dirty="0"/>
          </a:p>
        </p:txBody>
      </p:sp>
      <p:sp>
        <p:nvSpPr>
          <p:cNvPr id="3" name="Platshållare för text 6">
            <a:extLst>
              <a:ext uri="{FF2B5EF4-FFF2-40B4-BE49-F238E27FC236}">
                <a16:creationId xmlns:a16="http://schemas.microsoft.com/office/drawing/2014/main" id="{EDE59C96-7B2A-70FF-D2D8-97C435333C87}"/>
              </a:ext>
            </a:extLst>
          </p:cNvPr>
          <p:cNvSpPr>
            <a:spLocks noGrp="1"/>
          </p:cNvSpPr>
          <p:nvPr>
            <p:ph type="body" sz="quarter" idx="16" hasCustomPrompt="1"/>
          </p:nvPr>
        </p:nvSpPr>
        <p:spPr>
          <a:xfrm>
            <a:off x="2441449" y="3992415"/>
            <a:ext cx="7461504" cy="1251669"/>
          </a:xfrm>
          <a:prstGeom prst="rect">
            <a:avLst/>
          </a:prstGeom>
        </p:spPr>
        <p:txBody>
          <a:bodyPr anchor="t">
            <a:normAutofit/>
          </a:bodyPr>
          <a:lstStyle>
            <a:lvl1pPr marL="0" indent="0" algn="l">
              <a:lnSpc>
                <a:spcPct val="110000"/>
              </a:lnSpc>
              <a:spcBef>
                <a:spcPts val="0"/>
              </a:spcBef>
              <a:spcAft>
                <a:spcPts val="2000"/>
              </a:spcAft>
              <a:buNone/>
              <a:defRPr sz="2150">
                <a:solidFill>
                  <a:schemeClr val="bg1"/>
                </a:solidFill>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och skriv</a:t>
            </a:r>
          </a:p>
        </p:txBody>
      </p:sp>
      <p:sp>
        <p:nvSpPr>
          <p:cNvPr id="9" name="Platshållare för text 12">
            <a:extLst>
              <a:ext uri="{FF2B5EF4-FFF2-40B4-BE49-F238E27FC236}">
                <a16:creationId xmlns:a16="http://schemas.microsoft.com/office/drawing/2014/main" id="{3585167E-F5B6-856C-D48C-3AFD19272703}"/>
              </a:ext>
            </a:extLst>
          </p:cNvPr>
          <p:cNvSpPr>
            <a:spLocks noGrp="1"/>
          </p:cNvSpPr>
          <p:nvPr>
            <p:ph type="body" sz="quarter" idx="18" hasCustomPrompt="1"/>
          </p:nvPr>
        </p:nvSpPr>
        <p:spPr>
          <a:xfrm>
            <a:off x="6196583" y="5266510"/>
            <a:ext cx="5648576" cy="1251669"/>
          </a:xfrm>
        </p:spPr>
        <p:txBody>
          <a:bodyPr/>
          <a:lstStyle>
            <a:lvl1pPr marL="0" indent="0">
              <a:buNone/>
              <a:defRPr>
                <a:solidFill>
                  <a:schemeClr val="bg1"/>
                </a:solidFill>
              </a:defRPr>
            </a:lvl1pPr>
          </a:lstStyle>
          <a:p>
            <a:pPr lvl="0"/>
            <a:r>
              <a:rPr lang="sv-SE" dirty="0">
                <a:solidFill>
                  <a:schemeClr val="bg1"/>
                </a:solidFill>
              </a:rPr>
              <a:t>Namn/Källa</a:t>
            </a:r>
            <a:endParaRPr lang="sv-SE" dirty="0"/>
          </a:p>
        </p:txBody>
      </p:sp>
      <p:sp>
        <p:nvSpPr>
          <p:cNvPr id="7" name="Platshållare för datum 9">
            <a:extLst>
              <a:ext uri="{FF2B5EF4-FFF2-40B4-BE49-F238E27FC236}">
                <a16:creationId xmlns:a16="http://schemas.microsoft.com/office/drawing/2014/main" id="{B497BF0A-B178-6710-852A-EECD61D3631E}"/>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bg1"/>
                </a:solidFill>
                <a:latin typeface="+mn-lt"/>
                <a:ea typeface="Noto Sans" panose="020B0502040504020204" pitchFamily="34" charset="0"/>
                <a:cs typeface="Noto Sans" panose="020B0502040504020204" pitchFamily="34" charset="0"/>
              </a:defRPr>
            </a:lvl1pPr>
          </a:lstStyle>
          <a:p>
            <a:fld id="{AC7722D2-434C-3647-A478-6C3EBEE0EC63}" type="datetime1">
              <a:rPr lang="sv-SE" smtClean="0"/>
              <a:pPr/>
              <a:t>2024-10-03</a:t>
            </a:fld>
            <a:endParaRPr lang="sv-SE" dirty="0"/>
          </a:p>
        </p:txBody>
      </p:sp>
      <p:sp>
        <p:nvSpPr>
          <p:cNvPr id="8" name="Platshållare för sidfot 17">
            <a:extLst>
              <a:ext uri="{FF2B5EF4-FFF2-40B4-BE49-F238E27FC236}">
                <a16:creationId xmlns:a16="http://schemas.microsoft.com/office/drawing/2014/main" id="{80B9AA58-6EA5-EC79-BAB1-80695B57452C}"/>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bg1"/>
                </a:solidFill>
                <a:latin typeface="+mn-lt"/>
                <a:ea typeface="Noto Sans" panose="020B0502040504020204" pitchFamily="34" charset="0"/>
                <a:cs typeface="Noto Sans" panose="020B0502040504020204" pitchFamily="34" charset="0"/>
              </a:defRPr>
            </a:lvl1pPr>
          </a:lstStyle>
          <a:p>
            <a:r>
              <a:rPr lang="sv-SE"/>
              <a:t>Presentationens titel</a:t>
            </a:r>
            <a:endParaRPr lang="sv-SE" dirty="0"/>
          </a:p>
        </p:txBody>
      </p:sp>
      <p:pic>
        <p:nvPicPr>
          <p:cNvPr id="5" name="Bild 4" descr="Socialstyrelsen logotyp">
            <a:extLst>
              <a:ext uri="{FF2B5EF4-FFF2-40B4-BE49-F238E27FC236}">
                <a16:creationId xmlns:a16="http://schemas.microsoft.com/office/drawing/2014/main" id="{1AFBB565-C45F-C7F9-87DA-F070C85673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856653" y="6493401"/>
            <a:ext cx="1105200" cy="237536"/>
          </a:xfrm>
          <a:prstGeom prst="rect">
            <a:avLst/>
          </a:prstGeom>
        </p:spPr>
      </p:pic>
    </p:spTree>
    <p:extLst>
      <p:ext uri="{BB962C8B-B14F-4D97-AF65-F5344CB8AC3E}">
        <p14:creationId xmlns:p14="http://schemas.microsoft.com/office/powerpoint/2010/main" val="2985958185"/>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Vänsterställd citat med bild">
    <p:bg>
      <p:bgPr>
        <a:solidFill>
          <a:schemeClr val="accent4"/>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3F8F0C3C-C392-883F-FF7A-F5E65EE639D8}"/>
              </a:ext>
            </a:extLst>
          </p:cNvPr>
          <p:cNvSpPr>
            <a:spLocks noGrp="1"/>
          </p:cNvSpPr>
          <p:nvPr>
            <p:ph type="pic" sz="quarter" idx="17" hasCustomPrompt="1"/>
          </p:nvPr>
        </p:nvSpPr>
        <p:spPr>
          <a:xfrm>
            <a:off x="0" y="0"/>
            <a:ext cx="12192000" cy="6858000"/>
          </a:xfrm>
        </p:spPr>
        <p:txBody>
          <a:bodyPr/>
          <a:lstStyle>
            <a:lvl1pPr marL="0" indent="0">
              <a:buNone/>
              <a:defRPr sz="1600">
                <a:solidFill>
                  <a:srgbClr val="ECB94F"/>
                </a:solidFill>
              </a:defRPr>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sv-SE" dirty="0"/>
              <a:t>                     Markera bildplatshållaren, blå yta (klicka inte på ikonen). Lägg till en bild från Bildbanken. Kom ihåg att skriva in en</a:t>
            </a:r>
            <a:br>
              <a:rPr lang="sv-SE" dirty="0"/>
            </a:br>
            <a:r>
              <a:rPr lang="sv-SE" dirty="0"/>
              <a:t>                     alternativtext eller markera som dekorativ. </a:t>
            </a:r>
          </a:p>
          <a:p>
            <a:endParaRPr lang="sv-SE" dirty="0"/>
          </a:p>
        </p:txBody>
      </p:sp>
      <p:sp>
        <p:nvSpPr>
          <p:cNvPr id="17" name="Platshållare för text 16">
            <a:extLst>
              <a:ext uri="{FF2B5EF4-FFF2-40B4-BE49-F238E27FC236}">
                <a16:creationId xmlns:a16="http://schemas.microsoft.com/office/drawing/2014/main" id="{23BA7DB1-7BA6-509E-CFDA-C754DD8161FE}"/>
              </a:ext>
            </a:extLst>
          </p:cNvPr>
          <p:cNvSpPr>
            <a:spLocks noGrp="1"/>
          </p:cNvSpPr>
          <p:nvPr>
            <p:ph type="body" sz="quarter" idx="19" hasCustomPrompt="1"/>
          </p:nvPr>
        </p:nvSpPr>
        <p:spPr>
          <a:xfrm>
            <a:off x="241432" y="0"/>
            <a:ext cx="455456" cy="638349"/>
          </a:xfrm>
        </p:spPr>
        <p:txBody>
          <a:bodyPr tIns="0" rIns="0" bIns="0"/>
          <a:lstStyle>
            <a:lvl1pPr marL="0" indent="0">
              <a:buNone/>
              <a:defRPr sz="8000">
                <a:solidFill>
                  <a:schemeClr val="bg1"/>
                </a:solidFill>
              </a:defRPr>
            </a:lvl1pPr>
          </a:lstStyle>
          <a:p>
            <a:pPr lvl="0"/>
            <a:r>
              <a:rPr lang="sv-SE" dirty="0"/>
              <a:t>”</a:t>
            </a:r>
          </a:p>
        </p:txBody>
      </p:sp>
      <p:sp>
        <p:nvSpPr>
          <p:cNvPr id="6" name="Rubrik 1">
            <a:extLst>
              <a:ext uri="{FF2B5EF4-FFF2-40B4-BE49-F238E27FC236}">
                <a16:creationId xmlns:a16="http://schemas.microsoft.com/office/drawing/2014/main" id="{7B889A2B-1A11-8E52-BD85-532D772548AC}"/>
              </a:ext>
            </a:extLst>
          </p:cNvPr>
          <p:cNvSpPr>
            <a:spLocks noGrp="1"/>
          </p:cNvSpPr>
          <p:nvPr>
            <p:ph type="title"/>
          </p:nvPr>
        </p:nvSpPr>
        <p:spPr>
          <a:xfrm>
            <a:off x="609601" y="638349"/>
            <a:ext cx="6004559" cy="2539857"/>
          </a:xfrm>
        </p:spPr>
        <p:txBody>
          <a:bodyPr anchor="t" anchorCtr="0">
            <a:normAutofit/>
          </a:bodyPr>
          <a:lstStyle>
            <a:lvl1pPr algn="l">
              <a:defRPr sz="4400">
                <a:solidFill>
                  <a:schemeClr val="bg1"/>
                </a:solidFill>
              </a:defRPr>
            </a:lvl1pPr>
          </a:lstStyle>
          <a:p>
            <a:r>
              <a:rPr lang="sv-SE"/>
              <a:t>Klicka här för att ändra mall för rubrikformat</a:t>
            </a:r>
            <a:endParaRPr lang="sv-SE" dirty="0"/>
          </a:p>
        </p:txBody>
      </p:sp>
      <p:sp>
        <p:nvSpPr>
          <p:cNvPr id="4" name="Platshållare för text 6">
            <a:extLst>
              <a:ext uri="{FF2B5EF4-FFF2-40B4-BE49-F238E27FC236}">
                <a16:creationId xmlns:a16="http://schemas.microsoft.com/office/drawing/2014/main" id="{753D899F-A3CB-5FB6-31EA-CB64334084C1}"/>
              </a:ext>
            </a:extLst>
          </p:cNvPr>
          <p:cNvSpPr>
            <a:spLocks noGrp="1"/>
          </p:cNvSpPr>
          <p:nvPr>
            <p:ph type="body" sz="quarter" idx="16" hasCustomPrompt="1"/>
          </p:nvPr>
        </p:nvSpPr>
        <p:spPr>
          <a:xfrm>
            <a:off x="609601" y="3670743"/>
            <a:ext cx="7461504" cy="1251669"/>
          </a:xfrm>
          <a:prstGeom prst="rect">
            <a:avLst/>
          </a:prstGeom>
        </p:spPr>
        <p:txBody>
          <a:bodyPr anchor="t">
            <a:normAutofit/>
          </a:bodyPr>
          <a:lstStyle>
            <a:lvl1pPr marL="0" indent="0" algn="l">
              <a:lnSpc>
                <a:spcPct val="110000"/>
              </a:lnSpc>
              <a:spcBef>
                <a:spcPts val="0"/>
              </a:spcBef>
              <a:spcAft>
                <a:spcPts val="2000"/>
              </a:spcAft>
              <a:buNone/>
              <a:defRPr sz="2150">
                <a:solidFill>
                  <a:schemeClr val="bg1"/>
                </a:solidFill>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och skriv</a:t>
            </a:r>
          </a:p>
        </p:txBody>
      </p:sp>
      <p:sp>
        <p:nvSpPr>
          <p:cNvPr id="13" name="Platshållare för text 12">
            <a:extLst>
              <a:ext uri="{FF2B5EF4-FFF2-40B4-BE49-F238E27FC236}">
                <a16:creationId xmlns:a16="http://schemas.microsoft.com/office/drawing/2014/main" id="{1EF396DB-332A-5918-EA8B-D477ED428BA1}"/>
              </a:ext>
            </a:extLst>
          </p:cNvPr>
          <p:cNvSpPr>
            <a:spLocks noGrp="1"/>
          </p:cNvSpPr>
          <p:nvPr>
            <p:ph type="body" sz="quarter" idx="18" hasCustomPrompt="1"/>
          </p:nvPr>
        </p:nvSpPr>
        <p:spPr>
          <a:xfrm>
            <a:off x="6196583" y="4965292"/>
            <a:ext cx="5648576" cy="1251669"/>
          </a:xfrm>
        </p:spPr>
        <p:txBody>
          <a:bodyPr/>
          <a:lstStyle>
            <a:lvl1pPr marL="0" indent="0">
              <a:buNone/>
              <a:defRPr>
                <a:solidFill>
                  <a:schemeClr val="bg1"/>
                </a:solidFill>
              </a:defRPr>
            </a:lvl1pPr>
          </a:lstStyle>
          <a:p>
            <a:pPr lvl="0"/>
            <a:r>
              <a:rPr lang="sv-SE" dirty="0">
                <a:solidFill>
                  <a:schemeClr val="bg1"/>
                </a:solidFill>
              </a:rPr>
              <a:t>Namn/Källa</a:t>
            </a:r>
            <a:endParaRPr lang="sv-SE" dirty="0"/>
          </a:p>
        </p:txBody>
      </p:sp>
      <p:sp>
        <p:nvSpPr>
          <p:cNvPr id="7" name="Platshållare för datum 9">
            <a:extLst>
              <a:ext uri="{FF2B5EF4-FFF2-40B4-BE49-F238E27FC236}">
                <a16:creationId xmlns:a16="http://schemas.microsoft.com/office/drawing/2014/main" id="{B497BF0A-B178-6710-852A-EECD61D3631E}"/>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bg1"/>
                </a:solidFill>
                <a:latin typeface="+mn-lt"/>
                <a:ea typeface="Noto Sans" panose="020B0502040504020204" pitchFamily="34" charset="0"/>
                <a:cs typeface="Noto Sans" panose="020B0502040504020204" pitchFamily="34" charset="0"/>
              </a:defRPr>
            </a:lvl1pPr>
          </a:lstStyle>
          <a:p>
            <a:fld id="{AC7722D2-434C-3647-A478-6C3EBEE0EC63}" type="datetime1">
              <a:rPr lang="sv-SE" smtClean="0"/>
              <a:pPr/>
              <a:t>2024-10-03</a:t>
            </a:fld>
            <a:endParaRPr lang="sv-SE" dirty="0"/>
          </a:p>
        </p:txBody>
      </p:sp>
      <p:sp>
        <p:nvSpPr>
          <p:cNvPr id="8" name="Platshållare för sidfot 17">
            <a:extLst>
              <a:ext uri="{FF2B5EF4-FFF2-40B4-BE49-F238E27FC236}">
                <a16:creationId xmlns:a16="http://schemas.microsoft.com/office/drawing/2014/main" id="{80B9AA58-6EA5-EC79-BAB1-80695B57452C}"/>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bg1"/>
                </a:solidFill>
                <a:latin typeface="+mn-lt"/>
                <a:ea typeface="Noto Sans" panose="020B0502040504020204" pitchFamily="34" charset="0"/>
                <a:cs typeface="Noto Sans" panose="020B0502040504020204" pitchFamily="34" charset="0"/>
              </a:defRPr>
            </a:lvl1pPr>
          </a:lstStyle>
          <a:p>
            <a:r>
              <a:rPr lang="sv-SE"/>
              <a:t>Presentationens titel</a:t>
            </a:r>
            <a:endParaRPr lang="sv-SE" dirty="0"/>
          </a:p>
        </p:txBody>
      </p:sp>
      <p:pic>
        <p:nvPicPr>
          <p:cNvPr id="5" name="Bild 4" descr="Socialstyrelsen logotyp">
            <a:extLst>
              <a:ext uri="{FF2B5EF4-FFF2-40B4-BE49-F238E27FC236}">
                <a16:creationId xmlns:a16="http://schemas.microsoft.com/office/drawing/2014/main" id="{D60D167A-3A46-3955-9EE3-923D304F22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856653" y="6493401"/>
            <a:ext cx="1105200" cy="237536"/>
          </a:xfrm>
          <a:prstGeom prst="rect">
            <a:avLst/>
          </a:prstGeom>
        </p:spPr>
      </p:pic>
    </p:spTree>
    <p:extLst>
      <p:ext uri="{BB962C8B-B14F-4D97-AF65-F5344CB8AC3E}">
        <p14:creationId xmlns:p14="http://schemas.microsoft.com/office/powerpoint/2010/main" val="3457867306"/>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lutsida 1">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5F49F012-2760-74F3-4814-A4C07AB359A2}"/>
              </a:ext>
              <a:ext uri="{C183D7F6-B498-43B3-948B-1728B52AA6E4}">
                <adec:decorative xmlns:adec="http://schemas.microsoft.com/office/drawing/2017/decorative" xmlns="" val="1"/>
              </a:ext>
            </a:extLst>
          </p:cNvPr>
          <p:cNvPicPr>
            <a:picLocks noChangeAspect="1"/>
          </p:cNvPicPr>
          <p:nvPr/>
        </p:nvPicPr>
        <p:blipFill>
          <a:blip r:embed="rId2"/>
          <a:stretch>
            <a:fillRect/>
          </a:stretch>
        </p:blipFill>
        <p:spPr>
          <a:xfrm>
            <a:off x="0" y="0"/>
            <a:ext cx="12192000" cy="6858001"/>
          </a:xfrm>
          <a:prstGeom prst="rect">
            <a:avLst/>
          </a:prstGeom>
          <a:solidFill>
            <a:schemeClr val="accent1"/>
          </a:solidFill>
        </p:spPr>
      </p:pic>
      <p:sp>
        <p:nvSpPr>
          <p:cNvPr id="2" name="Rubrik 1">
            <a:extLst>
              <a:ext uri="{FF2B5EF4-FFF2-40B4-BE49-F238E27FC236}">
                <a16:creationId xmlns:a16="http://schemas.microsoft.com/office/drawing/2014/main" id="{5769411F-B1AF-EC1C-966E-FB9ED0374DF5}"/>
              </a:ext>
            </a:extLst>
          </p:cNvPr>
          <p:cNvSpPr>
            <a:spLocks noGrp="1"/>
          </p:cNvSpPr>
          <p:nvPr>
            <p:ph type="ctrTitle"/>
          </p:nvPr>
        </p:nvSpPr>
        <p:spPr>
          <a:xfrm>
            <a:off x="1524000" y="1592901"/>
            <a:ext cx="9144000" cy="2495653"/>
          </a:xfrm>
        </p:spPr>
        <p:txBody>
          <a:bodyPr lIns="0" bIns="0" anchor="ctr">
            <a:normAutofit/>
          </a:bodyPr>
          <a:lstStyle>
            <a:lvl1pPr algn="ctr">
              <a:lnSpc>
                <a:spcPct val="110000"/>
              </a:lnSpc>
              <a:defRPr sz="4800" spc="-70" baseline="0">
                <a:solidFill>
                  <a:schemeClr val="bg1"/>
                </a:solidFill>
                <a:latin typeface="+mj-lt"/>
                <a:ea typeface="Noto Sans" panose="020B0502040504020204" pitchFamily="34" charset="0"/>
                <a:cs typeface="Noto Sans" panose="020B0502040504020204" pitchFamily="34" charset="0"/>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94232B9B-F6BB-1A4F-7DB4-D8AE64F1306E}"/>
              </a:ext>
            </a:extLst>
          </p:cNvPr>
          <p:cNvSpPr>
            <a:spLocks noGrp="1"/>
          </p:cNvSpPr>
          <p:nvPr>
            <p:ph type="subTitle" idx="1"/>
          </p:nvPr>
        </p:nvSpPr>
        <p:spPr>
          <a:xfrm>
            <a:off x="1524001" y="4088554"/>
            <a:ext cx="9143999" cy="1423204"/>
          </a:xfrm>
          <a:prstGeom prst="rect">
            <a:avLst/>
          </a:prstGeom>
        </p:spPr>
        <p:txBody>
          <a:bodyPr lIns="0" anchor="t">
            <a:normAutofit/>
          </a:bodyPr>
          <a:lstStyle>
            <a:lvl1pPr marL="0" indent="0" algn="ctr">
              <a:lnSpc>
                <a:spcPct val="110000"/>
              </a:lnSpc>
              <a:spcBef>
                <a:spcPts val="0"/>
              </a:spcBef>
              <a:spcAft>
                <a:spcPts val="2000"/>
              </a:spcAft>
              <a:buNone/>
              <a:defRPr sz="2200" spc="-30" baseline="0">
                <a:solidFill>
                  <a:schemeClr val="bg1"/>
                </a:solidFill>
                <a:latin typeface="+mj-lt"/>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5" name="Bild 4" descr="Socialstyrelsen logotyp">
            <a:extLst>
              <a:ext uri="{FF2B5EF4-FFF2-40B4-BE49-F238E27FC236}">
                <a16:creationId xmlns:a16="http://schemas.microsoft.com/office/drawing/2014/main" id="{3C67A210-F022-803C-0BD3-7D25F3F2C61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876800" y="5710238"/>
            <a:ext cx="2438400" cy="524075"/>
          </a:xfrm>
          <a:prstGeom prst="rect">
            <a:avLst/>
          </a:prstGeom>
        </p:spPr>
      </p:pic>
    </p:spTree>
    <p:extLst>
      <p:ext uri="{BB962C8B-B14F-4D97-AF65-F5344CB8AC3E}">
        <p14:creationId xmlns:p14="http://schemas.microsoft.com/office/powerpoint/2010/main" val="1552832123"/>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lutsida 2">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4C53521-188E-9198-17C6-9BE44215CD6F}"/>
              </a:ext>
              <a:ext uri="{C183D7F6-B498-43B3-948B-1728B52AA6E4}">
                <adec:decorative xmlns:adec="http://schemas.microsoft.com/office/drawing/2017/decorative" xmlns="" val="1"/>
              </a:ext>
            </a:extLst>
          </p:cNvPr>
          <p:cNvPicPr>
            <a:picLocks noChangeAspect="1"/>
          </p:cNvPicPr>
          <p:nvPr/>
        </p:nvPicPr>
        <p:blipFill>
          <a:blip r:embed="rId2"/>
          <a:stretch>
            <a:fillRect/>
          </a:stretch>
        </p:blipFill>
        <p:spPr>
          <a:xfrm>
            <a:off x="0" y="-35001"/>
            <a:ext cx="12192000" cy="6858001"/>
          </a:xfrm>
          <a:prstGeom prst="rect">
            <a:avLst/>
          </a:prstGeom>
          <a:solidFill>
            <a:schemeClr val="accent1"/>
          </a:solidFill>
        </p:spPr>
      </p:pic>
      <p:sp>
        <p:nvSpPr>
          <p:cNvPr id="4" name="Rubrik 3">
            <a:extLst>
              <a:ext uri="{FF2B5EF4-FFF2-40B4-BE49-F238E27FC236}">
                <a16:creationId xmlns:a16="http://schemas.microsoft.com/office/drawing/2014/main" id="{8CC59EE7-2795-E38A-DBCA-38DA15BC3321}"/>
              </a:ext>
            </a:extLst>
          </p:cNvPr>
          <p:cNvSpPr>
            <a:spLocks noGrp="1"/>
          </p:cNvSpPr>
          <p:nvPr>
            <p:ph type="title" hasCustomPrompt="1"/>
          </p:nvPr>
        </p:nvSpPr>
        <p:spPr>
          <a:xfrm>
            <a:off x="1621087" y="5506636"/>
            <a:ext cx="9143999" cy="711602"/>
          </a:xfrm>
        </p:spPr>
        <p:txBody>
          <a:bodyPr>
            <a:normAutofit/>
          </a:bodyPr>
          <a:lstStyle>
            <a:lvl1pPr marL="0" indent="0" algn="ctr" defTabSz="914400" rtl="0" eaLnBrk="1" latinLnBrk="0" hangingPunct="1">
              <a:lnSpc>
                <a:spcPct val="110000"/>
              </a:lnSpc>
              <a:spcBef>
                <a:spcPts val="1000"/>
              </a:spcBef>
              <a:buFont typeface="Arial" panose="020B0604020202020204" pitchFamily="34" charset="0"/>
              <a:buNone/>
              <a:defRPr lang="sv-SE" sz="2200" b="0" kern="1200" spc="-30" baseline="0" dirty="0">
                <a:solidFill>
                  <a:schemeClr val="bg1"/>
                </a:solidFill>
                <a:latin typeface="+mj-lt"/>
                <a:ea typeface="Noto Sans" panose="020B0502040504020204" pitchFamily="34" charset="0"/>
                <a:cs typeface="Noto Sans" panose="020B0502040504020204" pitchFamily="34" charset="0"/>
              </a:defRPr>
            </a:lvl1pPr>
          </a:lstStyle>
          <a:p>
            <a:r>
              <a:rPr lang="sv-SE" dirty="0"/>
              <a:t>Klicka för att lägga till text</a:t>
            </a:r>
          </a:p>
        </p:txBody>
      </p:sp>
      <p:pic>
        <p:nvPicPr>
          <p:cNvPr id="2" name="Bild 1" descr="Socialstyrelsen logotyp">
            <a:extLst>
              <a:ext uri="{FF2B5EF4-FFF2-40B4-BE49-F238E27FC236}">
                <a16:creationId xmlns:a16="http://schemas.microsoft.com/office/drawing/2014/main" id="{1B631394-A941-4380-8B8D-D1DC4A45FD7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631969" y="2678228"/>
            <a:ext cx="4911139" cy="1055530"/>
          </a:xfrm>
          <a:prstGeom prst="rect">
            <a:avLst/>
          </a:prstGeom>
        </p:spPr>
      </p:pic>
    </p:spTree>
    <p:extLst>
      <p:ext uri="{BB962C8B-B14F-4D97-AF65-F5344CB8AC3E}">
        <p14:creationId xmlns:p14="http://schemas.microsoft.com/office/powerpoint/2010/main" val="4263544453"/>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Citat centrerad">
    <p:spTree>
      <p:nvGrpSpPr>
        <p:cNvPr id="1" name=""/>
        <p:cNvGrpSpPr/>
        <p:nvPr/>
      </p:nvGrpSpPr>
      <p:grpSpPr>
        <a:xfrm>
          <a:off x="0" y="0"/>
          <a:ext cx="0" cy="0"/>
          <a:chOff x="0" y="0"/>
          <a:chExt cx="0" cy="0"/>
        </a:xfrm>
      </p:grpSpPr>
      <p:sp>
        <p:nvSpPr>
          <p:cNvPr id="4" name="Rektangel 1">
            <a:extLst>
              <a:ext uri="{FF2B5EF4-FFF2-40B4-BE49-F238E27FC236}">
                <a16:creationId xmlns:a16="http://schemas.microsoft.com/office/drawing/2014/main" id="{AE00FC94-731C-4487-F68E-51E0793775FB}"/>
              </a:ext>
              <a:ext uri="{C183D7F6-B498-43B3-948B-1728B52AA6E4}">
                <adec:decorative xmlns:adec="http://schemas.microsoft.com/office/drawing/2017/decorative" xmlns="" val="1"/>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7C464FFB-21D6-470E-6B8B-7BD5C51BD3CD}"/>
              </a:ext>
            </a:extLst>
          </p:cNvPr>
          <p:cNvSpPr>
            <a:spLocks noGrp="1"/>
          </p:cNvSpPr>
          <p:nvPr>
            <p:ph type="title"/>
          </p:nvPr>
        </p:nvSpPr>
        <p:spPr>
          <a:xfrm>
            <a:off x="2365248" y="1613916"/>
            <a:ext cx="7461504" cy="2356072"/>
          </a:xfrm>
        </p:spPr>
        <p:txBody>
          <a:bodyPr anchor="t" anchorCtr="0"/>
          <a:lstStyle>
            <a:lvl1pPr>
              <a:lnSpc>
                <a:spcPct val="100000"/>
              </a:lnSpc>
              <a:defRPr sz="4000" spc="-40" baseline="0">
                <a:solidFill>
                  <a:schemeClr val="bg1"/>
                </a:solidFill>
              </a:defRPr>
            </a:lvl1pPr>
          </a:lstStyle>
          <a:p>
            <a:r>
              <a:rPr lang="sv-SE"/>
              <a:t>Klicka här för att ändra mall för rubrikformat</a:t>
            </a:r>
            <a:endParaRPr lang="sv-SE" dirty="0"/>
          </a:p>
        </p:txBody>
      </p:sp>
      <p:sp>
        <p:nvSpPr>
          <p:cNvPr id="11" name="Platshållare för text 10" descr="Citattecken">
            <a:extLst>
              <a:ext uri="{FF2B5EF4-FFF2-40B4-BE49-F238E27FC236}">
                <a16:creationId xmlns:a16="http://schemas.microsoft.com/office/drawing/2014/main" id="{662AA28D-E944-4700-BC14-792C9FF19A2F}"/>
              </a:ext>
            </a:extLst>
          </p:cNvPr>
          <p:cNvSpPr>
            <a:spLocks noGrp="1"/>
          </p:cNvSpPr>
          <p:nvPr>
            <p:ph type="body" sz="quarter" idx="19" hasCustomPrompt="1"/>
          </p:nvPr>
        </p:nvSpPr>
        <p:spPr>
          <a:xfrm>
            <a:off x="1968849" y="936530"/>
            <a:ext cx="792797" cy="1081722"/>
          </a:xfrm>
        </p:spPr>
        <p:txBody>
          <a:bodyPr/>
          <a:lstStyle>
            <a:lvl1pPr marL="0" indent="0">
              <a:buNone/>
              <a:defRPr sz="8000" b="1">
                <a:solidFill>
                  <a:schemeClr val="bg1"/>
                </a:solidFill>
              </a:defRPr>
            </a:lvl1pPr>
          </a:lstStyle>
          <a:p>
            <a:pPr lvl="0"/>
            <a:r>
              <a:rPr lang="sv-SE" dirty="0"/>
              <a:t>”</a:t>
            </a:r>
          </a:p>
        </p:txBody>
      </p:sp>
      <p:sp>
        <p:nvSpPr>
          <p:cNvPr id="3" name="Platshållare för text 3">
            <a:extLst>
              <a:ext uri="{FF2B5EF4-FFF2-40B4-BE49-F238E27FC236}">
                <a16:creationId xmlns:a16="http://schemas.microsoft.com/office/drawing/2014/main" id="{20AECAA3-CD22-0DFA-19FC-6537263799D1}"/>
              </a:ext>
            </a:extLst>
          </p:cNvPr>
          <p:cNvSpPr>
            <a:spLocks noGrp="1"/>
          </p:cNvSpPr>
          <p:nvPr>
            <p:ph type="body" sz="quarter" idx="16" hasCustomPrompt="1"/>
          </p:nvPr>
        </p:nvSpPr>
        <p:spPr>
          <a:xfrm>
            <a:off x="2365248" y="3992415"/>
            <a:ext cx="7461504" cy="1251669"/>
          </a:xfrm>
          <a:prstGeom prst="rect">
            <a:avLst/>
          </a:prstGeom>
        </p:spPr>
        <p:txBody>
          <a:bodyPr lIns="0" anchor="t">
            <a:noAutofit/>
          </a:bodyPr>
          <a:lstStyle>
            <a:lvl1pPr marL="0" indent="0" algn="l">
              <a:lnSpc>
                <a:spcPct val="110000"/>
              </a:lnSpc>
              <a:spcBef>
                <a:spcPts val="1800"/>
              </a:spcBef>
              <a:spcAft>
                <a:spcPts val="0"/>
              </a:spcAft>
              <a:buNone/>
              <a:defRPr sz="2000">
                <a:solidFill>
                  <a:schemeClr val="bg1"/>
                </a:solidFill>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och skriv</a:t>
            </a:r>
          </a:p>
        </p:txBody>
      </p:sp>
      <p:sp>
        <p:nvSpPr>
          <p:cNvPr id="7" name="Platshållare för text 4">
            <a:extLst>
              <a:ext uri="{FF2B5EF4-FFF2-40B4-BE49-F238E27FC236}">
                <a16:creationId xmlns:a16="http://schemas.microsoft.com/office/drawing/2014/main" id="{41B79240-5AF4-B987-6456-E3446E8F249A}"/>
              </a:ext>
            </a:extLst>
          </p:cNvPr>
          <p:cNvSpPr>
            <a:spLocks noGrp="1"/>
          </p:cNvSpPr>
          <p:nvPr>
            <p:ph type="body" sz="quarter" idx="18" hasCustomPrompt="1"/>
          </p:nvPr>
        </p:nvSpPr>
        <p:spPr>
          <a:xfrm>
            <a:off x="4452174" y="5266511"/>
            <a:ext cx="5371530" cy="951728"/>
          </a:xfrm>
          <a:prstGeom prst="rect">
            <a:avLst/>
          </a:prstGeom>
        </p:spPr>
        <p:txBody>
          <a:bodyPr lIns="90000" rIns="0">
            <a:normAutofit/>
          </a:bodyPr>
          <a:lstStyle>
            <a:lvl1pPr marL="0" indent="0" algn="r">
              <a:buNone/>
              <a:defRPr sz="2000">
                <a:solidFill>
                  <a:schemeClr val="bg1"/>
                </a:solidFill>
              </a:defRPr>
            </a:lvl1pPr>
          </a:lstStyle>
          <a:p>
            <a:pPr lvl="0"/>
            <a:r>
              <a:rPr lang="sv-SE" dirty="0">
                <a:solidFill>
                  <a:schemeClr val="bg1"/>
                </a:solidFill>
              </a:rPr>
              <a:t>Namn/Källa</a:t>
            </a:r>
            <a:endParaRPr lang="sv-SE" dirty="0"/>
          </a:p>
        </p:txBody>
      </p:sp>
      <p:sp>
        <p:nvSpPr>
          <p:cNvPr id="5" name="Platshållare för sidfot 4">
            <a:extLst>
              <a:ext uri="{FF2B5EF4-FFF2-40B4-BE49-F238E27FC236}">
                <a16:creationId xmlns:a16="http://schemas.microsoft.com/office/drawing/2014/main" id="{E1FBF1F4-C474-8781-D346-F257EC408BF0}"/>
              </a:ext>
            </a:extLst>
          </p:cNvPr>
          <p:cNvSpPr>
            <a:spLocks noGrp="1"/>
          </p:cNvSpPr>
          <p:nvPr>
            <p:ph type="ftr" sz="quarter" idx="11"/>
          </p:nvPr>
        </p:nvSpPr>
        <p:spPr/>
        <p:txBody>
          <a:bodyPr/>
          <a:lstStyle>
            <a:lvl1pPr>
              <a:defRPr>
                <a:solidFill>
                  <a:schemeClr val="bg1"/>
                </a:solidFill>
              </a:defRPr>
            </a:lvl1pPr>
          </a:lstStyle>
          <a:p>
            <a:r>
              <a:rPr lang="sv-SE" dirty="0"/>
              <a:t>	</a:t>
            </a:r>
          </a:p>
        </p:txBody>
      </p:sp>
      <p:sp>
        <p:nvSpPr>
          <p:cNvPr id="6" name="Platshållare för bildnummer 5">
            <a:extLst>
              <a:ext uri="{FF2B5EF4-FFF2-40B4-BE49-F238E27FC236}">
                <a16:creationId xmlns:a16="http://schemas.microsoft.com/office/drawing/2014/main" id="{97016464-DBE5-F6E9-FE56-B1BD67B0EF8A}"/>
              </a:ext>
            </a:extLst>
          </p:cNvPr>
          <p:cNvSpPr>
            <a:spLocks noGrp="1"/>
          </p:cNvSpPr>
          <p:nvPr>
            <p:ph type="sldNum" sz="quarter" idx="12"/>
          </p:nvPr>
        </p:nvSpPr>
        <p:spPr/>
        <p:txBody>
          <a:bodyPr/>
          <a:lstStyle>
            <a:lvl1pPr>
              <a:defRPr>
                <a:solidFill>
                  <a:schemeClr val="bg1"/>
                </a:solidFill>
              </a:defRPr>
            </a:lvl1pPr>
          </a:lstStyle>
          <a:p>
            <a:fld id="{72E6AD8C-8D45-475A-88F1-A1ABBFDF6A1B}" type="slidenum">
              <a:rPr lang="sv-SE" smtClean="0"/>
              <a:pPr/>
              <a:t>‹#›</a:t>
            </a:fld>
            <a:endParaRPr lang="sv-SE"/>
          </a:p>
        </p:txBody>
      </p:sp>
      <p:pic>
        <p:nvPicPr>
          <p:cNvPr id="8" name="Bild 7" descr="Socialstyrelsen logotyp">
            <a:extLst>
              <a:ext uri="{FF2B5EF4-FFF2-40B4-BE49-F238E27FC236}">
                <a16:creationId xmlns:a16="http://schemas.microsoft.com/office/drawing/2014/main" id="{B46BCB16-0BE3-50BE-D90A-CC43197FE0A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017618" y="6309204"/>
            <a:ext cx="1440000" cy="309490"/>
          </a:xfrm>
          <a:prstGeom prst="rect">
            <a:avLst/>
          </a:prstGeom>
        </p:spPr>
      </p:pic>
    </p:spTree>
    <p:extLst>
      <p:ext uri="{BB962C8B-B14F-4D97-AF65-F5344CB8AC3E}">
        <p14:creationId xmlns:p14="http://schemas.microsoft.com/office/powerpoint/2010/main" val="12302961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89" y="540000"/>
            <a:ext cx="9720000" cy="1080000"/>
          </a:xfrm>
        </p:spPr>
        <p:txBody>
          <a:bodyPr rIns="0"/>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F2BE7BE2-043A-8F86-E133-CBC0667ED849}"/>
              </a:ext>
            </a:extLst>
          </p:cNvPr>
          <p:cNvSpPr>
            <a:spLocks noGrp="1"/>
          </p:cNvSpPr>
          <p:nvPr>
            <p:ph type="body" sz="quarter" idx="13" hasCustomPrompt="1"/>
          </p:nvPr>
        </p:nvSpPr>
        <p:spPr>
          <a:xfrm>
            <a:off x="636044" y="1634399"/>
            <a:ext cx="6840000" cy="4583838"/>
          </a:xfrm>
        </p:spPr>
        <p:txBody>
          <a:bodyPr lIns="0" rIns="0"/>
          <a:lstStyle>
            <a:lvl1pPr marL="0" indent="0">
              <a:spcBef>
                <a:spcPts val="18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39593398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02D0CF93-B1DD-D6D4-275B-D9885AE1D479}"/>
              </a:ext>
            </a:extLst>
          </p:cNvPr>
          <p:cNvSpPr>
            <a:spLocks noGrp="1"/>
          </p:cNvSpPr>
          <p:nvPr>
            <p:ph type="body" sz="quarter" idx="13" hasCustomPrompt="1"/>
          </p:nvPr>
        </p:nvSpPr>
        <p:spPr>
          <a:xfrm>
            <a:off x="636045" y="1634400"/>
            <a:ext cx="6840000" cy="4583838"/>
          </a:xfrm>
        </p:spPr>
        <p:txBody>
          <a:bodyPr lIns="0" rIns="0"/>
          <a:lstStyle>
            <a:lvl2pPr>
              <a:defRPr sz="2000"/>
            </a:lvl2pPr>
            <a:lvl3pPr>
              <a:defRPr sz="1800"/>
            </a:lvl3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3268825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1751106" y="787384"/>
            <a:ext cx="9433362" cy="1010471"/>
          </a:xfrm>
        </p:spPr>
        <p:txBody>
          <a:bodyPr/>
          <a:lstStyle>
            <a:lvl1pPr>
              <a:defRPr b="0">
                <a:solidFill>
                  <a:schemeClr val="tx1"/>
                </a:solidFill>
              </a:defRPr>
            </a:lvl1pPr>
          </a:lstStyle>
          <a:p>
            <a:r>
              <a:rPr lang="sv-SE"/>
              <a:t>Klicka här för att ändra format</a:t>
            </a:r>
            <a:endParaRPr lang="en-US"/>
          </a:p>
        </p:txBody>
      </p:sp>
      <p:sp>
        <p:nvSpPr>
          <p:cNvPr id="3" name="Content Placeholder 2"/>
          <p:cNvSpPr>
            <a:spLocks noGrp="1"/>
          </p:cNvSpPr>
          <p:nvPr>
            <p:ph idx="1"/>
          </p:nvPr>
        </p:nvSpPr>
        <p:spPr>
          <a:xfrm>
            <a:off x="1748707" y="1951865"/>
            <a:ext cx="9435761" cy="391454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2070982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tx1"/>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tx1"/>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2024-10-03</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dirty="0"/>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697868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tx1"/>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tx1"/>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2024-10-03</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tx1"/>
                </a:solidFill>
              </a:defRPr>
            </a:lvl1pPr>
          </a:lstStyle>
          <a:p>
            <a:r>
              <a:rPr lang="sv-SE"/>
              <a:t>Klicka på ikonen för att lägga till en bild</a:t>
            </a:r>
          </a:p>
        </p:txBody>
      </p:sp>
    </p:spTree>
    <p:extLst>
      <p:ext uri="{BB962C8B-B14F-4D97-AF65-F5344CB8AC3E}">
        <p14:creationId xmlns:p14="http://schemas.microsoft.com/office/powerpoint/2010/main" val="5364205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7F2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2024-10-03</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38419950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7F2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tx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tx1"/>
                </a:solidFill>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2024-10-03</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tx1"/>
                </a:solidFill>
              </a:defRPr>
            </a:lvl1pPr>
          </a:lstStyle>
          <a:p>
            <a:pPr lvl="0"/>
            <a:r>
              <a:rPr lang="sv-SE"/>
              <a:t> </a:t>
            </a:r>
          </a:p>
        </p:txBody>
      </p:sp>
    </p:spTree>
    <p:extLst>
      <p:ext uri="{BB962C8B-B14F-4D97-AF65-F5344CB8AC3E}">
        <p14:creationId xmlns:p14="http://schemas.microsoft.com/office/powerpoint/2010/main" val="26460235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tx1"/>
                </a:solidFill>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tx1"/>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6E9020EF-984C-486A-898E-1ED7325E1C64}" type="datetime1">
              <a:rPr lang="sv-SE" smtClean="0"/>
              <a:pPr/>
              <a:t>2024-10-03</a:t>
            </a:fld>
            <a:endParaRPr lang="sv-SE" dirty="0"/>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2716264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tx1"/>
                </a:solidFill>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tx1"/>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58E89344-CD34-4286-AAC5-3EF9AF06EAFC}" type="datetime1">
              <a:rPr lang="sv-SE" smtClean="0"/>
              <a:pPr/>
              <a:t>2024-10-03</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2517980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tx1"/>
                </a:solidFill>
              </a:defRPr>
            </a:lvl1pPr>
          </a:lstStyle>
          <a:p>
            <a:r>
              <a:rPr lang="sv-SE" dirty="0"/>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08652C4B-B8AE-4DA5-BC52-342EBCBE08BA}" type="datetime1">
              <a:rPr lang="sv-SE" smtClean="0"/>
              <a:pPr/>
              <a:t>2024-10-03</a:t>
            </a:fld>
            <a:endParaRPr lang="sv-SE" dirty="0"/>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9936021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tx1"/>
                </a:solidFill>
              </a:defRPr>
            </a:lvl1pPr>
          </a:lstStyle>
          <a:p>
            <a:r>
              <a:rPr lang="sv-SE" dirty="0"/>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5D05FCD3-3492-4FFB-A5C1-DA3BA36D4976}"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742205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tx1"/>
                </a:solidFill>
              </a:defRPr>
            </a:lvl1pPr>
            <a:lvl2pPr>
              <a:buSzPct val="120000"/>
              <a:defRPr/>
            </a:lvl2pPr>
            <a:lvl3pPr>
              <a:buSzPct val="120000"/>
              <a:defRPr/>
            </a:lvl3pPr>
            <a:lvl4pPr>
              <a:buSzPct val="120000"/>
              <a:defRPr/>
            </a:lvl4pPr>
            <a:lvl5pPr>
              <a:buSzPct val="120000"/>
              <a:defRPr/>
            </a:lvl5pPr>
          </a:lstStyle>
          <a:p>
            <a:pPr lvl="0"/>
            <a:r>
              <a:rPr lang="sv-SE" dirty="0"/>
              <a:t>Punkt</a:t>
            </a:r>
          </a:p>
          <a:p>
            <a:pPr lvl="0"/>
            <a:r>
              <a:rPr lang="sv-SE" dirty="0"/>
              <a:t>Punkt</a:t>
            </a:r>
          </a:p>
          <a:p>
            <a:pPr lvl="0"/>
            <a:r>
              <a:rPr lang="sv-SE" dirty="0"/>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141E8FB7-B1A9-4218-A760-3AA9472286D6}" type="datetime1">
              <a:rPr lang="sv-SE" smtClean="0"/>
              <a:pPr/>
              <a:t>2024-10-03</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5319826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SzPct val="100000"/>
              <a:buFont typeface="Arial" panose="020B0604020202020204" pitchFamily="34" charset="0"/>
              <a:buNone/>
              <a:defRPr lang="sv-SE" sz="2000" dirty="0">
                <a:solidFill>
                  <a:schemeClr val="tx1"/>
                </a:solidFill>
              </a:defRPr>
            </a:lvl1pPr>
          </a:lstStyle>
          <a:p>
            <a:pPr lvl="0">
              <a:spcBef>
                <a:spcPts val="1400"/>
              </a:spcBef>
            </a:pPr>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D3364698-0835-423A-9948-E889C242C3D0}"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778053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8707" y="785852"/>
            <a:ext cx="9434405" cy="508055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2138177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8816006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7F2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0D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7752604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7F2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8922533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tx1"/>
                </a:solidFill>
              </a:defRPr>
            </a:lvl1pPr>
          </a:lstStyle>
          <a:p>
            <a:pPr lvl="0">
              <a:spcBef>
                <a:spcPts val="1400"/>
              </a:spcBef>
            </a:pPr>
            <a:r>
              <a:rPr lang="sv-SE" dirty="0"/>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tx1"/>
                </a:solidFill>
              </a:defRPr>
            </a:lvl1pPr>
          </a:lstStyle>
          <a:p>
            <a:pPr lvl="0">
              <a:spcBef>
                <a:spcPts val="1400"/>
              </a:spcBef>
            </a:pPr>
            <a:r>
              <a:rPr lang="sv-SE" dirty="0"/>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FA75368C-E857-4853-8A57-271882899160}" type="datetime1">
              <a:rPr lang="sv-SE" smtClean="0"/>
              <a:pPr/>
              <a:t>2024-10-03</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853465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vl1pPr>
          </a:lstStyle>
          <a:p>
            <a:r>
              <a:rPr lang="sv-SE" dirty="0"/>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dirty="0"/>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dirty="0"/>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xmlns="" val="1"/>
              </a:ext>
            </a:extLst>
          </p:cNvPr>
          <p:cNvSpPr>
            <a:spLocks noGrp="1"/>
          </p:cNvSpPr>
          <p:nvPr>
            <p:ph type="dt" sz="half" idx="10"/>
          </p:nvPr>
        </p:nvSpPr>
        <p:spPr/>
        <p:txBody>
          <a:bodyPr>
            <a:noAutofit/>
          </a:bodyPr>
          <a:lstStyle/>
          <a:p>
            <a:fld id="{7F208342-5794-471C-9928-C29A6B39020D}" type="datetime1">
              <a:rPr lang="sv-SE" smtClean="0"/>
              <a:t>2024-10-03</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xmlns=""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xmlns=""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3737801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tx1"/>
                </a:solidFill>
              </a:defRPr>
            </a:lvl1pPr>
          </a:lstStyle>
          <a:p>
            <a:r>
              <a:rPr lang="sv-SE" dirty="0"/>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21EE4F49-EC76-4C2C-9B73-2EBF0DD89402}" type="datetime1">
              <a:rPr lang="sv-SE" smtClean="0"/>
              <a:pPr/>
              <a:t>2024-10-03</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0531576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36E1C339-1173-498E-B68E-150066B9F832}" type="datetime1">
              <a:rPr lang="sv-SE" smtClean="0"/>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2861992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7F2EB"/>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xmlns=""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2024-10-03</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xmlns=""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xmlns=""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3538018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23E830D1-9B43-4A41-B3A1-206CB98018A1}" type="datetime1">
              <a:rPr lang="sv-SE" smtClean="0"/>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3970186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0B366280-E0FB-4999-93E9-BE8398A1CCBF}" type="datetime1">
              <a:rPr lang="sv-SE" smtClean="0"/>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589319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a:xfrm>
            <a:off x="1748707" y="785851"/>
            <a:ext cx="9435759" cy="1012003"/>
          </a:xfrm>
        </p:spPr>
        <p:txBody>
          <a:bodyPr/>
          <a:lstStyle/>
          <a:p>
            <a:r>
              <a:rPr lang="sv-SE"/>
              <a:t>Klicka här för att ändra format</a:t>
            </a:r>
            <a:endParaRPr lang="en-US"/>
          </a:p>
        </p:txBody>
      </p:sp>
      <p:sp>
        <p:nvSpPr>
          <p:cNvPr id="3" name="Content Placeholder 2"/>
          <p:cNvSpPr>
            <a:spLocks noGrp="1"/>
          </p:cNvSpPr>
          <p:nvPr>
            <p:ph sz="half" idx="1"/>
          </p:nvPr>
        </p:nvSpPr>
        <p:spPr>
          <a:xfrm>
            <a:off x="1748707" y="1951864"/>
            <a:ext cx="4551422" cy="391454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648466" y="1951864"/>
            <a:ext cx="4536000" cy="391454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659502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23E830D1-9B43-4A41-B3A1-206CB98018A1}" type="datetime1">
              <a:rPr lang="sv-SE" smtClean="0"/>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0D7BF"/>
          </a:solidFill>
        </p:spPr>
        <p:txBody>
          <a:bodyPr/>
          <a:lstStyle>
            <a:lvl1pPr marL="0" indent="0">
              <a:buNone/>
              <a:defRPr sz="2000">
                <a:solidFill>
                  <a:srgbClr val="F0D7B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tx1"/>
                </a:solidFill>
              </a:defRPr>
            </a:lvl1pPr>
          </a:lstStyle>
          <a:p>
            <a:r>
              <a:rPr lang="sv-SE" dirty="0"/>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Punkt</a:t>
            </a:r>
          </a:p>
        </p:txBody>
      </p:sp>
    </p:spTree>
    <p:extLst>
      <p:ext uri="{BB962C8B-B14F-4D97-AF65-F5344CB8AC3E}">
        <p14:creationId xmlns:p14="http://schemas.microsoft.com/office/powerpoint/2010/main" val="32711778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0B366280-E0FB-4999-93E9-BE8398A1CCBF}" type="datetime1">
              <a:rPr lang="sv-SE" smtClean="0"/>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prstGeom prst="rect">
            <a:avLst/>
          </a:prstGeo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defRPr>
            </a:lvl1pPr>
          </a:lstStyle>
          <a:p>
            <a:r>
              <a:rPr lang="sv-SE" dirty="0"/>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5053065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lvl1pPr>
          </a:lstStyle>
          <a:p>
            <a:pPr marL="228600" lvl="0" indent="-228600"/>
            <a:r>
              <a:rPr lang="sv-SE" dirty="0"/>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lvl1pPr>
          </a:lstStyle>
          <a:p>
            <a:pPr marL="228600" lvl="0" indent="-228600"/>
            <a:r>
              <a:rPr lang="sv-SE" dirty="0"/>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FA75368C-E857-4853-8A57-271882899160}" type="datetime1">
              <a:rPr lang="sv-SE" smtClean="0"/>
              <a:pPr/>
              <a:t>2024-10-03</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037991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2024-10-03</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4060199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8B71E2-B868-4EE2-9CB4-39CCF675BE6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EC93DB25-BBE5-40E2-853F-2CFC31648B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116DA99C-6A34-4F7E-93E4-A198EE13CF5B}"/>
              </a:ext>
            </a:extLst>
          </p:cNvPr>
          <p:cNvSpPr>
            <a:spLocks noGrp="1"/>
          </p:cNvSpPr>
          <p:nvPr>
            <p:ph type="dt" sz="half" idx="10"/>
          </p:nvPr>
        </p:nvSpPr>
        <p:spPr/>
        <p:txBody>
          <a:bodyPr/>
          <a:lstStyle/>
          <a:p>
            <a:fld id="{BE56F589-1FB0-4973-B65C-5EF02C0AF551}" type="datetimeFigureOut">
              <a:rPr lang="sv-SE" smtClean="0"/>
              <a:t>2024-10-03</a:t>
            </a:fld>
            <a:endParaRPr lang="sv-SE"/>
          </a:p>
        </p:txBody>
      </p:sp>
      <p:sp>
        <p:nvSpPr>
          <p:cNvPr id="5" name="Platshållare för sidfot 4">
            <a:extLst>
              <a:ext uri="{FF2B5EF4-FFF2-40B4-BE49-F238E27FC236}">
                <a16:creationId xmlns:a16="http://schemas.microsoft.com/office/drawing/2014/main" id="{4CEBC657-0B21-479D-91C8-EB4C3E22131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BDD1502-D368-4A97-B5E1-31FAFA8EFA5B}"/>
              </a:ext>
            </a:extLst>
          </p:cNvPr>
          <p:cNvSpPr>
            <a:spLocks noGrp="1"/>
          </p:cNvSpPr>
          <p:nvPr>
            <p:ph type="sldNum" sz="quarter" idx="12"/>
          </p:nvPr>
        </p:nvSpPr>
        <p:spPr/>
        <p:txBody>
          <a:bodyPr/>
          <a:lstStyle/>
          <a:p>
            <a:fld id="{875726D5-5712-4693-967D-872F60768696}" type="slidenum">
              <a:rPr lang="sv-SE" smtClean="0"/>
              <a:t>‹#›</a:t>
            </a:fld>
            <a:endParaRPr lang="sv-SE"/>
          </a:p>
        </p:txBody>
      </p:sp>
    </p:spTree>
    <p:extLst>
      <p:ext uri="{BB962C8B-B14F-4D97-AF65-F5344CB8AC3E}">
        <p14:creationId xmlns:p14="http://schemas.microsoft.com/office/powerpoint/2010/main" val="13348355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4EC216-31EB-4B64-A570-7F59C48CDFD2}"/>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07EB186-12CA-458B-B1C2-112212730460}"/>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2B87C1F-3D03-4DB4-BE94-817F1A3920D3}"/>
              </a:ext>
            </a:extLst>
          </p:cNvPr>
          <p:cNvSpPr>
            <a:spLocks noGrp="1"/>
          </p:cNvSpPr>
          <p:nvPr>
            <p:ph type="dt" sz="half" idx="10"/>
          </p:nvPr>
        </p:nvSpPr>
        <p:spPr/>
        <p:txBody>
          <a:bodyPr/>
          <a:lstStyle/>
          <a:p>
            <a:fld id="{BE56F589-1FB0-4973-B65C-5EF02C0AF551}" type="datetimeFigureOut">
              <a:rPr lang="sv-SE" smtClean="0"/>
              <a:t>2024-10-03</a:t>
            </a:fld>
            <a:endParaRPr lang="sv-SE"/>
          </a:p>
        </p:txBody>
      </p:sp>
      <p:sp>
        <p:nvSpPr>
          <p:cNvPr id="5" name="Platshållare för sidfot 4">
            <a:extLst>
              <a:ext uri="{FF2B5EF4-FFF2-40B4-BE49-F238E27FC236}">
                <a16:creationId xmlns:a16="http://schemas.microsoft.com/office/drawing/2014/main" id="{0592175B-2156-4B60-AED6-24E02DB99F3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D349771-E40F-4A54-899A-D8320DB1BD8C}"/>
              </a:ext>
            </a:extLst>
          </p:cNvPr>
          <p:cNvSpPr>
            <a:spLocks noGrp="1"/>
          </p:cNvSpPr>
          <p:nvPr>
            <p:ph type="sldNum" sz="quarter" idx="12"/>
          </p:nvPr>
        </p:nvSpPr>
        <p:spPr/>
        <p:txBody>
          <a:bodyPr/>
          <a:lstStyle/>
          <a:p>
            <a:fld id="{875726D5-5712-4693-967D-872F60768696}" type="slidenum">
              <a:rPr lang="sv-SE" smtClean="0"/>
              <a:t>‹#›</a:t>
            </a:fld>
            <a:endParaRPr lang="sv-SE"/>
          </a:p>
        </p:txBody>
      </p:sp>
    </p:spTree>
    <p:extLst>
      <p:ext uri="{BB962C8B-B14F-4D97-AF65-F5344CB8AC3E}">
        <p14:creationId xmlns:p14="http://schemas.microsoft.com/office/powerpoint/2010/main" val="3363857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B33A8D-8D93-48F0-ABE1-D8A41D15D316}"/>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7AC9CE78-3321-40F5-8C2D-9AEE98C847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EE3C95C9-B531-4007-BEF7-4AE078AA8297}"/>
              </a:ext>
            </a:extLst>
          </p:cNvPr>
          <p:cNvSpPr>
            <a:spLocks noGrp="1"/>
          </p:cNvSpPr>
          <p:nvPr>
            <p:ph type="dt" sz="half" idx="10"/>
          </p:nvPr>
        </p:nvSpPr>
        <p:spPr/>
        <p:txBody>
          <a:bodyPr/>
          <a:lstStyle/>
          <a:p>
            <a:fld id="{BE56F589-1FB0-4973-B65C-5EF02C0AF551}" type="datetimeFigureOut">
              <a:rPr lang="sv-SE" smtClean="0"/>
              <a:t>2024-10-03</a:t>
            </a:fld>
            <a:endParaRPr lang="sv-SE"/>
          </a:p>
        </p:txBody>
      </p:sp>
      <p:sp>
        <p:nvSpPr>
          <p:cNvPr id="5" name="Platshållare för sidfot 4">
            <a:extLst>
              <a:ext uri="{FF2B5EF4-FFF2-40B4-BE49-F238E27FC236}">
                <a16:creationId xmlns:a16="http://schemas.microsoft.com/office/drawing/2014/main" id="{60AEDE18-092D-4E1C-93B1-71EA206D952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6FAACB5-254C-400F-9FA3-F0CD44996DEF}"/>
              </a:ext>
            </a:extLst>
          </p:cNvPr>
          <p:cNvSpPr>
            <a:spLocks noGrp="1"/>
          </p:cNvSpPr>
          <p:nvPr>
            <p:ph type="sldNum" sz="quarter" idx="12"/>
          </p:nvPr>
        </p:nvSpPr>
        <p:spPr/>
        <p:txBody>
          <a:bodyPr/>
          <a:lstStyle/>
          <a:p>
            <a:fld id="{875726D5-5712-4693-967D-872F60768696}" type="slidenum">
              <a:rPr lang="sv-SE" smtClean="0"/>
              <a:t>‹#›</a:t>
            </a:fld>
            <a:endParaRPr lang="sv-SE"/>
          </a:p>
        </p:txBody>
      </p:sp>
    </p:spTree>
    <p:extLst>
      <p:ext uri="{BB962C8B-B14F-4D97-AF65-F5344CB8AC3E}">
        <p14:creationId xmlns:p14="http://schemas.microsoft.com/office/powerpoint/2010/main" val="29296411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BEAF4E-EB7A-446F-8B2F-5ADF0EFC24B7}"/>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C8C29E5-6167-4C50-97AA-FCD0ED8FE1A8}"/>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6216F01F-41A7-4CD8-AE89-E0021E359A2D}"/>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443CBFC2-41D5-47C2-AFF0-677380CD7691}"/>
              </a:ext>
            </a:extLst>
          </p:cNvPr>
          <p:cNvSpPr>
            <a:spLocks noGrp="1"/>
          </p:cNvSpPr>
          <p:nvPr>
            <p:ph type="dt" sz="half" idx="10"/>
          </p:nvPr>
        </p:nvSpPr>
        <p:spPr/>
        <p:txBody>
          <a:bodyPr/>
          <a:lstStyle/>
          <a:p>
            <a:fld id="{BE56F589-1FB0-4973-B65C-5EF02C0AF551}" type="datetimeFigureOut">
              <a:rPr lang="sv-SE" smtClean="0"/>
              <a:t>2024-10-03</a:t>
            </a:fld>
            <a:endParaRPr lang="sv-SE"/>
          </a:p>
        </p:txBody>
      </p:sp>
      <p:sp>
        <p:nvSpPr>
          <p:cNvPr id="6" name="Platshållare för sidfot 5">
            <a:extLst>
              <a:ext uri="{FF2B5EF4-FFF2-40B4-BE49-F238E27FC236}">
                <a16:creationId xmlns:a16="http://schemas.microsoft.com/office/drawing/2014/main" id="{5AFC5621-E2BB-4BF1-9C08-F63E44CE047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040B78F-C49F-422B-B7D0-F7C7AEB9C9D9}"/>
              </a:ext>
            </a:extLst>
          </p:cNvPr>
          <p:cNvSpPr>
            <a:spLocks noGrp="1"/>
          </p:cNvSpPr>
          <p:nvPr>
            <p:ph type="sldNum" sz="quarter" idx="12"/>
          </p:nvPr>
        </p:nvSpPr>
        <p:spPr/>
        <p:txBody>
          <a:bodyPr/>
          <a:lstStyle/>
          <a:p>
            <a:fld id="{875726D5-5712-4693-967D-872F60768696}" type="slidenum">
              <a:rPr lang="sv-SE" smtClean="0"/>
              <a:t>‹#›</a:t>
            </a:fld>
            <a:endParaRPr lang="sv-SE"/>
          </a:p>
        </p:txBody>
      </p:sp>
    </p:spTree>
    <p:extLst>
      <p:ext uri="{BB962C8B-B14F-4D97-AF65-F5344CB8AC3E}">
        <p14:creationId xmlns:p14="http://schemas.microsoft.com/office/powerpoint/2010/main" val="26579889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9F3E2A-AB98-4B1E-8271-1229CFEB946A}"/>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D4CCFBB-5F70-4909-B923-368276CBDC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D9406E01-FC8A-43A8-A0FC-EDC1AE106A2D}"/>
              </a:ext>
            </a:extLst>
          </p:cNvPr>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D1C6C549-7715-492B-BD72-91B15D2CD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0F18141A-0864-4538-BE6C-CC3AB75E4E65}"/>
              </a:ext>
            </a:extLst>
          </p:cNvPr>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1F1DFD67-6D10-4DB9-9B19-73C2216E7396}"/>
              </a:ext>
            </a:extLst>
          </p:cNvPr>
          <p:cNvSpPr>
            <a:spLocks noGrp="1"/>
          </p:cNvSpPr>
          <p:nvPr>
            <p:ph type="dt" sz="half" idx="10"/>
          </p:nvPr>
        </p:nvSpPr>
        <p:spPr/>
        <p:txBody>
          <a:bodyPr/>
          <a:lstStyle/>
          <a:p>
            <a:fld id="{BE56F589-1FB0-4973-B65C-5EF02C0AF551}" type="datetimeFigureOut">
              <a:rPr lang="sv-SE" smtClean="0"/>
              <a:t>2024-10-03</a:t>
            </a:fld>
            <a:endParaRPr lang="sv-SE"/>
          </a:p>
        </p:txBody>
      </p:sp>
      <p:sp>
        <p:nvSpPr>
          <p:cNvPr id="8" name="Platshållare för sidfot 7">
            <a:extLst>
              <a:ext uri="{FF2B5EF4-FFF2-40B4-BE49-F238E27FC236}">
                <a16:creationId xmlns:a16="http://schemas.microsoft.com/office/drawing/2014/main" id="{619C0BEC-04CC-4EC3-B1A6-0BC7039F1FB1}"/>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FFC22092-CEB3-4E42-A6D4-B4C5F9A730C8}"/>
              </a:ext>
            </a:extLst>
          </p:cNvPr>
          <p:cNvSpPr>
            <a:spLocks noGrp="1"/>
          </p:cNvSpPr>
          <p:nvPr>
            <p:ph type="sldNum" sz="quarter" idx="12"/>
          </p:nvPr>
        </p:nvSpPr>
        <p:spPr/>
        <p:txBody>
          <a:bodyPr/>
          <a:lstStyle/>
          <a:p>
            <a:fld id="{875726D5-5712-4693-967D-872F60768696}" type="slidenum">
              <a:rPr lang="sv-SE" smtClean="0"/>
              <a:t>‹#›</a:t>
            </a:fld>
            <a:endParaRPr lang="sv-SE"/>
          </a:p>
        </p:txBody>
      </p:sp>
    </p:spTree>
    <p:extLst>
      <p:ext uri="{BB962C8B-B14F-4D97-AF65-F5344CB8AC3E}">
        <p14:creationId xmlns:p14="http://schemas.microsoft.com/office/powerpoint/2010/main" val="7567786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874909-F386-4EDF-AA5A-11B6E37F1A81}"/>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16058EC0-B909-46FF-A357-6F8FD0BCE567}"/>
              </a:ext>
            </a:extLst>
          </p:cNvPr>
          <p:cNvSpPr>
            <a:spLocks noGrp="1"/>
          </p:cNvSpPr>
          <p:nvPr>
            <p:ph type="dt" sz="half" idx="10"/>
          </p:nvPr>
        </p:nvSpPr>
        <p:spPr/>
        <p:txBody>
          <a:bodyPr/>
          <a:lstStyle/>
          <a:p>
            <a:fld id="{BE56F589-1FB0-4973-B65C-5EF02C0AF551}" type="datetimeFigureOut">
              <a:rPr lang="sv-SE" smtClean="0"/>
              <a:t>2024-10-03</a:t>
            </a:fld>
            <a:endParaRPr lang="sv-SE"/>
          </a:p>
        </p:txBody>
      </p:sp>
      <p:sp>
        <p:nvSpPr>
          <p:cNvPr id="4" name="Platshållare för sidfot 3">
            <a:extLst>
              <a:ext uri="{FF2B5EF4-FFF2-40B4-BE49-F238E27FC236}">
                <a16:creationId xmlns:a16="http://schemas.microsoft.com/office/drawing/2014/main" id="{805EFE53-B9A3-46D5-A9FA-A3AD29145AF3}"/>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7D3C073-7419-4E01-925D-F62D6894CD70}"/>
              </a:ext>
            </a:extLst>
          </p:cNvPr>
          <p:cNvSpPr>
            <a:spLocks noGrp="1"/>
          </p:cNvSpPr>
          <p:nvPr>
            <p:ph type="sldNum" sz="quarter" idx="12"/>
          </p:nvPr>
        </p:nvSpPr>
        <p:spPr/>
        <p:txBody>
          <a:bodyPr/>
          <a:lstStyle/>
          <a:p>
            <a:fld id="{875726D5-5712-4693-967D-872F60768696}" type="slidenum">
              <a:rPr lang="sv-SE" smtClean="0"/>
              <a:t>‹#›</a:t>
            </a:fld>
            <a:endParaRPr lang="sv-SE"/>
          </a:p>
        </p:txBody>
      </p:sp>
    </p:spTree>
    <p:extLst>
      <p:ext uri="{BB962C8B-B14F-4D97-AF65-F5344CB8AC3E}">
        <p14:creationId xmlns:p14="http://schemas.microsoft.com/office/powerpoint/2010/main" val="2965238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48705" y="785851"/>
            <a:ext cx="4551424" cy="1012004"/>
          </a:xfrm>
        </p:spPr>
        <p:txBody>
          <a:bodyPr anchor="b">
            <a:normAutofit/>
          </a:bodyPr>
          <a:lstStyle>
            <a:lvl1pPr marL="0" indent="0">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1748707" y="1951863"/>
            <a:ext cx="4551422" cy="391454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648466" y="785851"/>
            <a:ext cx="4536000" cy="1012004"/>
          </a:xfrm>
        </p:spPr>
        <p:txBody>
          <a:bodyPr anchor="b">
            <a:normAutofit/>
          </a:bodyPr>
          <a:lstStyle>
            <a:lvl1pPr marL="0" indent="0">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648466" y="1951863"/>
            <a:ext cx="4536000" cy="391454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0029768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2E6829C-0E4B-4C1F-82E2-79F9B4BED759}"/>
              </a:ext>
            </a:extLst>
          </p:cNvPr>
          <p:cNvSpPr>
            <a:spLocks noGrp="1"/>
          </p:cNvSpPr>
          <p:nvPr>
            <p:ph type="dt" sz="half" idx="10"/>
          </p:nvPr>
        </p:nvSpPr>
        <p:spPr/>
        <p:txBody>
          <a:bodyPr/>
          <a:lstStyle/>
          <a:p>
            <a:fld id="{BE56F589-1FB0-4973-B65C-5EF02C0AF551}" type="datetimeFigureOut">
              <a:rPr lang="sv-SE" smtClean="0"/>
              <a:t>2024-10-03</a:t>
            </a:fld>
            <a:endParaRPr lang="sv-SE"/>
          </a:p>
        </p:txBody>
      </p:sp>
      <p:sp>
        <p:nvSpPr>
          <p:cNvPr id="3" name="Platshållare för sidfot 2">
            <a:extLst>
              <a:ext uri="{FF2B5EF4-FFF2-40B4-BE49-F238E27FC236}">
                <a16:creationId xmlns:a16="http://schemas.microsoft.com/office/drawing/2014/main" id="{38493FDA-2BDE-42FB-B8EB-B36F982D9BF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B9A79F25-3DB7-4371-A81C-9C9551E012CF}"/>
              </a:ext>
            </a:extLst>
          </p:cNvPr>
          <p:cNvSpPr>
            <a:spLocks noGrp="1"/>
          </p:cNvSpPr>
          <p:nvPr>
            <p:ph type="sldNum" sz="quarter" idx="12"/>
          </p:nvPr>
        </p:nvSpPr>
        <p:spPr/>
        <p:txBody>
          <a:bodyPr/>
          <a:lstStyle/>
          <a:p>
            <a:fld id="{875726D5-5712-4693-967D-872F60768696}" type="slidenum">
              <a:rPr lang="sv-SE" smtClean="0"/>
              <a:t>‹#›</a:t>
            </a:fld>
            <a:endParaRPr lang="sv-SE"/>
          </a:p>
        </p:txBody>
      </p:sp>
    </p:spTree>
    <p:extLst>
      <p:ext uri="{BB962C8B-B14F-4D97-AF65-F5344CB8AC3E}">
        <p14:creationId xmlns:p14="http://schemas.microsoft.com/office/powerpoint/2010/main" val="33030292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1961C5-396E-4C30-89DB-0FDE43054BD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9BC15DD-4DDA-4834-858F-CA962113FD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E5ABF100-CA46-469C-8196-CDBB9DA6E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F6B9528A-1FB4-4475-ABD2-FCC664074045}"/>
              </a:ext>
            </a:extLst>
          </p:cNvPr>
          <p:cNvSpPr>
            <a:spLocks noGrp="1"/>
          </p:cNvSpPr>
          <p:nvPr>
            <p:ph type="dt" sz="half" idx="10"/>
          </p:nvPr>
        </p:nvSpPr>
        <p:spPr/>
        <p:txBody>
          <a:bodyPr/>
          <a:lstStyle/>
          <a:p>
            <a:fld id="{BE56F589-1FB0-4973-B65C-5EF02C0AF551}" type="datetimeFigureOut">
              <a:rPr lang="sv-SE" smtClean="0"/>
              <a:t>2024-10-03</a:t>
            </a:fld>
            <a:endParaRPr lang="sv-SE"/>
          </a:p>
        </p:txBody>
      </p:sp>
      <p:sp>
        <p:nvSpPr>
          <p:cNvPr id="6" name="Platshållare för sidfot 5">
            <a:extLst>
              <a:ext uri="{FF2B5EF4-FFF2-40B4-BE49-F238E27FC236}">
                <a16:creationId xmlns:a16="http://schemas.microsoft.com/office/drawing/2014/main" id="{BDC02728-13ED-4DFD-8874-1E1665071EE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769421B-8E9E-4127-97E9-47339E90DADF}"/>
              </a:ext>
            </a:extLst>
          </p:cNvPr>
          <p:cNvSpPr>
            <a:spLocks noGrp="1"/>
          </p:cNvSpPr>
          <p:nvPr>
            <p:ph type="sldNum" sz="quarter" idx="12"/>
          </p:nvPr>
        </p:nvSpPr>
        <p:spPr/>
        <p:txBody>
          <a:bodyPr/>
          <a:lstStyle/>
          <a:p>
            <a:fld id="{875726D5-5712-4693-967D-872F60768696}" type="slidenum">
              <a:rPr lang="sv-SE" smtClean="0"/>
              <a:t>‹#›</a:t>
            </a:fld>
            <a:endParaRPr lang="sv-SE"/>
          </a:p>
        </p:txBody>
      </p:sp>
    </p:spTree>
    <p:extLst>
      <p:ext uri="{BB962C8B-B14F-4D97-AF65-F5344CB8AC3E}">
        <p14:creationId xmlns:p14="http://schemas.microsoft.com/office/powerpoint/2010/main" val="4672116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2AA986-033A-4B4B-AF28-A986021D634A}"/>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B6B32B84-EED5-43CA-81CD-38364C487F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CFF38B88-9DC7-415C-9190-3E7A4CBD83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8D33E6D0-997C-4F76-BEEC-73C3A50CF28C}"/>
              </a:ext>
            </a:extLst>
          </p:cNvPr>
          <p:cNvSpPr>
            <a:spLocks noGrp="1"/>
          </p:cNvSpPr>
          <p:nvPr>
            <p:ph type="dt" sz="half" idx="10"/>
          </p:nvPr>
        </p:nvSpPr>
        <p:spPr/>
        <p:txBody>
          <a:bodyPr/>
          <a:lstStyle/>
          <a:p>
            <a:fld id="{BE56F589-1FB0-4973-B65C-5EF02C0AF551}" type="datetimeFigureOut">
              <a:rPr lang="sv-SE" smtClean="0"/>
              <a:t>2024-10-03</a:t>
            </a:fld>
            <a:endParaRPr lang="sv-SE"/>
          </a:p>
        </p:txBody>
      </p:sp>
      <p:sp>
        <p:nvSpPr>
          <p:cNvPr id="6" name="Platshållare för sidfot 5">
            <a:extLst>
              <a:ext uri="{FF2B5EF4-FFF2-40B4-BE49-F238E27FC236}">
                <a16:creationId xmlns:a16="http://schemas.microsoft.com/office/drawing/2014/main" id="{97FCFCA4-1CEA-46C0-8709-6F98F9E9D54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1F803CF-4F86-4D86-B5AB-C16572412C06}"/>
              </a:ext>
            </a:extLst>
          </p:cNvPr>
          <p:cNvSpPr>
            <a:spLocks noGrp="1"/>
          </p:cNvSpPr>
          <p:nvPr>
            <p:ph type="sldNum" sz="quarter" idx="12"/>
          </p:nvPr>
        </p:nvSpPr>
        <p:spPr/>
        <p:txBody>
          <a:bodyPr/>
          <a:lstStyle/>
          <a:p>
            <a:fld id="{875726D5-5712-4693-967D-872F60768696}" type="slidenum">
              <a:rPr lang="sv-SE" smtClean="0"/>
              <a:t>‹#›</a:t>
            </a:fld>
            <a:endParaRPr lang="sv-SE"/>
          </a:p>
        </p:txBody>
      </p:sp>
    </p:spTree>
    <p:extLst>
      <p:ext uri="{BB962C8B-B14F-4D97-AF65-F5344CB8AC3E}">
        <p14:creationId xmlns:p14="http://schemas.microsoft.com/office/powerpoint/2010/main" val="24779749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11CA00-B344-452E-A3C1-34DF84267B0E}"/>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B5B96BC-23B4-43C4-AB38-74E1A422A075}"/>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0980FDC-C519-4B5C-88AB-B4C2860C3439}"/>
              </a:ext>
            </a:extLst>
          </p:cNvPr>
          <p:cNvSpPr>
            <a:spLocks noGrp="1"/>
          </p:cNvSpPr>
          <p:nvPr>
            <p:ph type="dt" sz="half" idx="10"/>
          </p:nvPr>
        </p:nvSpPr>
        <p:spPr/>
        <p:txBody>
          <a:bodyPr/>
          <a:lstStyle/>
          <a:p>
            <a:fld id="{BE56F589-1FB0-4973-B65C-5EF02C0AF551}" type="datetimeFigureOut">
              <a:rPr lang="sv-SE" smtClean="0"/>
              <a:t>2024-10-03</a:t>
            </a:fld>
            <a:endParaRPr lang="sv-SE"/>
          </a:p>
        </p:txBody>
      </p:sp>
      <p:sp>
        <p:nvSpPr>
          <p:cNvPr id="5" name="Platshållare för sidfot 4">
            <a:extLst>
              <a:ext uri="{FF2B5EF4-FFF2-40B4-BE49-F238E27FC236}">
                <a16:creationId xmlns:a16="http://schemas.microsoft.com/office/drawing/2014/main" id="{9F3AEEF2-30BA-47BD-B879-FC2252B9277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762233-1C49-471C-94AB-E1D0B4980B53}"/>
              </a:ext>
            </a:extLst>
          </p:cNvPr>
          <p:cNvSpPr>
            <a:spLocks noGrp="1"/>
          </p:cNvSpPr>
          <p:nvPr>
            <p:ph type="sldNum" sz="quarter" idx="12"/>
          </p:nvPr>
        </p:nvSpPr>
        <p:spPr/>
        <p:txBody>
          <a:bodyPr/>
          <a:lstStyle/>
          <a:p>
            <a:fld id="{875726D5-5712-4693-967D-872F60768696}" type="slidenum">
              <a:rPr lang="sv-SE" smtClean="0"/>
              <a:t>‹#›</a:t>
            </a:fld>
            <a:endParaRPr lang="sv-SE"/>
          </a:p>
        </p:txBody>
      </p:sp>
    </p:spTree>
    <p:extLst>
      <p:ext uri="{BB962C8B-B14F-4D97-AF65-F5344CB8AC3E}">
        <p14:creationId xmlns:p14="http://schemas.microsoft.com/office/powerpoint/2010/main" val="11491930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408B0F67-621C-45AF-8EB3-B13DB3909136}"/>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250128B-C0E4-4009-B90B-7CB63ABC6FFC}"/>
              </a:ext>
            </a:extLst>
          </p:cNvPr>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849939F-0C67-4F09-B230-6C8A475DD96A}"/>
              </a:ext>
            </a:extLst>
          </p:cNvPr>
          <p:cNvSpPr>
            <a:spLocks noGrp="1"/>
          </p:cNvSpPr>
          <p:nvPr>
            <p:ph type="dt" sz="half" idx="10"/>
          </p:nvPr>
        </p:nvSpPr>
        <p:spPr/>
        <p:txBody>
          <a:bodyPr/>
          <a:lstStyle/>
          <a:p>
            <a:fld id="{BE56F589-1FB0-4973-B65C-5EF02C0AF551}" type="datetimeFigureOut">
              <a:rPr lang="sv-SE" smtClean="0"/>
              <a:t>2024-10-03</a:t>
            </a:fld>
            <a:endParaRPr lang="sv-SE"/>
          </a:p>
        </p:txBody>
      </p:sp>
      <p:sp>
        <p:nvSpPr>
          <p:cNvPr id="5" name="Platshållare för sidfot 4">
            <a:extLst>
              <a:ext uri="{FF2B5EF4-FFF2-40B4-BE49-F238E27FC236}">
                <a16:creationId xmlns:a16="http://schemas.microsoft.com/office/drawing/2014/main" id="{B09EC622-E5E7-4BD5-8EB7-65D8359EB10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DD9C8F1-7ABE-4FC0-A6AE-29A4A196AAE7}"/>
              </a:ext>
            </a:extLst>
          </p:cNvPr>
          <p:cNvSpPr>
            <a:spLocks noGrp="1"/>
          </p:cNvSpPr>
          <p:nvPr>
            <p:ph type="sldNum" sz="quarter" idx="12"/>
          </p:nvPr>
        </p:nvSpPr>
        <p:spPr/>
        <p:txBody>
          <a:bodyPr/>
          <a:lstStyle/>
          <a:p>
            <a:fld id="{875726D5-5712-4693-967D-872F60768696}" type="slidenum">
              <a:rPr lang="sv-SE" smtClean="0"/>
              <a:t>‹#›</a:t>
            </a:fld>
            <a:endParaRPr lang="sv-SE"/>
          </a:p>
        </p:txBody>
      </p:sp>
    </p:spTree>
    <p:extLst>
      <p:ext uri="{BB962C8B-B14F-4D97-AF65-F5344CB8AC3E}">
        <p14:creationId xmlns:p14="http://schemas.microsoft.com/office/powerpoint/2010/main" val="307655481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accent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2024-10-03</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667836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accent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2024-10-03</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accent3"/>
                </a:solidFill>
              </a:defRPr>
            </a:lvl1pPr>
          </a:lstStyle>
          <a:p>
            <a:r>
              <a:rPr lang="sv-SE"/>
              <a:t>Klicka på ikonen för att lägga till en bild</a:t>
            </a:r>
          </a:p>
        </p:txBody>
      </p:sp>
    </p:spTree>
    <p:extLst>
      <p:ext uri="{BB962C8B-B14F-4D97-AF65-F5344CB8AC3E}">
        <p14:creationId xmlns:p14="http://schemas.microsoft.com/office/powerpoint/2010/main" val="13459965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latin typeface="AvenirNext LT Pro Bold" panose="020B0504020202020204" pitchFamily="34" charset="0"/>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2024-10-03</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25642669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2024-10-03</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5680863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accent3"/>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6E9020EF-984C-486A-898E-1ED7325E1C64}" type="datetime1">
              <a:rPr lang="sv-SE" smtClean="0"/>
              <a:pPr/>
              <a:t>2024-10-03</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1860097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6" name="Title 5"/>
          <p:cNvSpPr>
            <a:spLocks noGrp="1"/>
          </p:cNvSpPr>
          <p:nvPr>
            <p:ph type="title"/>
          </p:nvPr>
        </p:nvSpPr>
        <p:spPr>
          <a:xfrm>
            <a:off x="1748705" y="785851"/>
            <a:ext cx="9435763" cy="1012003"/>
          </a:xfrm>
        </p:spPr>
        <p:txBody>
          <a:bodyPr/>
          <a:lstStyle>
            <a:lvl1pPr>
              <a:defRPr>
                <a:solidFill>
                  <a:schemeClr val="tx1"/>
                </a:solidFill>
              </a:defRPr>
            </a:lvl1pPr>
          </a:lstStyle>
          <a:p>
            <a:r>
              <a:rPr lang="sv-SE"/>
              <a:t>Klicka här för att ändra format</a:t>
            </a:r>
            <a:endParaRPr lang="en-US"/>
          </a:p>
        </p:txBody>
      </p:sp>
    </p:spTree>
    <p:extLst>
      <p:ext uri="{BB962C8B-B14F-4D97-AF65-F5344CB8AC3E}">
        <p14:creationId xmlns:p14="http://schemas.microsoft.com/office/powerpoint/2010/main" val="37683366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accent3"/>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58E89344-CD34-4286-AAC5-3EF9AF06EAFC}" type="datetime1">
              <a:rPr lang="sv-SE" smtClean="0"/>
              <a:pPr/>
              <a:t>2024-10-03</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767576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08652C4B-B8AE-4DA5-BC52-342EBCBE08BA}"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6002371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5D05FCD3-3492-4FFB-A5C1-DA3BA36D4976}"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1869397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accent3"/>
                </a:solidFill>
              </a:defRPr>
            </a:lvl1pPr>
            <a:lvl2pPr>
              <a:buSzPct val="120000"/>
              <a:defRPr/>
            </a:lvl2pPr>
            <a:lvl3pPr>
              <a:buSzPct val="120000"/>
              <a:defRPr/>
            </a:lvl3pPr>
            <a:lvl4pPr>
              <a:buSzPct val="120000"/>
              <a:defRPr/>
            </a:lvl4pPr>
            <a:lvl5pPr>
              <a:buSzPct val="120000"/>
              <a:defRPr/>
            </a:lvl5pPr>
          </a:lstStyle>
          <a:p>
            <a:pPr lvl="0"/>
            <a:r>
              <a:rPr lang="sv-SE"/>
              <a:t>Punkt</a:t>
            </a:r>
          </a:p>
          <a:p>
            <a:pPr lvl="0"/>
            <a:r>
              <a:rPr lang="sv-SE"/>
              <a:t>Punkt</a:t>
            </a:r>
          </a:p>
          <a:p>
            <a:pPr lvl="0"/>
            <a:r>
              <a:rPr lang="sv-SE"/>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141E8FB7-B1A9-4218-A760-3AA9472286D6}" type="datetime1">
              <a:rPr lang="sv-SE" smtClean="0"/>
              <a:pPr/>
              <a:t>2024-10-03</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7483352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Font typeface="Arial" panose="020B0604020202020204" pitchFamily="34" charset="0"/>
              <a:buNone/>
              <a:defRPr lang="sv-SE" sz="2000" dirty="0">
                <a:solidFill>
                  <a:schemeClr val="accent3"/>
                </a:solidFill>
              </a:defRPr>
            </a:lvl1pPr>
          </a:lstStyle>
          <a:p>
            <a:pPr lvl="0">
              <a:spcBef>
                <a:spcPts val="1400"/>
              </a:spcBef>
            </a:pPr>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D3364698-0835-423A-9948-E889C242C3D0}"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5699839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b="0">
                <a:solidFill>
                  <a:schemeClr val="accent3"/>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9048650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FC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09389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695851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2024-10-03</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498877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 xmlns:adec="http://schemas.microsoft.com/office/drawing/2017/decorative" val="1"/>
              </a:ext>
            </a:extLst>
          </p:cNvPr>
          <p:cNvSpPr>
            <a:spLocks noGrp="1"/>
          </p:cNvSpPr>
          <p:nvPr>
            <p:ph type="dt" sz="half" idx="10"/>
          </p:nvPr>
        </p:nvSpPr>
        <p:spPr/>
        <p:txBody>
          <a:bodyPr>
            <a:noAutofit/>
          </a:bodyPr>
          <a:lstStyle/>
          <a:p>
            <a:fld id="{7F208342-5794-471C-9928-C29A6B39020D}" type="datetime1">
              <a:rPr lang="sv-SE" smtClean="0"/>
              <a:t>2024-10-03</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 xmlns:adec="http://schemas.microsoft.com/office/drawing/2017/decorative"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 xmlns:adec="http://schemas.microsoft.com/office/drawing/2017/decorative"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567474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2348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21EE4F49-EC76-4C2C-9B73-2EBF0DD89402}" type="datetime1">
              <a:rPr lang="sv-SE" smtClean="0"/>
              <a:pPr/>
              <a:t>2024-10-03</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8637017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p>
            <a:fld id="{36E1C339-1173-498E-B68E-150066B9F832}" type="datetime1">
              <a:rPr lang="sv-SE" smtClean="0"/>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18137383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FEBE8"/>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 xmlns:adec="http://schemas.microsoft.com/office/drawing/2017/decorative"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2024-10-03</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 xmlns:adec="http://schemas.microsoft.com/office/drawing/2017/decorative"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 xmlns:adec="http://schemas.microsoft.com/office/drawing/2017/decorative"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40405132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p>
            <a:fld id="{23E830D1-9B43-4A41-B3A1-206CB98018A1}" type="datetime1">
              <a:rPr lang="sv-SE" smtClean="0"/>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4205588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p>
            <a:fld id="{0B366280-E0FB-4999-93E9-BE8398A1CCBF}" type="datetime1">
              <a:rPr lang="sv-SE" smtClean="0"/>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1597460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23E830D1-9B43-4A41-B3A1-206CB98018A1}" type="datetime1">
              <a:rPr lang="sv-SE" smtClean="0"/>
              <a:pPr/>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FCEC6"/>
          </a:solidFill>
        </p:spPr>
        <p:txBody>
          <a:bodyPr/>
          <a:lstStyle>
            <a:lvl1pPr marL="0" indent="0">
              <a:buNone/>
              <a:defRPr sz="2000">
                <a:solidFill>
                  <a:srgbClr val="FFCEC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Tree>
    <p:extLst>
      <p:ext uri="{BB962C8B-B14F-4D97-AF65-F5344CB8AC3E}">
        <p14:creationId xmlns:p14="http://schemas.microsoft.com/office/powerpoint/2010/main" val="8234321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0B366280-E0FB-4999-93E9-BE8398A1CCBF}" type="datetime1">
              <a:rPr lang="sv-SE" smtClean="0"/>
              <a:pPr/>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latin typeface="AvenirNext LT Pro Bold" panose="020B0504020202020204" pitchFamily="34" charset="0"/>
              </a:defRPr>
            </a:lvl1pPr>
          </a:lstStyle>
          <a:p>
            <a:r>
              <a:rPr lang="sv-SE"/>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6214081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2024-10-03</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763706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3" name="Date Placeholder 2"/>
          <p:cNvSpPr>
            <a:spLocks noGrp="1"/>
          </p:cNvSpPr>
          <p:nvPr>
            <p:ph type="dt" sz="half" idx="10"/>
          </p:nvPr>
        </p:nvSpPr>
        <p:spPr/>
        <p:txBody>
          <a:bodyPr/>
          <a:lstStyle/>
          <a:p>
            <a:fld id="{3F379996-8152-429A-94E5-CC0066161542}" type="datetimeFigureOut">
              <a:rPr lang="sv-SE" smtClean="0"/>
              <a:t>2024-10-03</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36053086-40E5-4673-9B4A-FC81B10CE5DE}" type="slidenum">
              <a:rPr lang="sv-SE" smtClean="0"/>
              <a:t>‹#›</a:t>
            </a:fld>
            <a:endParaRPr lang="sv-SE"/>
          </a:p>
        </p:txBody>
      </p:sp>
    </p:spTree>
    <p:extLst>
      <p:ext uri="{BB962C8B-B14F-4D97-AF65-F5344CB8AC3E}">
        <p14:creationId xmlns:p14="http://schemas.microsoft.com/office/powerpoint/2010/main" val="35821349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cSld name="Jämförelse">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sv-SE"/>
              <a:t>Klicka här för att ändra format</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1097280" y="2582334"/>
            <a:ext cx="4937760" cy="33782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217920" y="2582334"/>
            <a:ext cx="4937760" cy="33782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7" name="Date Placeholder 6"/>
          <p:cNvSpPr>
            <a:spLocks noGrp="1"/>
          </p:cNvSpPr>
          <p:nvPr>
            <p:ph type="dt" sz="half" idx="10"/>
          </p:nvPr>
        </p:nvSpPr>
        <p:spPr/>
        <p:txBody>
          <a:bodyPr/>
          <a:lstStyle/>
          <a:p>
            <a:fld id="{3F379996-8152-429A-94E5-CC0066161542}" type="datetimeFigureOut">
              <a:rPr lang="sv-SE" smtClean="0"/>
              <a:t>2024-10-03</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36053086-40E5-4673-9B4A-FC81B10CE5DE}" type="slidenum">
              <a:rPr lang="sv-SE" smtClean="0"/>
              <a:t>‹#›</a:t>
            </a:fld>
            <a:endParaRPr lang="sv-SE"/>
          </a:p>
        </p:txBody>
      </p:sp>
    </p:spTree>
    <p:extLst>
      <p:ext uri="{BB962C8B-B14F-4D97-AF65-F5344CB8AC3E}">
        <p14:creationId xmlns:p14="http://schemas.microsoft.com/office/powerpoint/2010/main" val="469612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724081" y="754070"/>
            <a:ext cx="9921745"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a:p>
        </p:txBody>
      </p:sp>
    </p:spTree>
    <p:extLst>
      <p:ext uri="{BB962C8B-B14F-4D97-AF65-F5344CB8AC3E}">
        <p14:creationId xmlns:p14="http://schemas.microsoft.com/office/powerpoint/2010/main" val="12083779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bakgrund 1">
    <p:spTree>
      <p:nvGrpSpPr>
        <p:cNvPr id="1" name=""/>
        <p:cNvGrpSpPr/>
        <p:nvPr/>
      </p:nvGrpSpPr>
      <p:grpSpPr>
        <a:xfrm>
          <a:off x="0" y="0"/>
          <a:ext cx="0" cy="0"/>
          <a:chOff x="0" y="0"/>
          <a:chExt cx="0" cy="0"/>
        </a:xfrm>
      </p:grpSpPr>
      <p:sp>
        <p:nvSpPr>
          <p:cNvPr id="12" name="textruta 11"/>
          <p:cNvSpPr txBox="1"/>
          <p:nvPr userDrawn="1"/>
        </p:nvSpPr>
        <p:spPr>
          <a:xfrm>
            <a:off x="206711" y="6512769"/>
            <a:ext cx="4102533" cy="276999"/>
          </a:xfrm>
          <a:prstGeom prst="rect">
            <a:avLst/>
          </a:prstGeom>
          <a:noFill/>
        </p:spPr>
        <p:txBody>
          <a:bodyPr wrap="square" rtlCol="0">
            <a:spAutoFit/>
          </a:bodyPr>
          <a:lstStyle/>
          <a:p>
            <a:r>
              <a:rPr lang="sv-SE" sz="1200">
                <a:solidFill>
                  <a:schemeClr val="bg1"/>
                </a:solidFill>
              </a:rPr>
              <a:t>Rådet för </a:t>
            </a:r>
            <a:r>
              <a:rPr lang="sv-SE" sz="1200" err="1">
                <a:solidFill>
                  <a:schemeClr val="bg1"/>
                </a:solidFill>
              </a:rPr>
              <a:t>främjnde</a:t>
            </a:r>
            <a:r>
              <a:rPr lang="sv-SE" sz="1200">
                <a:solidFill>
                  <a:schemeClr val="bg1"/>
                </a:solidFill>
              </a:rPr>
              <a:t> av kommunala analyser</a:t>
            </a:r>
          </a:p>
        </p:txBody>
      </p:sp>
      <p:sp>
        <p:nvSpPr>
          <p:cNvPr id="7" name="Rubrik 1"/>
          <p:cNvSpPr>
            <a:spLocks noGrp="1"/>
          </p:cNvSpPr>
          <p:nvPr>
            <p:ph type="title"/>
          </p:nvPr>
        </p:nvSpPr>
        <p:spPr>
          <a:xfrm>
            <a:off x="609600" y="957840"/>
            <a:ext cx="10972800" cy="1143000"/>
          </a:xfrm>
          <a:prstGeom prst="rect">
            <a:avLst/>
          </a:prstGeom>
        </p:spPr>
        <p:txBody>
          <a:bodyPr/>
          <a:lstStyle>
            <a:lvl1pPr>
              <a:defRPr sz="5333"/>
            </a:lvl1pPr>
          </a:lstStyle>
          <a:p>
            <a:r>
              <a:rPr lang="sv-SE"/>
              <a:t>Klicka här för att ändra format</a:t>
            </a:r>
          </a:p>
        </p:txBody>
      </p:sp>
      <p:sp>
        <p:nvSpPr>
          <p:cNvPr id="8" name="Platshållare för innehåll 2"/>
          <p:cNvSpPr>
            <a:spLocks noGrp="1"/>
          </p:cNvSpPr>
          <p:nvPr>
            <p:ph idx="1"/>
          </p:nvPr>
        </p:nvSpPr>
        <p:spPr>
          <a:xfrm>
            <a:off x="609600" y="2100841"/>
            <a:ext cx="10972800" cy="4025324"/>
          </a:xfrm>
          <a:prstGeom prst="rect">
            <a:avLst/>
          </a:prstGeom>
        </p:spPr>
        <p:txBody>
          <a:bodyPr/>
          <a:lstStyle>
            <a:lvl1pPr>
              <a:defRPr sz="4267">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36588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8" name="Rektangel 7"/>
          <p:cNvSpPr/>
          <p:nvPr userDrawn="1"/>
        </p:nvSpPr>
        <p:spPr>
          <a:xfrm>
            <a:off x="1" y="6356351"/>
            <a:ext cx="12192000" cy="5016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p:cNvSpPr>
            <a:spLocks noGrp="1"/>
          </p:cNvSpPr>
          <p:nvPr>
            <p:ph idx="1"/>
          </p:nvPr>
        </p:nvSpPr>
        <p:spPr>
          <a:xfrm>
            <a:off x="410547" y="2439529"/>
            <a:ext cx="11370906" cy="3574439"/>
          </a:xfrm>
        </p:spPr>
        <p:txBody>
          <a:bodyPr/>
          <a:lstStyle>
            <a:lvl1pPr>
              <a:defRPr sz="2400"/>
            </a:lvl1pPr>
            <a:lvl2pPr>
              <a:defRPr sz="2200"/>
            </a:lvl2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15B6D1AA-23E4-78A9-3D4F-EAA63E52F436}"/>
              </a:ext>
            </a:extLst>
          </p:cNvPr>
          <p:cNvSpPr>
            <a:spLocks noGrp="1"/>
          </p:cNvSpPr>
          <p:nvPr>
            <p:ph type="dt" sz="half" idx="10"/>
          </p:nvPr>
        </p:nvSpPr>
        <p:spPr/>
        <p:txBody>
          <a:bodyPr/>
          <a:lstStyle/>
          <a:p>
            <a:fld id="{9C5C3358-106F-4A3A-8507-6544091CE7EB}" type="datetime1">
              <a:rPr lang="sv-SE" smtClean="0"/>
              <a:t>2024-10-03</a:t>
            </a:fld>
            <a:endParaRPr lang="sv-SE"/>
          </a:p>
        </p:txBody>
      </p:sp>
      <p:sp>
        <p:nvSpPr>
          <p:cNvPr id="10" name="Platshållare för sidfot 9">
            <a:extLst>
              <a:ext uri="{FF2B5EF4-FFF2-40B4-BE49-F238E27FC236}">
                <a16:creationId xmlns:a16="http://schemas.microsoft.com/office/drawing/2014/main" id="{0F70FD8E-AF24-D383-E932-A62BCD6CC861}"/>
              </a:ext>
            </a:extLst>
          </p:cNvPr>
          <p:cNvSpPr>
            <a:spLocks noGrp="1"/>
          </p:cNvSpPr>
          <p:nvPr>
            <p:ph type="ftr" sz="quarter" idx="11"/>
          </p:nvPr>
        </p:nvSpPr>
        <p:spPr/>
        <p:txBody>
          <a:bodyPr/>
          <a:lstStyle/>
          <a:p>
            <a:r>
              <a:rPr lang="sv-SE"/>
              <a:t>Sidfot</a:t>
            </a:r>
          </a:p>
        </p:txBody>
      </p:sp>
      <p:sp>
        <p:nvSpPr>
          <p:cNvPr id="11" name="Platshållare för bildnummer 10">
            <a:extLst>
              <a:ext uri="{FF2B5EF4-FFF2-40B4-BE49-F238E27FC236}">
                <a16:creationId xmlns:a16="http://schemas.microsoft.com/office/drawing/2014/main" id="{D3089D46-ACE7-DD03-5C3D-19DA2BF32DD9}"/>
              </a:ext>
            </a:extLst>
          </p:cNvPr>
          <p:cNvSpPr>
            <a:spLocks noGrp="1"/>
          </p:cNvSpPr>
          <p:nvPr>
            <p:ph type="sldNum" sz="quarter" idx="12"/>
          </p:nvPr>
        </p:nvSpPr>
        <p:spPr/>
        <p:txBody>
          <a:bodyPr/>
          <a:lstStyle/>
          <a:p>
            <a:fld id="{130DDE8C-17E0-4539-9C15-C1E9D231907F}" type="slidenum">
              <a:rPr lang="sv-SE" smtClean="0"/>
              <a:pPr/>
              <a:t>‹#›</a:t>
            </a:fld>
            <a:endParaRPr lang="sv-SE"/>
          </a:p>
        </p:txBody>
      </p:sp>
      <p:sp>
        <p:nvSpPr>
          <p:cNvPr id="12" name="Rubrik 11">
            <a:extLst>
              <a:ext uri="{FF2B5EF4-FFF2-40B4-BE49-F238E27FC236}">
                <a16:creationId xmlns:a16="http://schemas.microsoft.com/office/drawing/2014/main" id="{F419F65B-B0D5-F0B7-4073-F138499AA0A2}"/>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437482883"/>
      </p:ext>
    </p:extLst>
  </p:cSld>
  <p:clrMapOvr>
    <a:masterClrMapping/>
  </p:clrMapOvr>
  <p:extLst>
    <p:ext uri="{DCECCB84-F9BA-43D5-87BE-67443E8EF086}">
      <p15:sldGuideLst xmlns:p15="http://schemas.microsoft.com/office/powerpoint/2012/main">
        <p15:guide id="3" pos="25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a:xfrm>
            <a:off x="1748705" y="785851"/>
            <a:ext cx="9435762" cy="1012003"/>
          </a:xfrm>
        </p:spPr>
        <p:txBody>
          <a:bodyPr/>
          <a:lstStyle>
            <a:lvl1pPr>
              <a:defRPr>
                <a:solidFill>
                  <a:schemeClr val="tx1"/>
                </a:solidFill>
              </a:defRPr>
            </a:lvl1pPr>
          </a:lstStyle>
          <a:p>
            <a:r>
              <a:rPr lang="sv-SE"/>
              <a:t>Klicka här för att ändra format</a:t>
            </a:r>
            <a:endParaRPr lang="en-US"/>
          </a:p>
        </p:txBody>
      </p:sp>
      <p:sp>
        <p:nvSpPr>
          <p:cNvPr id="3" name="Vertical Text Placeholder 2"/>
          <p:cNvSpPr>
            <a:spLocks noGrp="1"/>
          </p:cNvSpPr>
          <p:nvPr>
            <p:ph type="body" orient="vert" idx="1"/>
          </p:nvPr>
        </p:nvSpPr>
        <p:spPr>
          <a:xfrm>
            <a:off x="1748707" y="1951864"/>
            <a:ext cx="9435760" cy="3914546"/>
          </a:xfrm>
        </p:spPr>
        <p:txBody>
          <a:bodyPr vert="eaVert" ancho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316609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19B26F-9D5E-40AB-B4D7-05F9F7B774B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A3A4F43-01A6-4170-ADB9-B2EE590DEB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1626930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Rubrik och en 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0AF28C-8609-48A2-A6F4-B45F48EB767A}"/>
              </a:ext>
            </a:extLst>
          </p:cNvPr>
          <p:cNvSpPr>
            <a:spLocks noGrp="1"/>
          </p:cNvSpPr>
          <p:nvPr>
            <p:ph type="title"/>
          </p:nvPr>
        </p:nvSpPr>
        <p:spPr>
          <a:xfrm>
            <a:off x="684000" y="680400"/>
            <a:ext cx="7527600" cy="1011600"/>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ED90627-0E78-4388-878B-1EF073F0E768}"/>
              </a:ext>
            </a:extLst>
          </p:cNvPr>
          <p:cNvSpPr>
            <a:spLocks noGrp="1"/>
          </p:cNvSpPr>
          <p:nvPr>
            <p:ph idx="1"/>
          </p:nvPr>
        </p:nvSpPr>
        <p:spPr>
          <a:xfrm>
            <a:off x="684000" y="1837853"/>
            <a:ext cx="10515600" cy="46696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8332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7B691007-5E18-4F10-B2B1-AB7033F624F9}"/>
              </a:ext>
            </a:extLst>
          </p:cNvPr>
          <p:cNvSpPr>
            <a:spLocks noGrp="1"/>
          </p:cNvSpPr>
          <p:nvPr>
            <p:ph type="title"/>
          </p:nvPr>
        </p:nvSpPr>
        <p:spPr>
          <a:xfrm>
            <a:off x="683251" y="680400"/>
            <a:ext cx="7528845" cy="1009651"/>
          </a:xfrm>
        </p:spPr>
        <p:txBody>
          <a:bodyPr/>
          <a:lstStyle>
            <a:lvl1pPr>
              <a:defRPr lang="sv-SE" dirty="0"/>
            </a:lvl1pPr>
          </a:lstStyle>
          <a:p>
            <a:r>
              <a:rPr lang="sv-SE"/>
              <a:t>Klicka här för att ändra mall för rubrikformat</a:t>
            </a:r>
          </a:p>
        </p:txBody>
      </p:sp>
      <p:sp>
        <p:nvSpPr>
          <p:cNvPr id="9" name="Platshållare för innehåll 2">
            <a:extLst>
              <a:ext uri="{FF2B5EF4-FFF2-40B4-BE49-F238E27FC236}">
                <a16:creationId xmlns:a16="http://schemas.microsoft.com/office/drawing/2014/main" id="{AFB744E6-3392-49E1-A201-A77206EBDA37}"/>
              </a:ext>
            </a:extLst>
          </p:cNvPr>
          <p:cNvSpPr>
            <a:spLocks noGrp="1"/>
          </p:cNvSpPr>
          <p:nvPr>
            <p:ph idx="1"/>
          </p:nvPr>
        </p:nvSpPr>
        <p:spPr>
          <a:xfrm>
            <a:off x="683253" y="1825624"/>
            <a:ext cx="5066916" cy="43513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2">
            <a:extLst>
              <a:ext uri="{FF2B5EF4-FFF2-40B4-BE49-F238E27FC236}">
                <a16:creationId xmlns:a16="http://schemas.microsoft.com/office/drawing/2014/main" id="{E5EB639A-1846-4D72-A25A-823BC84C4C04}"/>
              </a:ext>
            </a:extLst>
          </p:cNvPr>
          <p:cNvSpPr>
            <a:spLocks noGrp="1"/>
          </p:cNvSpPr>
          <p:nvPr>
            <p:ph idx="10"/>
          </p:nvPr>
        </p:nvSpPr>
        <p:spPr>
          <a:xfrm>
            <a:off x="5920966" y="1825625"/>
            <a:ext cx="5834348"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59173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D962BE-0B00-42CF-950E-06FCCA409306}"/>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4F3C682-C25C-47C0-9B3C-C4A4879C7ACC}"/>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2870610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9079D0-F8FC-4779-AFD6-D7DDEFD20FE7}"/>
              </a:ext>
            </a:extLst>
          </p:cNvPr>
          <p:cNvSpPr>
            <a:spLocks noGrp="1"/>
          </p:cNvSpPr>
          <p:nvPr>
            <p:ph type="title"/>
          </p:nvPr>
        </p:nvSpPr>
        <p:spPr>
          <a:xfrm>
            <a:off x="838200" y="965675"/>
            <a:ext cx="10515600" cy="1222123"/>
          </a:xfrm>
        </p:spPr>
        <p:txBody>
          <a:bodyPr>
            <a:normAutofit/>
          </a:bodyPr>
          <a:lstStyle>
            <a:lvl1pPr>
              <a:defRPr sz="3600">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B43C980-9C72-45C2-86D7-F9DEB48BC4E0}"/>
              </a:ext>
            </a:extLst>
          </p:cNvPr>
          <p:cNvSpPr>
            <a:spLocks noGrp="1"/>
          </p:cNvSpPr>
          <p:nvPr>
            <p:ph sz="half" idx="1"/>
          </p:nvPr>
        </p:nvSpPr>
        <p:spPr>
          <a:xfrm>
            <a:off x="838200" y="2367185"/>
            <a:ext cx="5181600" cy="3638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1A0E263-E739-4CC4-8A25-9228B94E6000}"/>
              </a:ext>
            </a:extLst>
          </p:cNvPr>
          <p:cNvSpPr>
            <a:spLocks noGrp="1"/>
          </p:cNvSpPr>
          <p:nvPr>
            <p:ph sz="half" idx="2"/>
          </p:nvPr>
        </p:nvSpPr>
        <p:spPr>
          <a:xfrm>
            <a:off x="6172200" y="2367185"/>
            <a:ext cx="5181600" cy="3638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06760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D33007-0A8A-4D38-B54E-FF501E60BADC}"/>
              </a:ext>
            </a:extLst>
          </p:cNvPr>
          <p:cNvSpPr>
            <a:spLocks noGrp="1"/>
          </p:cNvSpPr>
          <p:nvPr>
            <p:ph type="title"/>
          </p:nvPr>
        </p:nvSpPr>
        <p:spPr>
          <a:xfrm>
            <a:off x="839788" y="365125"/>
            <a:ext cx="9321162"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4BC231C-AA62-479B-A103-8A875E3372EA}"/>
              </a:ext>
            </a:extLst>
          </p:cNvPr>
          <p:cNvSpPr>
            <a:spLocks noGrp="1"/>
          </p:cNvSpPr>
          <p:nvPr>
            <p:ph type="body" idx="1"/>
          </p:nvPr>
        </p:nvSpPr>
        <p:spPr>
          <a:xfrm>
            <a:off x="839788" y="1681163"/>
            <a:ext cx="5157787"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DA4F3029-DFE7-4616-AE5F-B0B603BA509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CD26211B-86E3-4DE6-9EA3-8177D7A17094}"/>
              </a:ext>
            </a:extLst>
          </p:cNvPr>
          <p:cNvSpPr>
            <a:spLocks noGrp="1"/>
          </p:cNvSpPr>
          <p:nvPr>
            <p:ph type="body" sz="quarter" idx="3"/>
          </p:nvPr>
        </p:nvSpPr>
        <p:spPr>
          <a:xfrm>
            <a:off x="6172200" y="1681163"/>
            <a:ext cx="5183188"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2C8D8BFF-0433-4C51-8954-27B5EB46ABE2}"/>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78075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E5EE17-2A13-4BD1-8FB0-48FE7242409B}"/>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167400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850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2C4798-F7C5-4503-A79B-635A40C71A1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C203A5C-99D1-413A-8A87-850F2D54CF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AA7C19A4-3B09-4E54-8177-079A102E5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560713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410547" y="1709738"/>
            <a:ext cx="11358206" cy="2852737"/>
          </a:xfrm>
        </p:spPr>
        <p:txBody>
          <a:bodyPr anchor="b">
            <a:normAutofit/>
          </a:bodyPr>
          <a:lstStyle>
            <a:lvl1pPr>
              <a:defRPr sz="4400" b="1">
                <a:solidFill>
                  <a:schemeClr val="tx2"/>
                </a:solidFill>
              </a:defRPr>
            </a:lvl1pPr>
          </a:lstStyle>
          <a:p>
            <a:r>
              <a:rPr lang="sv-SE"/>
              <a:t>Klicka här för att ändra format</a:t>
            </a:r>
          </a:p>
        </p:txBody>
      </p:sp>
      <p:sp>
        <p:nvSpPr>
          <p:cNvPr id="3" name="Platshållare för text 2"/>
          <p:cNvSpPr>
            <a:spLocks noGrp="1"/>
          </p:cNvSpPr>
          <p:nvPr>
            <p:ph type="body" idx="1"/>
          </p:nvPr>
        </p:nvSpPr>
        <p:spPr>
          <a:xfrm>
            <a:off x="410547" y="4589463"/>
            <a:ext cx="11358206"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8" name="Platshållare för datum 7">
            <a:extLst>
              <a:ext uri="{FF2B5EF4-FFF2-40B4-BE49-F238E27FC236}">
                <a16:creationId xmlns:a16="http://schemas.microsoft.com/office/drawing/2014/main" id="{BE6CDBAA-E30D-94B2-B737-9DD6AB549DC0}"/>
              </a:ext>
            </a:extLst>
          </p:cNvPr>
          <p:cNvSpPr>
            <a:spLocks noGrp="1"/>
          </p:cNvSpPr>
          <p:nvPr>
            <p:ph type="dt" sz="half" idx="10"/>
          </p:nvPr>
        </p:nvSpPr>
        <p:spPr/>
        <p:txBody>
          <a:bodyPr/>
          <a:lstStyle/>
          <a:p>
            <a:fld id="{B8A55B58-765D-4E56-A561-1FFBE190F123}" type="datetime1">
              <a:rPr lang="sv-SE" smtClean="0"/>
              <a:t>2024-10-03</a:t>
            </a:fld>
            <a:endParaRPr lang="sv-SE"/>
          </a:p>
        </p:txBody>
      </p:sp>
      <p:sp>
        <p:nvSpPr>
          <p:cNvPr id="9" name="Platshållare för sidfot 8">
            <a:extLst>
              <a:ext uri="{FF2B5EF4-FFF2-40B4-BE49-F238E27FC236}">
                <a16:creationId xmlns:a16="http://schemas.microsoft.com/office/drawing/2014/main" id="{56FFFA48-3C29-D025-07E7-D2E33D4321FE}"/>
              </a:ext>
            </a:extLst>
          </p:cNvPr>
          <p:cNvSpPr>
            <a:spLocks noGrp="1"/>
          </p:cNvSpPr>
          <p:nvPr>
            <p:ph type="ftr" sz="quarter" idx="11"/>
          </p:nvPr>
        </p:nvSpPr>
        <p:spPr/>
        <p:txBody>
          <a:bodyPr/>
          <a:lstStyle/>
          <a:p>
            <a:r>
              <a:rPr lang="sv-SE"/>
              <a:t>Sidfot</a:t>
            </a:r>
          </a:p>
        </p:txBody>
      </p:sp>
      <p:sp>
        <p:nvSpPr>
          <p:cNvPr id="15" name="Platshållare för bildnummer 14">
            <a:extLst>
              <a:ext uri="{FF2B5EF4-FFF2-40B4-BE49-F238E27FC236}">
                <a16:creationId xmlns:a16="http://schemas.microsoft.com/office/drawing/2014/main" id="{090EB81C-0FAD-6E7A-7970-F630A8E375D1}"/>
              </a:ext>
            </a:extLst>
          </p:cNvPr>
          <p:cNvSpPr>
            <a:spLocks noGrp="1"/>
          </p:cNvSpPr>
          <p:nvPr>
            <p:ph type="sldNum" sz="quarter" idx="12"/>
          </p:nvPr>
        </p:nvSpPr>
        <p:spPr/>
        <p:txBody>
          <a:bodyPr/>
          <a:lstStyle/>
          <a:p>
            <a:fld id="{130DDE8C-17E0-4539-9C15-C1E9D231907F}" type="slidenum">
              <a:rPr lang="sv-SE" smtClean="0"/>
              <a:pPr/>
              <a:t>‹#›</a:t>
            </a:fld>
            <a:endParaRPr lang="sv-SE"/>
          </a:p>
        </p:txBody>
      </p:sp>
    </p:spTree>
    <p:extLst>
      <p:ext uri="{BB962C8B-B14F-4D97-AF65-F5344CB8AC3E}">
        <p14:creationId xmlns:p14="http://schemas.microsoft.com/office/powerpoint/2010/main" val="2785830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9721A4-3B8F-478B-8B7C-38F20CDDD64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D9731CA-C40F-4F8D-935E-135DCC8AB1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33BAB56-0363-44FD-B5D7-4450AAD22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1001259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9079D0-F8FC-4779-AFD6-D7DDEFD20FE7}"/>
              </a:ext>
            </a:extLst>
          </p:cNvPr>
          <p:cNvSpPr>
            <a:spLocks noGrp="1"/>
          </p:cNvSpPr>
          <p:nvPr>
            <p:ph type="title"/>
          </p:nvPr>
        </p:nvSpPr>
        <p:spPr/>
        <p:txBody>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54DB250C-28E5-4E4F-B768-564B0C00C486}"/>
              </a:ext>
            </a:extLst>
          </p:cNvPr>
          <p:cNvSpPr>
            <a:spLocks noGrp="1"/>
          </p:cNvSpPr>
          <p:nvPr>
            <p:ph idx="1" hasCustomPrompt="1"/>
          </p:nvPr>
        </p:nvSpPr>
        <p:spPr>
          <a:xfrm>
            <a:off x="838200" y="2647661"/>
            <a:ext cx="6717145" cy="2783320"/>
          </a:xfrm>
          <a:prstGeom prst="rect">
            <a:avLst/>
          </a:prstGeom>
        </p:spPr>
        <p:txBody>
          <a:bodyPr vert="horz" lIns="91440" tIns="45720" rIns="91440" bIns="45720" rtlCol="0">
            <a:norm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sv-SE"/>
              <a:t>Klicka här för att ändra format på bakgrundstexten</a:t>
            </a:r>
          </a:p>
        </p:txBody>
      </p:sp>
    </p:spTree>
    <p:extLst>
      <p:ext uri="{BB962C8B-B14F-4D97-AF65-F5344CB8AC3E}">
        <p14:creationId xmlns:p14="http://schemas.microsoft.com/office/powerpoint/2010/main" val="4084308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B147C300-982C-455B-91CF-3B23508FB1F6}"/>
              </a:ext>
            </a:extLst>
          </p:cNvPr>
          <p:cNvSpPr>
            <a:spLocks noGrp="1"/>
          </p:cNvSpPr>
          <p:nvPr>
            <p:ph type="title"/>
          </p:nvPr>
        </p:nvSpPr>
        <p:spPr>
          <a:xfrm>
            <a:off x="838200" y="681037"/>
            <a:ext cx="9553486" cy="1325563"/>
          </a:xfrm>
        </p:spPr>
        <p:txBody>
          <a:bodyPr/>
          <a:lstStyle/>
          <a:p>
            <a:r>
              <a:rPr lang="sv-SE"/>
              <a:t>Klicka här för att ändra mall för rubrikformat</a:t>
            </a:r>
          </a:p>
        </p:txBody>
      </p:sp>
      <p:sp>
        <p:nvSpPr>
          <p:cNvPr id="5" name="Platshållare för innehåll 3">
            <a:extLst>
              <a:ext uri="{FF2B5EF4-FFF2-40B4-BE49-F238E27FC236}">
                <a16:creationId xmlns:a16="http://schemas.microsoft.com/office/drawing/2014/main" id="{01D96F78-F73B-4CC8-9697-0CA34B89FFA8}"/>
              </a:ext>
            </a:extLst>
          </p:cNvPr>
          <p:cNvSpPr>
            <a:spLocks noGrp="1"/>
          </p:cNvSpPr>
          <p:nvPr>
            <p:ph sz="quarter" idx="10"/>
          </p:nvPr>
        </p:nvSpPr>
        <p:spPr>
          <a:xfrm>
            <a:off x="838200" y="2170766"/>
            <a:ext cx="6724650" cy="2990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43877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602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accent3"/>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2024-10-03</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833486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accent3"/>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2024-10-03</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accent3"/>
                </a:solidFill>
              </a:defRPr>
            </a:lvl1pPr>
          </a:lstStyle>
          <a:p>
            <a:r>
              <a:rPr lang="sv-SE"/>
              <a:t>Klicka på ikonen för att lägga till en bild</a:t>
            </a:r>
          </a:p>
        </p:txBody>
      </p:sp>
    </p:spTree>
    <p:extLst>
      <p:ext uri="{BB962C8B-B14F-4D97-AF65-F5344CB8AC3E}">
        <p14:creationId xmlns:p14="http://schemas.microsoft.com/office/powerpoint/2010/main" val="1724525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latin typeface="AvenirNext LT Pro Bold" panose="020B0504020202020204" pitchFamily="34" charset="0"/>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2024-10-03</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2713462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2024-10-03</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1864984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accent3"/>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6E9020EF-984C-486A-898E-1ED7325E1C64}" type="datetime1">
              <a:rPr lang="sv-SE" smtClean="0"/>
              <a:pPr/>
              <a:t>2024-10-03</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6756554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accent3"/>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58E89344-CD34-4286-AAC5-3EF9AF06EAFC}" type="datetime1">
              <a:rPr lang="sv-SE" smtClean="0"/>
              <a:pPr/>
              <a:t>2024-10-03</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772937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3" name="Platshållare för innehåll 2"/>
          <p:cNvSpPr>
            <a:spLocks noGrp="1"/>
          </p:cNvSpPr>
          <p:nvPr>
            <p:ph sz="half" idx="1"/>
          </p:nvPr>
        </p:nvSpPr>
        <p:spPr>
          <a:xfrm>
            <a:off x="410547" y="2461329"/>
            <a:ext cx="5609253" cy="3652423"/>
          </a:xfrm>
        </p:spPr>
        <p:txBody>
          <a:bodyPr/>
          <a:lstStyle>
            <a:lvl1pPr>
              <a:defRPr sz="2400"/>
            </a:lvl1pPr>
            <a:lvl2pPr>
              <a:defRPr sz="2200"/>
            </a:lvl2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199" y="2461329"/>
            <a:ext cx="5609253" cy="3652423"/>
          </a:xfrm>
        </p:spPr>
        <p:txBody>
          <a:bodyPr/>
          <a:lstStyle>
            <a:lvl1pPr>
              <a:defRPr sz="2400"/>
            </a:lvl1pPr>
            <a:lvl2pPr>
              <a:defRPr sz="2200"/>
            </a:lvl2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2CD385D3-0334-4DCD-B861-C542A40B60E9}" type="datetime1">
              <a:rPr lang="sv-SE" smtClean="0"/>
              <a:t>2024-10-03</a:t>
            </a:fld>
            <a:endParaRPr lang="sv-SE"/>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a:t>Sidfot</a:t>
            </a:r>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a:p>
        </p:txBody>
      </p:sp>
      <p:sp>
        <p:nvSpPr>
          <p:cNvPr id="6" name="Rubrik 5">
            <a:extLst>
              <a:ext uri="{FF2B5EF4-FFF2-40B4-BE49-F238E27FC236}">
                <a16:creationId xmlns:a16="http://schemas.microsoft.com/office/drawing/2014/main" id="{E092A276-343F-BEA9-5AD9-1D2069A7DFE1}"/>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703071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08652C4B-B8AE-4DA5-BC52-342EBCBE08BA}"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71683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5D05FCD3-3492-4FFB-A5C1-DA3BA36D4976}"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886663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accent3"/>
                </a:solidFill>
              </a:defRPr>
            </a:lvl1pPr>
            <a:lvl2pPr>
              <a:buSzPct val="120000"/>
              <a:defRPr/>
            </a:lvl2pPr>
            <a:lvl3pPr>
              <a:buSzPct val="120000"/>
              <a:defRPr/>
            </a:lvl3pPr>
            <a:lvl4pPr>
              <a:buSzPct val="120000"/>
              <a:defRPr/>
            </a:lvl4pPr>
            <a:lvl5pPr>
              <a:buSzPct val="120000"/>
              <a:defRPr/>
            </a:lvl5pPr>
          </a:lstStyle>
          <a:p>
            <a:pPr lvl="0"/>
            <a:r>
              <a:rPr lang="sv-SE"/>
              <a:t>Punkt</a:t>
            </a:r>
          </a:p>
          <a:p>
            <a:pPr lvl="0"/>
            <a:r>
              <a:rPr lang="sv-SE"/>
              <a:t>Punkt</a:t>
            </a:r>
          </a:p>
          <a:p>
            <a:pPr lvl="0"/>
            <a:r>
              <a:rPr lang="sv-SE"/>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141E8FB7-B1A9-4218-A760-3AA9472286D6}" type="datetime1">
              <a:rPr lang="sv-SE" smtClean="0"/>
              <a:pPr/>
              <a:t>2024-10-03</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223110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Font typeface="Arial" panose="020B0604020202020204" pitchFamily="34" charset="0"/>
              <a:buNone/>
              <a:defRPr lang="sv-SE" sz="2000" dirty="0">
                <a:solidFill>
                  <a:schemeClr val="accent3"/>
                </a:solidFill>
              </a:defRPr>
            </a:lvl1pPr>
          </a:lstStyle>
          <a:p>
            <a:pPr lvl="0">
              <a:spcBef>
                <a:spcPts val="1400"/>
              </a:spcBef>
            </a:pPr>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D3364698-0835-423A-9948-E889C242C3D0}"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8266433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a:solidFill>
                  <a:schemeClr val="accent3"/>
                </a:solidFill>
                <a:latin typeface="AvenirNext LT Pro Bold"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29388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FC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3983643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0683567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2024-10-03</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127092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xmlns="" val="1"/>
              </a:ext>
            </a:extLst>
          </p:cNvPr>
          <p:cNvSpPr>
            <a:spLocks noGrp="1"/>
          </p:cNvSpPr>
          <p:nvPr>
            <p:ph type="dt" sz="half" idx="10"/>
          </p:nvPr>
        </p:nvSpPr>
        <p:spPr/>
        <p:txBody>
          <a:bodyPr>
            <a:noAutofit/>
          </a:bodyPr>
          <a:lstStyle/>
          <a:p>
            <a:fld id="{7F208342-5794-471C-9928-C29A6B39020D}" type="datetime1">
              <a:rPr lang="sv-SE" smtClean="0"/>
              <a:t>2024-10-03</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xmlns=""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xmlns=""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40263817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21EE4F49-EC76-4C2C-9B73-2EBF0DD89402}" type="datetime1">
              <a:rPr lang="sv-SE" smtClean="0"/>
              <a:pPr/>
              <a:t>2024-10-03</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26513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410548" y="2477256"/>
            <a:ext cx="5587028"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10548" y="3291644"/>
            <a:ext cx="5587028" cy="3302872"/>
          </a:xfrm>
        </p:spPr>
        <p:txBody>
          <a:bodyPr/>
          <a:lstStyle>
            <a:lvl1pPr>
              <a:defRPr sz="2400"/>
            </a:lvl1pPr>
            <a:lvl2pPr>
              <a:defRPr sz="2200"/>
            </a:lvl2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2477256"/>
            <a:ext cx="5609252" cy="8143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199" y="3291644"/>
            <a:ext cx="5609253" cy="3302872"/>
          </a:xfrm>
        </p:spPr>
        <p:txBody>
          <a:bodyPr/>
          <a:lstStyle>
            <a:lvl1pPr>
              <a:defRPr sz="2400"/>
            </a:lvl1pPr>
            <a:lvl2pPr>
              <a:defRPr sz="2200"/>
            </a:lvl2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datum 7">
            <a:extLst>
              <a:ext uri="{FF2B5EF4-FFF2-40B4-BE49-F238E27FC236}">
                <a16:creationId xmlns:a16="http://schemas.microsoft.com/office/drawing/2014/main" id="{C42C84FB-F8CC-993B-156B-0021EFF120F3}"/>
              </a:ext>
            </a:extLst>
          </p:cNvPr>
          <p:cNvSpPr>
            <a:spLocks noGrp="1"/>
          </p:cNvSpPr>
          <p:nvPr>
            <p:ph type="dt" sz="half" idx="10"/>
          </p:nvPr>
        </p:nvSpPr>
        <p:spPr/>
        <p:txBody>
          <a:bodyPr/>
          <a:lstStyle/>
          <a:p>
            <a:fld id="{94A5B0F6-8285-49E2-AB66-79E77ABABA64}" type="datetime1">
              <a:rPr lang="sv-SE" smtClean="0"/>
              <a:t>2024-10-03</a:t>
            </a:fld>
            <a:endParaRPr lang="sv-SE"/>
          </a:p>
        </p:txBody>
      </p:sp>
      <p:sp>
        <p:nvSpPr>
          <p:cNvPr id="9" name="Platshållare för sidfot 8">
            <a:extLst>
              <a:ext uri="{FF2B5EF4-FFF2-40B4-BE49-F238E27FC236}">
                <a16:creationId xmlns:a16="http://schemas.microsoft.com/office/drawing/2014/main" id="{F79A1A1A-005D-819F-2C76-7A2B06725B1B}"/>
              </a:ext>
            </a:extLst>
          </p:cNvPr>
          <p:cNvSpPr>
            <a:spLocks noGrp="1"/>
          </p:cNvSpPr>
          <p:nvPr>
            <p:ph type="ftr" sz="quarter" idx="11"/>
          </p:nvPr>
        </p:nvSpPr>
        <p:spPr/>
        <p:txBody>
          <a:bodyPr/>
          <a:lstStyle/>
          <a:p>
            <a:r>
              <a:rPr lang="sv-SE"/>
              <a:t>Sidfot</a:t>
            </a:r>
          </a:p>
        </p:txBody>
      </p:sp>
      <p:sp>
        <p:nvSpPr>
          <p:cNvPr id="10" name="Platshållare för bildnummer 9">
            <a:extLst>
              <a:ext uri="{FF2B5EF4-FFF2-40B4-BE49-F238E27FC236}">
                <a16:creationId xmlns:a16="http://schemas.microsoft.com/office/drawing/2014/main" id="{4ED45F3E-F9E2-CCD8-C000-907046194F69}"/>
              </a:ext>
            </a:extLst>
          </p:cNvPr>
          <p:cNvSpPr>
            <a:spLocks noGrp="1"/>
          </p:cNvSpPr>
          <p:nvPr>
            <p:ph type="sldNum" sz="quarter" idx="12"/>
          </p:nvPr>
        </p:nvSpPr>
        <p:spPr/>
        <p:txBody>
          <a:bodyPr/>
          <a:lstStyle/>
          <a:p>
            <a:fld id="{130DDE8C-17E0-4539-9C15-C1E9D231907F}" type="slidenum">
              <a:rPr lang="sv-SE" smtClean="0"/>
              <a:pPr/>
              <a:t>‹#›</a:t>
            </a:fld>
            <a:endParaRPr lang="sv-SE"/>
          </a:p>
        </p:txBody>
      </p:sp>
      <p:sp>
        <p:nvSpPr>
          <p:cNvPr id="11" name="Rubrik 10">
            <a:extLst>
              <a:ext uri="{FF2B5EF4-FFF2-40B4-BE49-F238E27FC236}">
                <a16:creationId xmlns:a16="http://schemas.microsoft.com/office/drawing/2014/main" id="{A26AEE01-D8E5-1805-06DC-4A44D9A8329D}"/>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630001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36E1C339-1173-498E-B68E-150066B9F832}" type="datetime1">
              <a:rPr lang="sv-SE" smtClean="0"/>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2642144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FEBE8"/>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xmlns=""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2024-10-03</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xmlns=""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xmlns=""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96492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23E830D1-9B43-4A41-B3A1-206CB98018A1}" type="datetime1">
              <a:rPr lang="sv-SE" smtClean="0"/>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167037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0B366280-E0FB-4999-93E9-BE8398A1CCBF}" type="datetime1">
              <a:rPr lang="sv-SE" smtClean="0"/>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1249303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23E830D1-9B43-4A41-B3A1-206CB98018A1}" type="datetime1">
              <a:rPr lang="sv-SE" smtClean="0"/>
              <a:pPr/>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FCEC6"/>
          </a:solidFill>
        </p:spPr>
        <p:txBody>
          <a:bodyPr/>
          <a:lstStyle>
            <a:lvl1pPr marL="0" indent="0">
              <a:buNone/>
              <a:defRPr sz="2000">
                <a:solidFill>
                  <a:srgbClr val="FFCEC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Tree>
    <p:extLst>
      <p:ext uri="{BB962C8B-B14F-4D97-AF65-F5344CB8AC3E}">
        <p14:creationId xmlns:p14="http://schemas.microsoft.com/office/powerpoint/2010/main" val="14374730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0B366280-E0FB-4999-93E9-BE8398A1CCBF}" type="datetime1">
              <a:rPr lang="sv-SE" smtClean="0"/>
              <a:pPr/>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latin typeface="AvenirNext LT Pro Bold" panose="020B0504020202020204" pitchFamily="34" charset="0"/>
              </a:defRPr>
            </a:lvl1pPr>
          </a:lstStyle>
          <a:p>
            <a:r>
              <a:rPr lang="sv-SE"/>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1847327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2024-10-03</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7914313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accent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2024-10-03</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8438955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accent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2024-10-03</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accent3"/>
                </a:solidFill>
              </a:defRPr>
            </a:lvl1pPr>
          </a:lstStyle>
          <a:p>
            <a:r>
              <a:rPr lang="sv-SE"/>
              <a:t>Klicka på ikonen för att lägga till en bild</a:t>
            </a:r>
          </a:p>
        </p:txBody>
      </p:sp>
    </p:spTree>
    <p:extLst>
      <p:ext uri="{BB962C8B-B14F-4D97-AF65-F5344CB8AC3E}">
        <p14:creationId xmlns:p14="http://schemas.microsoft.com/office/powerpoint/2010/main" val="27961212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latin typeface="AvenirNext LT Pro Bold" panose="020B0504020202020204" pitchFamily="34" charset="0"/>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2024-10-03</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158386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11"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D162A7CE-C08E-413D-9F72-C87D9E61DF64}" type="datetime1">
              <a:rPr lang="sv-SE" smtClean="0"/>
              <a:t>2024-10-03</a:t>
            </a:fld>
            <a:endParaRPr lang="sv-SE"/>
          </a:p>
        </p:txBody>
      </p:sp>
      <p:sp>
        <p:nvSpPr>
          <p:cNvPr id="12"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a:t>Sidfot</a:t>
            </a:r>
          </a:p>
        </p:txBody>
      </p:sp>
      <p:sp>
        <p:nvSpPr>
          <p:cNvPr id="13"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a:p>
        </p:txBody>
      </p:sp>
      <p:sp>
        <p:nvSpPr>
          <p:cNvPr id="4" name="Rubrik 3">
            <a:extLst>
              <a:ext uri="{FF2B5EF4-FFF2-40B4-BE49-F238E27FC236}">
                <a16:creationId xmlns:a16="http://schemas.microsoft.com/office/drawing/2014/main" id="{6B904F37-D812-20CD-15EB-C11C43BA0E59}"/>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9173021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2024-10-03</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3556977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accent3"/>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6E9020EF-984C-486A-898E-1ED7325E1C64}" type="datetime1">
              <a:rPr lang="sv-SE" smtClean="0"/>
              <a:pPr/>
              <a:t>2024-10-03</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179567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accent3"/>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58E89344-CD34-4286-AAC5-3EF9AF06EAFC}" type="datetime1">
              <a:rPr lang="sv-SE" smtClean="0"/>
              <a:pPr/>
              <a:t>2024-10-03</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0480447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08652C4B-B8AE-4DA5-BC52-342EBCBE08BA}"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6538900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5D05FCD3-3492-4FFB-A5C1-DA3BA36D4976}"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6201781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accent3"/>
                </a:solidFill>
              </a:defRPr>
            </a:lvl1pPr>
            <a:lvl2pPr>
              <a:buSzPct val="120000"/>
              <a:defRPr/>
            </a:lvl2pPr>
            <a:lvl3pPr>
              <a:buSzPct val="120000"/>
              <a:defRPr/>
            </a:lvl3pPr>
            <a:lvl4pPr>
              <a:buSzPct val="120000"/>
              <a:defRPr/>
            </a:lvl4pPr>
            <a:lvl5pPr>
              <a:buSzPct val="120000"/>
              <a:defRPr/>
            </a:lvl5pPr>
          </a:lstStyle>
          <a:p>
            <a:pPr lvl="0"/>
            <a:r>
              <a:rPr lang="sv-SE"/>
              <a:t>Punkt</a:t>
            </a:r>
          </a:p>
          <a:p>
            <a:pPr lvl="0"/>
            <a:r>
              <a:rPr lang="sv-SE"/>
              <a:t>Punkt</a:t>
            </a:r>
          </a:p>
          <a:p>
            <a:pPr lvl="0"/>
            <a:r>
              <a:rPr lang="sv-SE"/>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141E8FB7-B1A9-4218-A760-3AA9472286D6}" type="datetime1">
              <a:rPr lang="sv-SE" smtClean="0"/>
              <a:pPr/>
              <a:t>2024-10-03</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6846601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Font typeface="Arial" panose="020B0604020202020204" pitchFamily="34" charset="0"/>
              <a:buNone/>
              <a:defRPr lang="sv-SE" sz="2000" dirty="0">
                <a:solidFill>
                  <a:schemeClr val="accent3"/>
                </a:solidFill>
              </a:defRPr>
            </a:lvl1pPr>
          </a:lstStyle>
          <a:p>
            <a:pPr lvl="0">
              <a:spcBef>
                <a:spcPts val="1400"/>
              </a:spcBef>
            </a:pPr>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D3364698-0835-423A-9948-E889C242C3D0}"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7492570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b="0">
                <a:solidFill>
                  <a:schemeClr val="accent3"/>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6598583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FC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3957331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366759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1327900"/>
            <a:ext cx="4361478" cy="971549"/>
          </a:xfrm>
        </p:spPr>
        <p:txBody>
          <a:bodyPr anchor="b"/>
          <a:lstStyle>
            <a:lvl1pPr>
              <a:defRPr sz="3200" b="1">
                <a:solidFill>
                  <a:schemeClr val="tx2"/>
                </a:solidFill>
              </a:defRPr>
            </a:lvl1pPr>
          </a:lstStyle>
          <a:p>
            <a:r>
              <a:rPr lang="sv-SE"/>
              <a:t>Klicka här för att ändra format</a:t>
            </a:r>
          </a:p>
        </p:txBody>
      </p:sp>
      <p:sp>
        <p:nvSpPr>
          <p:cNvPr id="3" name="Platshållare för innehåll 2"/>
          <p:cNvSpPr>
            <a:spLocks noGrp="1"/>
          </p:cNvSpPr>
          <p:nvPr>
            <p:ph idx="1"/>
          </p:nvPr>
        </p:nvSpPr>
        <p:spPr>
          <a:xfrm>
            <a:off x="5183188" y="1327901"/>
            <a:ext cx="5675312" cy="5019674"/>
          </a:xfrm>
        </p:spPr>
        <p:txBody>
          <a:bodyPr/>
          <a:lstStyle>
            <a:lvl1pPr>
              <a:defRPr sz="3200" b="1"/>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10548" y="2299451"/>
            <a:ext cx="4361478" cy="404812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6" name="Platshållare för datum 5">
            <a:extLst>
              <a:ext uri="{FF2B5EF4-FFF2-40B4-BE49-F238E27FC236}">
                <a16:creationId xmlns:a16="http://schemas.microsoft.com/office/drawing/2014/main" id="{A43788EE-ED9F-ACBC-3781-F3FE49EB5E46}"/>
              </a:ext>
            </a:extLst>
          </p:cNvPr>
          <p:cNvSpPr>
            <a:spLocks noGrp="1"/>
          </p:cNvSpPr>
          <p:nvPr>
            <p:ph type="dt" sz="half" idx="10"/>
          </p:nvPr>
        </p:nvSpPr>
        <p:spPr/>
        <p:txBody>
          <a:bodyPr/>
          <a:lstStyle/>
          <a:p>
            <a:fld id="{B22D0480-2FDB-4026-AAF1-2CD28218587A}" type="datetime1">
              <a:rPr lang="sv-SE" smtClean="0"/>
              <a:t>2024-10-03</a:t>
            </a:fld>
            <a:endParaRPr lang="sv-SE"/>
          </a:p>
        </p:txBody>
      </p:sp>
      <p:sp>
        <p:nvSpPr>
          <p:cNvPr id="7" name="Platshållare för sidfot 6">
            <a:extLst>
              <a:ext uri="{FF2B5EF4-FFF2-40B4-BE49-F238E27FC236}">
                <a16:creationId xmlns:a16="http://schemas.microsoft.com/office/drawing/2014/main" id="{A25724C1-5CDC-151B-FA3D-053880A2481D}"/>
              </a:ext>
            </a:extLst>
          </p:cNvPr>
          <p:cNvSpPr>
            <a:spLocks noGrp="1"/>
          </p:cNvSpPr>
          <p:nvPr>
            <p:ph type="ftr" sz="quarter" idx="11"/>
          </p:nvPr>
        </p:nvSpPr>
        <p:spPr/>
        <p:txBody>
          <a:bodyPr/>
          <a:lstStyle/>
          <a:p>
            <a:r>
              <a:rPr lang="sv-SE"/>
              <a:t>Sidfot</a:t>
            </a:r>
          </a:p>
        </p:txBody>
      </p:sp>
      <p:sp>
        <p:nvSpPr>
          <p:cNvPr id="8" name="Platshållare för bildnummer 7">
            <a:extLst>
              <a:ext uri="{FF2B5EF4-FFF2-40B4-BE49-F238E27FC236}">
                <a16:creationId xmlns:a16="http://schemas.microsoft.com/office/drawing/2014/main" id="{ABE26CC1-1A85-BEDA-AEC6-67AA043B2FAD}"/>
              </a:ext>
            </a:extLst>
          </p:cNvPr>
          <p:cNvSpPr>
            <a:spLocks noGrp="1"/>
          </p:cNvSpPr>
          <p:nvPr>
            <p:ph type="sldNum" sz="quarter" idx="12"/>
          </p:nvPr>
        </p:nvSpPr>
        <p:spPr/>
        <p:txBody>
          <a:bodyPr/>
          <a:lstStyle/>
          <a:p>
            <a:fld id="{130DDE8C-17E0-4539-9C15-C1E9D231907F}" type="slidenum">
              <a:rPr lang="sv-SE" smtClean="0"/>
              <a:pPr/>
              <a:t>‹#›</a:t>
            </a:fld>
            <a:endParaRPr lang="sv-SE"/>
          </a:p>
        </p:txBody>
      </p:sp>
    </p:spTree>
    <p:extLst>
      <p:ext uri="{BB962C8B-B14F-4D97-AF65-F5344CB8AC3E}">
        <p14:creationId xmlns:p14="http://schemas.microsoft.com/office/powerpoint/2010/main" val="1233137891"/>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2024-10-03</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8103080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xmlns="" val="1"/>
              </a:ext>
            </a:extLst>
          </p:cNvPr>
          <p:cNvSpPr>
            <a:spLocks noGrp="1"/>
          </p:cNvSpPr>
          <p:nvPr>
            <p:ph type="dt" sz="half" idx="10"/>
          </p:nvPr>
        </p:nvSpPr>
        <p:spPr/>
        <p:txBody>
          <a:bodyPr>
            <a:noAutofit/>
          </a:bodyPr>
          <a:lstStyle/>
          <a:p>
            <a:fld id="{7F208342-5794-471C-9928-C29A6B39020D}" type="datetime1">
              <a:rPr lang="sv-SE" smtClean="0"/>
              <a:t>2024-10-03</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xmlns=""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xmlns=""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37198254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21EE4F49-EC76-4C2C-9B73-2EBF0DD89402}" type="datetime1">
              <a:rPr lang="sv-SE" smtClean="0"/>
              <a:pPr/>
              <a:t>2024-10-03</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2817687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36E1C339-1173-498E-B68E-150066B9F832}" type="datetime1">
              <a:rPr lang="sv-SE" smtClean="0"/>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0849944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FEBE8"/>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xmlns=""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2024-10-03</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xmlns=""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xmlns=""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37045864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23E830D1-9B43-4A41-B3A1-206CB98018A1}" type="datetime1">
              <a:rPr lang="sv-SE" smtClean="0"/>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248384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0B366280-E0FB-4999-93E9-BE8398A1CCBF}" type="datetime1">
              <a:rPr lang="sv-SE" smtClean="0"/>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023676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23E830D1-9B43-4A41-B3A1-206CB98018A1}" type="datetime1">
              <a:rPr lang="sv-SE" smtClean="0"/>
              <a:pPr/>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FCEC6"/>
          </a:solidFill>
        </p:spPr>
        <p:txBody>
          <a:bodyPr/>
          <a:lstStyle>
            <a:lvl1pPr marL="0" indent="0">
              <a:buNone/>
              <a:defRPr sz="2000">
                <a:solidFill>
                  <a:srgbClr val="FFCEC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Tree>
    <p:extLst>
      <p:ext uri="{BB962C8B-B14F-4D97-AF65-F5344CB8AC3E}">
        <p14:creationId xmlns:p14="http://schemas.microsoft.com/office/powerpoint/2010/main" val="42479579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0B366280-E0FB-4999-93E9-BE8398A1CCBF}" type="datetime1">
              <a:rPr lang="sv-SE" smtClean="0"/>
              <a:pPr/>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latin typeface="AvenirNext LT Pro Bold" panose="020B0504020202020204" pitchFamily="34" charset="0"/>
              </a:defRPr>
            </a:lvl1pPr>
          </a:lstStyle>
          <a:p>
            <a:r>
              <a:rPr lang="sv-SE"/>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9881310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2024-10-03</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697000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1268987"/>
            <a:ext cx="4361478" cy="971550"/>
          </a:xfrm>
        </p:spPr>
        <p:txBody>
          <a:bodyPr anchor="b"/>
          <a:lstStyle>
            <a:lvl1pPr>
              <a:defRPr sz="3200" b="1">
                <a:solidFill>
                  <a:schemeClr val="tx2"/>
                </a:solidFill>
              </a:defRPr>
            </a:lvl1pPr>
          </a:lstStyle>
          <a:p>
            <a:r>
              <a:rPr lang="sv-SE"/>
              <a:t>Klicka här för att ändra format</a:t>
            </a:r>
          </a:p>
        </p:txBody>
      </p:sp>
      <p:sp>
        <p:nvSpPr>
          <p:cNvPr id="3" name="Platshållare för bild 2"/>
          <p:cNvSpPr>
            <a:spLocks noGrp="1"/>
          </p:cNvSpPr>
          <p:nvPr>
            <p:ph type="pic" idx="1"/>
          </p:nvPr>
        </p:nvSpPr>
        <p:spPr>
          <a:xfrm>
            <a:off x="5183188" y="1268987"/>
            <a:ext cx="5658984" cy="50292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410548" y="2240537"/>
            <a:ext cx="4361478" cy="40502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6" name="Platshållare för datum 5">
            <a:extLst>
              <a:ext uri="{FF2B5EF4-FFF2-40B4-BE49-F238E27FC236}">
                <a16:creationId xmlns:a16="http://schemas.microsoft.com/office/drawing/2014/main" id="{ED9EDD38-6D32-5CCE-D2CF-097C9365949D}"/>
              </a:ext>
            </a:extLst>
          </p:cNvPr>
          <p:cNvSpPr>
            <a:spLocks noGrp="1"/>
          </p:cNvSpPr>
          <p:nvPr>
            <p:ph type="dt" sz="half" idx="10"/>
          </p:nvPr>
        </p:nvSpPr>
        <p:spPr/>
        <p:txBody>
          <a:bodyPr/>
          <a:lstStyle/>
          <a:p>
            <a:fld id="{A2B67DE4-1FEB-4A51-B747-FA0AC6522CAB}" type="datetime1">
              <a:rPr lang="sv-SE" smtClean="0"/>
              <a:t>2024-10-03</a:t>
            </a:fld>
            <a:endParaRPr lang="sv-SE"/>
          </a:p>
        </p:txBody>
      </p:sp>
      <p:sp>
        <p:nvSpPr>
          <p:cNvPr id="7" name="Platshållare för sidfot 6">
            <a:extLst>
              <a:ext uri="{FF2B5EF4-FFF2-40B4-BE49-F238E27FC236}">
                <a16:creationId xmlns:a16="http://schemas.microsoft.com/office/drawing/2014/main" id="{2A23DF9D-F5C5-18C9-8E67-8B894BA01C7A}"/>
              </a:ext>
            </a:extLst>
          </p:cNvPr>
          <p:cNvSpPr>
            <a:spLocks noGrp="1"/>
          </p:cNvSpPr>
          <p:nvPr>
            <p:ph type="ftr" sz="quarter" idx="11"/>
          </p:nvPr>
        </p:nvSpPr>
        <p:spPr/>
        <p:txBody>
          <a:bodyPr/>
          <a:lstStyle/>
          <a:p>
            <a:r>
              <a:rPr lang="sv-SE"/>
              <a:t>Sidfot</a:t>
            </a:r>
          </a:p>
        </p:txBody>
      </p:sp>
      <p:sp>
        <p:nvSpPr>
          <p:cNvPr id="8" name="Platshållare för bildnummer 7">
            <a:extLst>
              <a:ext uri="{FF2B5EF4-FFF2-40B4-BE49-F238E27FC236}">
                <a16:creationId xmlns:a16="http://schemas.microsoft.com/office/drawing/2014/main" id="{15FBE14F-8336-7A94-DEB1-AC8C10AE7430}"/>
              </a:ext>
            </a:extLst>
          </p:cNvPr>
          <p:cNvSpPr>
            <a:spLocks noGrp="1"/>
          </p:cNvSpPr>
          <p:nvPr>
            <p:ph type="sldNum" sz="quarter" idx="12"/>
          </p:nvPr>
        </p:nvSpPr>
        <p:spPr/>
        <p:txBody>
          <a:bodyPr/>
          <a:lstStyle/>
          <a:p>
            <a:fld id="{130DDE8C-17E0-4539-9C15-C1E9D231907F}" type="slidenum">
              <a:rPr lang="sv-SE" smtClean="0"/>
              <a:pPr/>
              <a:t>‹#›</a:t>
            </a:fld>
            <a:endParaRPr lang="sv-SE"/>
          </a:p>
        </p:txBody>
      </p:sp>
    </p:spTree>
    <p:extLst>
      <p:ext uri="{BB962C8B-B14F-4D97-AF65-F5344CB8AC3E}">
        <p14:creationId xmlns:p14="http://schemas.microsoft.com/office/powerpoint/2010/main" val="38860775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3" name="Date Placeholder 2"/>
          <p:cNvSpPr>
            <a:spLocks noGrp="1"/>
          </p:cNvSpPr>
          <p:nvPr>
            <p:ph type="dt" sz="half" idx="10"/>
          </p:nvPr>
        </p:nvSpPr>
        <p:spPr/>
        <p:txBody>
          <a:bodyPr/>
          <a:lstStyle/>
          <a:p>
            <a:fld id="{3F379996-8152-429A-94E5-CC0066161542}" type="datetimeFigureOut">
              <a:rPr lang="sv-SE" smtClean="0"/>
              <a:t>2024-10-03</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36053086-40E5-4673-9B4A-FC81B10CE5DE}" type="slidenum">
              <a:rPr lang="sv-SE" smtClean="0"/>
              <a:t>‹#›</a:t>
            </a:fld>
            <a:endParaRPr lang="sv-SE"/>
          </a:p>
        </p:txBody>
      </p:sp>
    </p:spTree>
    <p:extLst>
      <p:ext uri="{BB962C8B-B14F-4D97-AF65-F5344CB8AC3E}">
        <p14:creationId xmlns:p14="http://schemas.microsoft.com/office/powerpoint/2010/main" val="12697787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cSld name="Jämförelse">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sv-SE"/>
              <a:t>Klicka här för att ändra format</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1097280" y="2582334"/>
            <a:ext cx="4937760" cy="33782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217920" y="2582334"/>
            <a:ext cx="4937760" cy="33782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7" name="Date Placeholder 6"/>
          <p:cNvSpPr>
            <a:spLocks noGrp="1"/>
          </p:cNvSpPr>
          <p:nvPr>
            <p:ph type="dt" sz="half" idx="10"/>
          </p:nvPr>
        </p:nvSpPr>
        <p:spPr/>
        <p:txBody>
          <a:bodyPr/>
          <a:lstStyle/>
          <a:p>
            <a:fld id="{3F379996-8152-429A-94E5-CC0066161542}" type="datetimeFigureOut">
              <a:rPr lang="sv-SE" smtClean="0"/>
              <a:t>2024-10-03</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36053086-40E5-4673-9B4A-FC81B10CE5DE}" type="slidenum">
              <a:rPr lang="sv-SE" smtClean="0"/>
              <a:t>‹#›</a:t>
            </a:fld>
            <a:endParaRPr lang="sv-SE"/>
          </a:p>
        </p:txBody>
      </p:sp>
    </p:spTree>
    <p:extLst>
      <p:ext uri="{BB962C8B-B14F-4D97-AF65-F5344CB8AC3E}">
        <p14:creationId xmlns:p14="http://schemas.microsoft.com/office/powerpoint/2010/main" val="8339216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akgrund 1">
    <p:spTree>
      <p:nvGrpSpPr>
        <p:cNvPr id="1" name=""/>
        <p:cNvGrpSpPr/>
        <p:nvPr/>
      </p:nvGrpSpPr>
      <p:grpSpPr>
        <a:xfrm>
          <a:off x="0" y="0"/>
          <a:ext cx="0" cy="0"/>
          <a:chOff x="0" y="0"/>
          <a:chExt cx="0" cy="0"/>
        </a:xfrm>
      </p:grpSpPr>
      <p:sp>
        <p:nvSpPr>
          <p:cNvPr id="12" name="textruta 11"/>
          <p:cNvSpPr txBox="1"/>
          <p:nvPr userDrawn="1"/>
        </p:nvSpPr>
        <p:spPr>
          <a:xfrm>
            <a:off x="206711" y="6512769"/>
            <a:ext cx="4102533" cy="276999"/>
          </a:xfrm>
          <a:prstGeom prst="rect">
            <a:avLst/>
          </a:prstGeom>
          <a:noFill/>
        </p:spPr>
        <p:txBody>
          <a:bodyPr wrap="square" rtlCol="0">
            <a:spAutoFit/>
          </a:bodyPr>
          <a:lstStyle/>
          <a:p>
            <a:r>
              <a:rPr lang="sv-SE" sz="1200">
                <a:solidFill>
                  <a:schemeClr val="bg1"/>
                </a:solidFill>
              </a:rPr>
              <a:t>Rådet för </a:t>
            </a:r>
            <a:r>
              <a:rPr lang="sv-SE" sz="1200" err="1">
                <a:solidFill>
                  <a:schemeClr val="bg1"/>
                </a:solidFill>
              </a:rPr>
              <a:t>främjnde</a:t>
            </a:r>
            <a:r>
              <a:rPr lang="sv-SE" sz="1200">
                <a:solidFill>
                  <a:schemeClr val="bg1"/>
                </a:solidFill>
              </a:rPr>
              <a:t> av kommunala analyser</a:t>
            </a:r>
          </a:p>
        </p:txBody>
      </p:sp>
      <p:sp>
        <p:nvSpPr>
          <p:cNvPr id="7" name="Rubrik 1"/>
          <p:cNvSpPr>
            <a:spLocks noGrp="1"/>
          </p:cNvSpPr>
          <p:nvPr>
            <p:ph type="title"/>
          </p:nvPr>
        </p:nvSpPr>
        <p:spPr>
          <a:xfrm>
            <a:off x="609600" y="957840"/>
            <a:ext cx="10972800" cy="1143000"/>
          </a:xfrm>
          <a:prstGeom prst="rect">
            <a:avLst/>
          </a:prstGeom>
        </p:spPr>
        <p:txBody>
          <a:bodyPr/>
          <a:lstStyle>
            <a:lvl1pPr>
              <a:defRPr sz="5333"/>
            </a:lvl1pPr>
          </a:lstStyle>
          <a:p>
            <a:r>
              <a:rPr lang="sv-SE"/>
              <a:t>Klicka här för att ändra format</a:t>
            </a:r>
          </a:p>
        </p:txBody>
      </p:sp>
      <p:sp>
        <p:nvSpPr>
          <p:cNvPr id="8" name="Platshållare för innehåll 2"/>
          <p:cNvSpPr>
            <a:spLocks noGrp="1"/>
          </p:cNvSpPr>
          <p:nvPr>
            <p:ph idx="1"/>
          </p:nvPr>
        </p:nvSpPr>
        <p:spPr>
          <a:xfrm>
            <a:off x="609600" y="2100841"/>
            <a:ext cx="10972800" cy="4025324"/>
          </a:xfrm>
          <a:prstGeom prst="rect">
            <a:avLst/>
          </a:prstGeom>
        </p:spPr>
        <p:txBody>
          <a:bodyPr/>
          <a:lstStyle>
            <a:lvl1pPr>
              <a:defRPr sz="4267">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424002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accent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2024-10-03</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dirty="0"/>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573095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accent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2024-10-03</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accent3"/>
                </a:solidFill>
              </a:defRPr>
            </a:lvl1pPr>
          </a:lstStyle>
          <a:p>
            <a:r>
              <a:rPr lang="sv-SE"/>
              <a:t>Klicka på ikonen för att lägga till en bild</a:t>
            </a:r>
          </a:p>
        </p:txBody>
      </p:sp>
    </p:spTree>
    <p:extLst>
      <p:ext uri="{BB962C8B-B14F-4D97-AF65-F5344CB8AC3E}">
        <p14:creationId xmlns:p14="http://schemas.microsoft.com/office/powerpoint/2010/main" val="42751455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latin typeface="AvenirNext LT Pro Bold" panose="020B0504020202020204" pitchFamily="34" charset="0"/>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2024-10-03</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35647610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2024-10-03</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11958774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accent3"/>
                </a:solidFill>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accent3"/>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6E9020EF-984C-486A-898E-1ED7325E1C64}" type="datetime1">
              <a:rPr lang="sv-SE" smtClean="0"/>
              <a:pPr/>
              <a:t>2024-10-03</a:t>
            </a:fld>
            <a:endParaRPr lang="sv-SE" dirty="0"/>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2424668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accent3"/>
                </a:solidFill>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accent3"/>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58E89344-CD34-4286-AAC5-3EF9AF06EAFC}" type="datetime1">
              <a:rPr lang="sv-SE" smtClean="0"/>
              <a:pPr/>
              <a:t>2024-10-03</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0843312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08652C4B-B8AE-4DA5-BC52-342EBCBE08BA}"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258743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F864D4-9B3A-353B-4DB0-3B6384DF1E55}"/>
              </a:ext>
            </a:extLst>
          </p:cNvPr>
          <p:cNvSpPr>
            <a:spLocks noGrp="1"/>
          </p:cNvSpPr>
          <p:nvPr>
            <p:ph type="title"/>
          </p:nvPr>
        </p:nvSpPr>
        <p:spPr/>
        <p:txBody>
          <a:bodyPr/>
          <a:lstStyle/>
          <a:p>
            <a:r>
              <a:rPr lang="sv-SE"/>
              <a:t>Klicka här för att ändra mall för rubrikformat</a:t>
            </a:r>
          </a:p>
        </p:txBody>
      </p:sp>
      <p:sp>
        <p:nvSpPr>
          <p:cNvPr id="6" name="Platshållare för datum 5">
            <a:extLst>
              <a:ext uri="{FF2B5EF4-FFF2-40B4-BE49-F238E27FC236}">
                <a16:creationId xmlns:a16="http://schemas.microsoft.com/office/drawing/2014/main" id="{02473A28-85CB-0648-EF10-B3EF6701D38A}"/>
              </a:ext>
            </a:extLst>
          </p:cNvPr>
          <p:cNvSpPr>
            <a:spLocks noGrp="1"/>
          </p:cNvSpPr>
          <p:nvPr>
            <p:ph type="dt" sz="half" idx="10"/>
          </p:nvPr>
        </p:nvSpPr>
        <p:spPr/>
        <p:txBody>
          <a:bodyPr/>
          <a:lstStyle/>
          <a:p>
            <a:fld id="{C4C25BCF-09E0-469F-89EC-64EF756F18B2}" type="datetime1">
              <a:rPr lang="sv-SE" smtClean="0"/>
              <a:t>2024-10-03</a:t>
            </a:fld>
            <a:endParaRPr lang="sv-SE"/>
          </a:p>
        </p:txBody>
      </p:sp>
      <p:sp>
        <p:nvSpPr>
          <p:cNvPr id="7" name="Platshållare för sidfot 6">
            <a:extLst>
              <a:ext uri="{FF2B5EF4-FFF2-40B4-BE49-F238E27FC236}">
                <a16:creationId xmlns:a16="http://schemas.microsoft.com/office/drawing/2014/main" id="{851741FE-02D4-6E59-F70C-FD77128C90B0}"/>
              </a:ext>
            </a:extLst>
          </p:cNvPr>
          <p:cNvSpPr>
            <a:spLocks noGrp="1"/>
          </p:cNvSpPr>
          <p:nvPr>
            <p:ph type="ftr" sz="quarter" idx="11"/>
          </p:nvPr>
        </p:nvSpPr>
        <p:spPr/>
        <p:txBody>
          <a:bodyPr/>
          <a:lstStyle/>
          <a:p>
            <a:r>
              <a:rPr lang="sv-SE"/>
              <a:t>Sidfot</a:t>
            </a:r>
          </a:p>
        </p:txBody>
      </p:sp>
      <p:sp>
        <p:nvSpPr>
          <p:cNvPr id="8" name="Platshållare för bildnummer 7">
            <a:extLst>
              <a:ext uri="{FF2B5EF4-FFF2-40B4-BE49-F238E27FC236}">
                <a16:creationId xmlns:a16="http://schemas.microsoft.com/office/drawing/2014/main" id="{AD4D4BFF-ECC0-25F7-7F06-4E0B63CC6222}"/>
              </a:ext>
            </a:extLst>
          </p:cNvPr>
          <p:cNvSpPr>
            <a:spLocks noGrp="1"/>
          </p:cNvSpPr>
          <p:nvPr>
            <p:ph type="sldNum" sz="quarter" idx="12"/>
          </p:nvPr>
        </p:nvSpPr>
        <p:spPr/>
        <p:txBody>
          <a:bodyPr/>
          <a:lstStyle/>
          <a:p>
            <a:fld id="{130DDE8C-17E0-4539-9C15-C1E9D231907F}" type="slidenum">
              <a:rPr lang="sv-SE" smtClean="0"/>
              <a:pPr/>
              <a:t>‹#›</a:t>
            </a:fld>
            <a:endParaRPr lang="sv-SE"/>
          </a:p>
        </p:txBody>
      </p:sp>
    </p:spTree>
    <p:extLst>
      <p:ext uri="{BB962C8B-B14F-4D97-AF65-F5344CB8AC3E}">
        <p14:creationId xmlns:p14="http://schemas.microsoft.com/office/powerpoint/2010/main" val="10084988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5D05FCD3-3492-4FFB-A5C1-DA3BA36D4976}"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663944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accent3"/>
                </a:solidFill>
              </a:defRPr>
            </a:lvl1pPr>
            <a:lvl2pPr>
              <a:buSzPct val="120000"/>
              <a:defRPr/>
            </a:lvl2pPr>
            <a:lvl3pPr>
              <a:buSzPct val="120000"/>
              <a:defRPr/>
            </a:lvl3pPr>
            <a:lvl4pPr>
              <a:buSzPct val="120000"/>
              <a:defRPr/>
            </a:lvl4pPr>
            <a:lvl5pPr>
              <a:buSzPct val="120000"/>
              <a:defRPr/>
            </a:lvl5pPr>
          </a:lstStyle>
          <a:p>
            <a:pPr lvl="0"/>
            <a:r>
              <a:rPr lang="sv-SE"/>
              <a:t>Punkt</a:t>
            </a:r>
          </a:p>
          <a:p>
            <a:pPr lvl="0"/>
            <a:r>
              <a:rPr lang="sv-SE"/>
              <a:t>Punkt</a:t>
            </a:r>
          </a:p>
          <a:p>
            <a:pPr lvl="0"/>
            <a:r>
              <a:rPr lang="sv-SE"/>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141E8FB7-B1A9-4218-A760-3AA9472286D6}" type="datetime1">
              <a:rPr lang="sv-SE" smtClean="0"/>
              <a:pPr/>
              <a:t>2024-10-03</a:t>
            </a:fld>
            <a:endParaRPr lang="sv-SE" dirty="0"/>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5875098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Font typeface="Arial" panose="020B0604020202020204" pitchFamily="34" charset="0"/>
              <a:buNone/>
              <a:defRPr lang="sv-SE" sz="2000" dirty="0">
                <a:solidFill>
                  <a:schemeClr val="accent3"/>
                </a:solidFill>
              </a:defRPr>
            </a:lvl1pPr>
          </a:lstStyle>
          <a:p>
            <a:pPr lvl="0">
              <a:spcBef>
                <a:spcPts val="1400"/>
              </a:spcBef>
            </a:pPr>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D3364698-0835-423A-9948-E889C242C3D0}"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027828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b="0">
                <a:solidFill>
                  <a:schemeClr val="accent3"/>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2024-10-03</a:t>
            </a:fld>
            <a:endParaRPr lang="sv-SE" dirty="0"/>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0196527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FC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626908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2024-10-03</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762760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dirty="0"/>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dirty="0"/>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2024-10-03</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dirty="0"/>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9915698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dirty="0"/>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xmlns="" val="1"/>
              </a:ext>
            </a:extLst>
          </p:cNvPr>
          <p:cNvSpPr>
            <a:spLocks noGrp="1"/>
          </p:cNvSpPr>
          <p:nvPr>
            <p:ph type="dt" sz="half" idx="10"/>
          </p:nvPr>
        </p:nvSpPr>
        <p:spPr/>
        <p:txBody>
          <a:bodyPr>
            <a:noAutofit/>
          </a:bodyPr>
          <a:lstStyle/>
          <a:p>
            <a:fld id="{7F208342-5794-471C-9928-C29A6B39020D}" type="datetime1">
              <a:rPr lang="sv-SE" smtClean="0"/>
              <a:t>2024-10-03</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xmlns=""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xmlns=""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34828627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21EE4F49-EC76-4C2C-9B73-2EBF0DD89402}" type="datetime1">
              <a:rPr lang="sv-SE" smtClean="0"/>
              <a:pPr/>
              <a:t>2024-10-03</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8765896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36E1C339-1173-498E-B68E-150066B9F832}" type="datetime1">
              <a:rPr lang="sv-SE" smtClean="0"/>
              <a:t>2024-10-03</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251268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0.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image" Target="../media/image10.png"/><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6.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10.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image" Target="../media/image10.png"/><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image" Target="../media/image10.png"/><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theme" Target="../theme/theme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image" Target="../media/image13.emf"/><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theme" Target="../theme/theme8.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image" Target="../media/image10.png"/><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theme" Target="../theme/theme9.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C9A3A02-4421-0DC2-B7FB-C23B335A7A52}"/>
              </a:ext>
              <a:ext uri="{C183D7F6-B498-43B3-948B-1728B52AA6E4}">
                <adec:decorative xmlns:adec="http://schemas.microsoft.com/office/drawing/2017/decorative" xmlns="" val="1"/>
              </a:ext>
            </a:extLst>
          </p:cNvPr>
          <p:cNvSpPr/>
          <p:nvPr userDrawn="1"/>
        </p:nvSpPr>
        <p:spPr>
          <a:xfrm>
            <a:off x="1" y="6356351"/>
            <a:ext cx="12192000" cy="5016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p:cNvSpPr>
            <a:spLocks noGrp="1"/>
          </p:cNvSpPr>
          <p:nvPr>
            <p:ph type="title"/>
          </p:nvPr>
        </p:nvSpPr>
        <p:spPr>
          <a:xfrm>
            <a:off x="410546" y="1204962"/>
            <a:ext cx="10416781" cy="12096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10545" y="2447397"/>
            <a:ext cx="11373467" cy="369839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07988" y="6356350"/>
            <a:ext cx="3173412" cy="501650"/>
          </a:xfrm>
          <a:prstGeom prst="rect">
            <a:avLst/>
          </a:prstGeom>
        </p:spPr>
        <p:txBody>
          <a:bodyPr vert="horz" lIns="91440" tIns="45720" rIns="91440" bIns="45720" rtlCol="0" anchor="ctr"/>
          <a:lstStyle>
            <a:lvl1pPr algn="l">
              <a:defRPr sz="1050">
                <a:solidFill>
                  <a:schemeClr val="bg1"/>
                </a:solidFill>
              </a:defRPr>
            </a:lvl1pPr>
          </a:lstStyle>
          <a:p>
            <a:fld id="{EDBCDBAB-6168-440D-8A70-228BA567EAD3}" type="datetime1">
              <a:rPr lang="sv-SE" smtClean="0"/>
              <a:t>2024-10-03</a:t>
            </a:fld>
            <a:endParaRPr lang="sv-SE"/>
          </a:p>
        </p:txBody>
      </p:sp>
      <p:sp>
        <p:nvSpPr>
          <p:cNvPr id="5" name="Platshållare för sidfot 4"/>
          <p:cNvSpPr>
            <a:spLocks noGrp="1"/>
          </p:cNvSpPr>
          <p:nvPr>
            <p:ph type="ftr" sz="quarter" idx="3"/>
          </p:nvPr>
        </p:nvSpPr>
        <p:spPr>
          <a:xfrm>
            <a:off x="4038600" y="6356350"/>
            <a:ext cx="4114800" cy="501649"/>
          </a:xfrm>
          <a:prstGeom prst="rect">
            <a:avLst/>
          </a:prstGeom>
        </p:spPr>
        <p:txBody>
          <a:bodyPr vert="horz" lIns="91440" tIns="45720" rIns="91440" bIns="45720" rtlCol="0" anchor="ctr"/>
          <a:lstStyle>
            <a:lvl1pPr algn="ctr">
              <a:defRPr sz="1050">
                <a:solidFill>
                  <a:schemeClr val="bg1"/>
                </a:solidFill>
              </a:defRPr>
            </a:lvl1pPr>
          </a:lstStyle>
          <a:p>
            <a:r>
              <a:rPr lang="sv-SE"/>
              <a:t>Sidfot</a:t>
            </a:r>
          </a:p>
        </p:txBody>
      </p:sp>
      <p:sp>
        <p:nvSpPr>
          <p:cNvPr id="6" name="Platshållare för bildnummer 5"/>
          <p:cNvSpPr>
            <a:spLocks noGrp="1"/>
          </p:cNvSpPr>
          <p:nvPr>
            <p:ph type="sldNum" sz="quarter" idx="4"/>
          </p:nvPr>
        </p:nvSpPr>
        <p:spPr>
          <a:xfrm>
            <a:off x="8610599" y="6356350"/>
            <a:ext cx="3173413" cy="501650"/>
          </a:xfrm>
          <a:prstGeom prst="rect">
            <a:avLst/>
          </a:prstGeom>
        </p:spPr>
        <p:txBody>
          <a:bodyPr vert="horz" lIns="91440" tIns="45720" rIns="91440" bIns="45720" rtlCol="0" anchor="ctr"/>
          <a:lstStyle>
            <a:lvl1pPr algn="r">
              <a:defRPr sz="1050">
                <a:solidFill>
                  <a:schemeClr val="bg1"/>
                </a:solidFill>
              </a:defRPr>
            </a:lvl1pPr>
          </a:lstStyle>
          <a:p>
            <a:fld id="{130DDE8C-17E0-4539-9C15-C1E9D231907F}" type="slidenum">
              <a:rPr lang="sv-SE" smtClean="0"/>
              <a:pPr/>
              <a:t>‹#›</a:t>
            </a:fld>
            <a:endParaRPr lang="sv-SE"/>
          </a:p>
        </p:txBody>
      </p:sp>
      <p:pic>
        <p:nvPicPr>
          <p:cNvPr id="8" name="Bildobjekt 7" descr="RSS Dalarnas ordbild.">
            <a:extLst>
              <a:ext uri="{FF2B5EF4-FFF2-40B4-BE49-F238E27FC236}">
                <a16:creationId xmlns:a16="http://schemas.microsoft.com/office/drawing/2014/main" id="{33652528-37B7-5B59-0F59-98FDB447301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0546" y="365125"/>
            <a:ext cx="2101541" cy="512667"/>
          </a:xfrm>
          <a:prstGeom prst="rect">
            <a:avLst/>
          </a:prstGeom>
        </p:spPr>
      </p:pic>
      <p:sp>
        <p:nvSpPr>
          <p:cNvPr id="9" name="Rektangel 8">
            <a:extLst>
              <a:ext uri="{FF2B5EF4-FFF2-40B4-BE49-F238E27FC236}">
                <a16:creationId xmlns:a16="http://schemas.microsoft.com/office/drawing/2014/main" id="{393AFC56-AD4E-DB75-FE14-8FCC9C938EBD}"/>
              </a:ext>
            </a:extLst>
          </p:cNvPr>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0" name="Bildobjekt 9" descr="Region Dalarnas logotyp.">
            <a:extLst>
              <a:ext uri="{FF2B5EF4-FFF2-40B4-BE49-F238E27FC236}">
                <a16:creationId xmlns:a16="http://schemas.microsoft.com/office/drawing/2014/main" id="{3AE19856-4B4E-B9A6-57B8-9CEE10E784A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350246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57">
          <p15:clr>
            <a:srgbClr val="F26B43"/>
          </p15:clr>
        </p15:guide>
        <p15:guide id="4" pos="7423">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BAEF499-37BE-4B72-A135-A4E54FD090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5BDD438-E969-436F-8E3C-3FC2583713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A09C655-685A-419E-8904-1B8F80FEDD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6F589-1FB0-4973-B65C-5EF02C0AF551}" type="datetimeFigureOut">
              <a:rPr lang="sv-SE" smtClean="0"/>
              <a:t>2024-10-03</a:t>
            </a:fld>
            <a:endParaRPr lang="sv-SE"/>
          </a:p>
        </p:txBody>
      </p:sp>
      <p:sp>
        <p:nvSpPr>
          <p:cNvPr id="5" name="Platshållare för sidfot 4">
            <a:extLst>
              <a:ext uri="{FF2B5EF4-FFF2-40B4-BE49-F238E27FC236}">
                <a16:creationId xmlns:a16="http://schemas.microsoft.com/office/drawing/2014/main" id="{81C4E09F-4B01-4A53-AB32-A0670B88D9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D91CE8B5-CA4D-492B-9B92-595F0C6B75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726D5-5712-4693-967D-872F60768696}" type="slidenum">
              <a:rPr lang="sv-SE" smtClean="0"/>
              <a:t>‹#›</a:t>
            </a:fld>
            <a:endParaRPr lang="sv-SE"/>
          </a:p>
        </p:txBody>
      </p:sp>
    </p:spTree>
    <p:extLst>
      <p:ext uri="{BB962C8B-B14F-4D97-AF65-F5344CB8AC3E}">
        <p14:creationId xmlns:p14="http://schemas.microsoft.com/office/powerpoint/2010/main" val="240677469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EBE8"/>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accent3"/>
                </a:solidFill>
                <a:latin typeface="+mn-lt"/>
              </a:defRPr>
            </a:lvl1pPr>
          </a:lstStyle>
          <a:p>
            <a:fld id="{5F6B0470-A8C6-4E2F-A7E4-2127E15D3394}" type="datetime1">
              <a:rPr lang="sv-SE" smtClean="0"/>
              <a:pPr/>
              <a:t>2024-10-03</a:t>
            </a:fld>
            <a:endParaRPr lang="sv-SE"/>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accent3"/>
                </a:solidFill>
                <a:latin typeface="+mn-lt"/>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accent3"/>
                </a:solidFill>
                <a:latin typeface="+mn-lt"/>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208393438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Lst>
  <p:hf sldNum="0" hdr="0" ftr="0" dt="0"/>
  <p:txStyles>
    <p:titleStyle>
      <a:lvl1pPr algn="l" defTabSz="914400" rtl="0" eaLnBrk="1" latinLnBrk="0" hangingPunct="1">
        <a:lnSpc>
          <a:spcPct val="90000"/>
        </a:lnSpc>
        <a:spcBef>
          <a:spcPct val="0"/>
        </a:spcBef>
        <a:buNone/>
        <a:defRPr sz="4400" b="1" i="0"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1536964" cy="533095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2" name="Title Placeholder 1"/>
          <p:cNvSpPr>
            <a:spLocks noGrp="1"/>
          </p:cNvSpPr>
          <p:nvPr>
            <p:ph type="title"/>
          </p:nvPr>
        </p:nvSpPr>
        <p:spPr>
          <a:xfrm>
            <a:off x="1748705" y="785851"/>
            <a:ext cx="9435762" cy="1012003"/>
          </a:xfrm>
          <a:prstGeom prst="rect">
            <a:avLst/>
          </a:prstGeom>
        </p:spPr>
        <p:txBody>
          <a:bodyPr vert="horz" lIns="91440" tIns="45720" rIns="91440" bIns="45720" rtlCol="0" anchor="b">
            <a:noAutofit/>
          </a:bodyPr>
          <a:lstStyle/>
          <a:p>
            <a:r>
              <a:rPr lang="sv-SE"/>
              <a:t>Klicka här för att ändra format</a:t>
            </a:r>
            <a:endParaRPr lang="en-US"/>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1748707" y="1951864"/>
            <a:ext cx="9435760" cy="3902671"/>
          </a:xfrm>
          <a:prstGeom prst="rect">
            <a:avLst/>
          </a:prstGeom>
        </p:spPr>
        <p:txBody>
          <a:bodyPr vert="horz" lIns="91440" tIns="45720" rIns="91440" bIns="45720" rtlCol="0" anchor="ctr">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13" name="Bildobjekt 12"/>
          <p:cNvPicPr>
            <a:picLocks noChangeAspect="1"/>
          </p:cNvPicPr>
          <p:nvPr userDrawn="1"/>
        </p:nvPicPr>
        <p:blipFill>
          <a:blip r:embed="rId13"/>
          <a:stretch>
            <a:fillRect/>
          </a:stretch>
        </p:blipFill>
        <p:spPr>
          <a:xfrm>
            <a:off x="200756" y="6259488"/>
            <a:ext cx="518205" cy="548688"/>
          </a:xfrm>
          <a:prstGeom prst="rect">
            <a:avLst/>
          </a:prstGeom>
        </p:spPr>
      </p:pic>
      <p:pic>
        <p:nvPicPr>
          <p:cNvPr id="14" name="Bildobjekt 13" descr="En bild som visar text&#10;&#10;Automatiskt genererad beskrivning">
            <a:extLst>
              <a:ext uri="{FF2B5EF4-FFF2-40B4-BE49-F238E27FC236}">
                <a16:creationId xmlns:a16="http://schemas.microsoft.com/office/drawing/2014/main" id="{570FAC03-62AE-118D-B0F8-1B0A6A3C84C4}"/>
              </a:ext>
            </a:extLst>
          </p:cNvPr>
          <p:cNvPicPr>
            <a:picLocks noChangeAspect="1"/>
          </p:cNvPicPr>
          <p:nvPr userDrawn="1"/>
        </p:nvPicPr>
        <p:blipFill>
          <a:blip r:embed="rId14"/>
          <a:stretch>
            <a:fillRect/>
          </a:stretch>
        </p:blipFill>
        <p:spPr>
          <a:xfrm>
            <a:off x="1865636" y="6361165"/>
            <a:ext cx="695134" cy="291996"/>
          </a:xfrm>
          <a:prstGeom prst="rect">
            <a:avLst/>
          </a:prstGeom>
        </p:spPr>
      </p:pic>
      <p:pic>
        <p:nvPicPr>
          <p:cNvPr id="15" name="Bildobjekt 14" descr="En bild som visar text, clipart&#10;&#10;Automatiskt genererad beskrivning">
            <a:extLst>
              <a:ext uri="{FF2B5EF4-FFF2-40B4-BE49-F238E27FC236}">
                <a16:creationId xmlns:a16="http://schemas.microsoft.com/office/drawing/2014/main" id="{19D933DC-7994-A65B-6A79-3B49E56DBC13}"/>
              </a:ext>
            </a:extLst>
          </p:cNvPr>
          <p:cNvPicPr>
            <a:picLocks noChangeAspect="1"/>
          </p:cNvPicPr>
          <p:nvPr userDrawn="1"/>
        </p:nvPicPr>
        <p:blipFill>
          <a:blip r:embed="rId15"/>
          <a:stretch>
            <a:fillRect/>
          </a:stretch>
        </p:blipFill>
        <p:spPr>
          <a:xfrm>
            <a:off x="2713966" y="6361163"/>
            <a:ext cx="1311917" cy="291995"/>
          </a:xfrm>
          <a:prstGeom prst="rect">
            <a:avLst/>
          </a:prstGeom>
        </p:spPr>
      </p:pic>
      <p:pic>
        <p:nvPicPr>
          <p:cNvPr id="16" name="Bildobjekt 15">
            <a:extLst>
              <a:ext uri="{FF2B5EF4-FFF2-40B4-BE49-F238E27FC236}">
                <a16:creationId xmlns:a16="http://schemas.microsoft.com/office/drawing/2014/main" id="{A17A6F4C-0BF4-1F5F-E28B-C3F8DE4D928F}"/>
              </a:ext>
            </a:extLst>
          </p:cNvPr>
          <p:cNvPicPr>
            <a:picLocks noChangeAspect="1"/>
          </p:cNvPicPr>
          <p:nvPr userDrawn="1"/>
        </p:nvPicPr>
        <p:blipFill>
          <a:blip r:embed="rId16"/>
          <a:stretch>
            <a:fillRect/>
          </a:stretch>
        </p:blipFill>
        <p:spPr>
          <a:xfrm>
            <a:off x="927064" y="6361163"/>
            <a:ext cx="821641" cy="291997"/>
          </a:xfrm>
          <a:prstGeom prst="rect">
            <a:avLst/>
          </a:prstGeom>
        </p:spPr>
      </p:pic>
    </p:spTree>
    <p:extLst>
      <p:ext uri="{BB962C8B-B14F-4D97-AF65-F5344CB8AC3E}">
        <p14:creationId xmlns:p14="http://schemas.microsoft.com/office/powerpoint/2010/main" val="253576838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10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10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10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10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BFAF0"/>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A19CE69-7566-4D4E-AA5A-E093FA4BAC2E}"/>
              </a:ext>
            </a:extLst>
          </p:cNvPr>
          <p:cNvSpPr>
            <a:spLocks noGrp="1"/>
          </p:cNvSpPr>
          <p:nvPr>
            <p:ph type="title"/>
          </p:nvPr>
        </p:nvSpPr>
        <p:spPr>
          <a:xfrm>
            <a:off x="838200" y="365125"/>
            <a:ext cx="9553486" cy="1325563"/>
          </a:xfrm>
          <a:prstGeom prst="rect">
            <a:avLst/>
          </a:prstGeom>
        </p:spPr>
        <p:txBody>
          <a:bodyPr vert="horz" lIns="91440" tIns="45720" rIns="91440" bIns="45720" rtlCol="0" anchor="ctr">
            <a:normAutofit/>
          </a:bodyPr>
          <a:lstStyle/>
          <a:p>
            <a:r>
              <a:rPr lang="sv-SE"/>
              <a:t>Startsida – Rubrik skrivs här</a:t>
            </a:r>
          </a:p>
        </p:txBody>
      </p:sp>
      <p:sp>
        <p:nvSpPr>
          <p:cNvPr id="3" name="Platshållare för text 2">
            <a:extLst>
              <a:ext uri="{FF2B5EF4-FFF2-40B4-BE49-F238E27FC236}">
                <a16:creationId xmlns:a16="http://schemas.microsoft.com/office/drawing/2014/main" id="{2D154055-DE17-4BC5-B2B0-41D367D3B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textruta 4">
            <a:extLst>
              <a:ext uri="{FF2B5EF4-FFF2-40B4-BE49-F238E27FC236}">
                <a16:creationId xmlns:a16="http://schemas.microsoft.com/office/drawing/2014/main" id="{194B4721-751B-4742-AC76-00D6BCA68FB5}"/>
              </a:ext>
              <a:ext uri="{C183D7F6-B498-43B3-948B-1728B52AA6E4}">
                <adec:decorative xmlns:adec="http://schemas.microsoft.com/office/drawing/2017/decorative" xmlns="" val="1"/>
              </a:ext>
            </a:extLst>
          </p:cNvPr>
          <p:cNvSpPr txBox="1"/>
          <p:nvPr userDrawn="1"/>
        </p:nvSpPr>
        <p:spPr>
          <a:xfrm>
            <a:off x="10405173" y="250242"/>
            <a:ext cx="1714499" cy="430887"/>
          </a:xfrm>
          <a:prstGeom prst="rect">
            <a:avLst/>
          </a:prstGeom>
          <a:noFill/>
        </p:spPr>
        <p:txBody>
          <a:bodyPr wrap="square" rtlCol="0">
            <a:spAutoFit/>
          </a:bodyPr>
          <a:lstStyle/>
          <a:p>
            <a:r>
              <a:rPr lang="sv-SE" sz="2100" spc="20" baseline="0">
                <a:latin typeface="+mj-lt"/>
                <a:ea typeface="Source Sans Pro" panose="020B0503030403020204" pitchFamily="34" charset="0"/>
              </a:rPr>
              <a:t>Yrkesresan</a:t>
            </a:r>
          </a:p>
        </p:txBody>
      </p:sp>
    </p:spTree>
    <p:extLst>
      <p:ext uri="{BB962C8B-B14F-4D97-AF65-F5344CB8AC3E}">
        <p14:creationId xmlns:p14="http://schemas.microsoft.com/office/powerpoint/2010/main" val="248693984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b="1" kern="1200">
          <a:solidFill>
            <a:srgbClr val="315B4A"/>
          </a:solidFill>
          <a:latin typeface="Source Sans Pro" panose="020B07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BFAF0"/>
        </a:solidFill>
        <a:effectLst/>
      </p:bgPr>
    </p:bg>
    <p:spTree>
      <p:nvGrpSpPr>
        <p:cNvPr id="1" name=""/>
        <p:cNvGrpSpPr/>
        <p:nvPr/>
      </p:nvGrpSpPr>
      <p:grpSpPr>
        <a:xfrm>
          <a:off x="0" y="0"/>
          <a:ext cx="0" cy="0"/>
          <a:chOff x="0" y="0"/>
          <a:chExt cx="0" cy="0"/>
        </a:xfrm>
      </p:grpSpPr>
      <p:pic>
        <p:nvPicPr>
          <p:cNvPr id="5" name="Bildobjekt 4" descr="Yrkesresan logotyp – bollen">
            <a:extLst>
              <a:ext uri="{FF2B5EF4-FFF2-40B4-BE49-F238E27FC236}">
                <a16:creationId xmlns:a16="http://schemas.microsoft.com/office/drawing/2014/main" id="{5C5E083B-9BDF-4716-9CA0-10B3F7862F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5462" y="865261"/>
            <a:ext cx="5121076" cy="5127477"/>
          </a:xfrm>
          <a:prstGeom prst="rect">
            <a:avLst/>
          </a:prstGeom>
        </p:spPr>
      </p:pic>
    </p:spTree>
    <p:extLst>
      <p:ext uri="{BB962C8B-B14F-4D97-AF65-F5344CB8AC3E}">
        <p14:creationId xmlns:p14="http://schemas.microsoft.com/office/powerpoint/2010/main" val="1516855949"/>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rgbClr val="315B4A"/>
          </a:solidFill>
          <a:latin typeface="Source Sans Pro" panose="020B07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EBE8"/>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accent3"/>
                </a:solidFill>
                <a:latin typeface="AvenirNext LT Pro Regular" panose="020B0504020202020204" pitchFamily="34" charset="77"/>
              </a:defRPr>
            </a:lvl1pPr>
          </a:lstStyle>
          <a:p>
            <a:fld id="{5F6B0470-A8C6-4E2F-A7E4-2127E15D3394}" type="datetime1">
              <a:rPr lang="sv-SE" smtClean="0"/>
              <a:pPr/>
              <a:t>2024-10-03</a:t>
            </a:fld>
            <a:endParaRPr lang="sv-SE"/>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accent3"/>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accent3"/>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159134228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Lst>
  <p:hf sldNum="0" hdr="0" ftr="0" dt="0"/>
  <p:txStyles>
    <p:titleStyle>
      <a:lvl1pPr algn="l" defTabSz="914400" rtl="0" eaLnBrk="1" latinLnBrk="0" hangingPunct="1">
        <a:lnSpc>
          <a:spcPct val="90000"/>
        </a:lnSpc>
        <a:spcBef>
          <a:spcPct val="0"/>
        </a:spcBef>
        <a:buNone/>
        <a:defRPr sz="4400" b="1" i="0"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EBE8"/>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accent3"/>
                </a:solidFill>
                <a:latin typeface="+mn-lt"/>
              </a:defRPr>
            </a:lvl1pPr>
          </a:lstStyle>
          <a:p>
            <a:fld id="{5F6B0470-A8C6-4E2F-A7E4-2127E15D3394}" type="datetime1">
              <a:rPr lang="sv-SE" smtClean="0"/>
              <a:pPr/>
              <a:t>2024-10-03</a:t>
            </a:fld>
            <a:endParaRPr lang="sv-SE"/>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accent3"/>
                </a:solidFill>
                <a:latin typeface="+mn-lt"/>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accent3"/>
                </a:solidFill>
                <a:latin typeface="+mn-lt"/>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14185172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Lst>
  <p:hf sldNum="0" hdr="0" ftr="0" dt="0"/>
  <p:txStyles>
    <p:titleStyle>
      <a:lvl1pPr algn="l" defTabSz="914400" rtl="0" eaLnBrk="1" latinLnBrk="0" hangingPunct="1">
        <a:lnSpc>
          <a:spcPct val="90000"/>
        </a:lnSpc>
        <a:spcBef>
          <a:spcPct val="0"/>
        </a:spcBef>
        <a:buNone/>
        <a:defRPr sz="4400" b="1" i="0"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EBE8"/>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accent3"/>
                </a:solidFill>
                <a:latin typeface="+mn-lt"/>
              </a:defRPr>
            </a:lvl1pPr>
          </a:lstStyle>
          <a:p>
            <a:fld id="{5F6B0470-A8C6-4E2F-A7E4-2127E15D3394}" type="datetime1">
              <a:rPr lang="sv-SE" smtClean="0"/>
              <a:pPr/>
              <a:t>2024-10-03</a:t>
            </a:fld>
            <a:endParaRPr lang="sv-SE" dirty="0"/>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accent3"/>
                </a:solidFill>
                <a:latin typeface="+mn-lt"/>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accent3"/>
                </a:solidFill>
                <a:latin typeface="+mn-lt"/>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172901925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Lst>
  <p:hf sldNum="0" hdr="0" ftr="0" dt="0"/>
  <p:txStyles>
    <p:titleStyle>
      <a:lvl1pPr algn="l" defTabSz="914400" rtl="0" eaLnBrk="1" latinLnBrk="0" hangingPunct="1">
        <a:lnSpc>
          <a:spcPct val="90000"/>
        </a:lnSpc>
        <a:spcBef>
          <a:spcPct val="0"/>
        </a:spcBef>
        <a:buNone/>
        <a:defRPr sz="4400" b="1" i="0"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Bildobjekt 5" descr="Socialstyrelsen">
            <a:extLst>
              <a:ext uri="{FF2B5EF4-FFF2-40B4-BE49-F238E27FC236}">
                <a16:creationId xmlns:a16="http://schemas.microsoft.com/office/drawing/2014/main" id="{95A5E953-50F9-1BA8-4372-278E440140AA}"/>
              </a:ext>
            </a:extLst>
          </p:cNvPr>
          <p:cNvPicPr>
            <a:picLocks noChangeAspect="1"/>
          </p:cNvPicPr>
          <p:nvPr/>
        </p:nvPicPr>
        <p:blipFill>
          <a:blip r:embed="rId25"/>
          <a:stretch>
            <a:fillRect/>
          </a:stretch>
        </p:blipFill>
        <p:spPr>
          <a:xfrm>
            <a:off x="10856653" y="6493401"/>
            <a:ext cx="1105200" cy="226960"/>
          </a:xfrm>
          <a:prstGeom prst="rect">
            <a:avLst/>
          </a:prstGeom>
        </p:spPr>
      </p:pic>
      <p:sp>
        <p:nvSpPr>
          <p:cNvPr id="2" name="Platshållare för rubrik 1">
            <a:extLst>
              <a:ext uri="{FF2B5EF4-FFF2-40B4-BE49-F238E27FC236}">
                <a16:creationId xmlns:a16="http://schemas.microsoft.com/office/drawing/2014/main" id="{2B6156E1-64F2-E440-B780-30634D866D53}"/>
              </a:ext>
            </a:extLst>
          </p:cNvPr>
          <p:cNvSpPr>
            <a:spLocks noGrp="1"/>
          </p:cNvSpPr>
          <p:nvPr>
            <p:ph type="title"/>
          </p:nvPr>
        </p:nvSpPr>
        <p:spPr>
          <a:xfrm>
            <a:off x="609601" y="581399"/>
            <a:ext cx="10958512" cy="921543"/>
          </a:xfrm>
          <a:prstGeom prst="rect">
            <a:avLst/>
          </a:prstGeom>
        </p:spPr>
        <p:txBody>
          <a:bodyPr vert="horz" lIns="0" tIns="45720" rIns="91440" bIns="45720" rtlCol="0" anchor="t">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B0CE4B5A-CC20-DB6D-8BD5-9374C29B3B57}"/>
              </a:ext>
            </a:extLst>
          </p:cNvPr>
          <p:cNvSpPr>
            <a:spLocks noGrp="1"/>
          </p:cNvSpPr>
          <p:nvPr>
            <p:ph type="body" idx="1"/>
          </p:nvPr>
        </p:nvSpPr>
        <p:spPr>
          <a:xfrm>
            <a:off x="609600" y="1513051"/>
            <a:ext cx="7045907" cy="3128396"/>
          </a:xfrm>
          <a:prstGeom prst="rect">
            <a:avLst/>
          </a:prstGeom>
        </p:spPr>
        <p:txBody>
          <a:bodyPr vert="horz" lIns="0" tIns="45720" rIns="91440" bIns="45720" rtlCol="0" anchor="t">
            <a:normAutofit/>
          </a:bodyPr>
          <a:lstStyle/>
          <a:p>
            <a:pPr lvl="0"/>
            <a:r>
              <a:rPr lang="sv-SE" dirty="0"/>
              <a:t>Klicka här för att ändra format på bakgrundstexten</a:t>
            </a:r>
          </a:p>
          <a:p>
            <a:pPr lvl="1"/>
            <a:r>
              <a:rPr lang="sv-SE" dirty="0"/>
              <a:t>Nivå 2</a:t>
            </a:r>
          </a:p>
          <a:p>
            <a:pPr lvl="2"/>
            <a:r>
              <a:rPr lang="sv-SE" dirty="0"/>
              <a:t>Nivå 3</a:t>
            </a:r>
          </a:p>
        </p:txBody>
      </p:sp>
      <p:sp>
        <p:nvSpPr>
          <p:cNvPr id="13" name="Platshållare för datum 9">
            <a:extLst>
              <a:ext uri="{FF2B5EF4-FFF2-40B4-BE49-F238E27FC236}">
                <a16:creationId xmlns:a16="http://schemas.microsoft.com/office/drawing/2014/main" id="{B0D05115-05DC-0655-7999-A861A656A857}"/>
              </a:ext>
            </a:extLst>
          </p:cNvPr>
          <p:cNvSpPr>
            <a:spLocks noGrp="1"/>
          </p:cNvSpPr>
          <p:nvPr>
            <p:ph type="dt" sz="half" idx="2"/>
          </p:nvPr>
        </p:nvSpPr>
        <p:spPr>
          <a:xfrm>
            <a:off x="230147" y="6355237"/>
            <a:ext cx="933483" cy="365125"/>
          </a:xfrm>
          <a:prstGeom prst="rect">
            <a:avLst/>
          </a:prstGeom>
        </p:spPr>
        <p:txBody>
          <a:bodyPr vert="horz" lIns="0" tIns="45720" rIns="91440" bIns="45720" rtlCol="0" anchor="ctr"/>
          <a:lstStyle>
            <a:lvl1pPr algn="l">
              <a:defRPr sz="900">
                <a:solidFill>
                  <a:schemeClr val="tx1"/>
                </a:solidFill>
                <a:latin typeface="+mn-lt"/>
                <a:ea typeface="Noto Sans" panose="020B0502040504020204" pitchFamily="34" charset="0"/>
                <a:cs typeface="Noto Sans" panose="020B0502040504020204" pitchFamily="34" charset="0"/>
              </a:defRPr>
            </a:lvl1pPr>
          </a:lstStyle>
          <a:p>
            <a:fld id="{1E1887FE-0B14-45FB-8E85-30F55A0EF11F}" type="datetimeFigureOut">
              <a:rPr lang="sv-SE" smtClean="0"/>
              <a:t>2024-10-03</a:t>
            </a:fld>
            <a:endParaRPr lang="sv-SE"/>
          </a:p>
        </p:txBody>
      </p:sp>
      <p:sp>
        <p:nvSpPr>
          <p:cNvPr id="18" name="Platshållare för sidfot 17">
            <a:extLst>
              <a:ext uri="{FF2B5EF4-FFF2-40B4-BE49-F238E27FC236}">
                <a16:creationId xmlns:a16="http://schemas.microsoft.com/office/drawing/2014/main" id="{34E4FFF0-FB85-1428-BBFC-33D9A6E9C130}"/>
              </a:ext>
            </a:extLst>
          </p:cNvPr>
          <p:cNvSpPr>
            <a:spLocks noGrp="1"/>
          </p:cNvSpPr>
          <p:nvPr>
            <p:ph type="ftr" sz="quarter" idx="3"/>
          </p:nvPr>
        </p:nvSpPr>
        <p:spPr>
          <a:xfrm>
            <a:off x="1174067" y="6355236"/>
            <a:ext cx="4114800" cy="365125"/>
          </a:xfrm>
          <a:prstGeom prst="rect">
            <a:avLst/>
          </a:prstGeom>
        </p:spPr>
        <p:txBody>
          <a:bodyPr vert="horz" lIns="91440" tIns="45720" rIns="91440" bIns="45720" rtlCol="0" anchor="ctr"/>
          <a:lstStyle>
            <a:lvl1pPr algn="l">
              <a:defRPr sz="900" b="0" i="0">
                <a:solidFill>
                  <a:schemeClr val="tx1"/>
                </a:solidFill>
                <a:latin typeface="+mn-lt"/>
                <a:ea typeface="Noto Sans" panose="020B0502040504020204" pitchFamily="34" charset="0"/>
                <a:cs typeface="Noto Sans" panose="020B0502040504020204" pitchFamily="34" charset="0"/>
              </a:defRPr>
            </a:lvl1pPr>
          </a:lstStyle>
          <a:p>
            <a:endParaRPr lang="sv-SE"/>
          </a:p>
        </p:txBody>
      </p:sp>
      <p:cxnSp>
        <p:nvCxnSpPr>
          <p:cNvPr id="5" name="Rak koppling 4">
            <a:extLst>
              <a:ext uri="{FF2B5EF4-FFF2-40B4-BE49-F238E27FC236}">
                <a16:creationId xmlns:a16="http://schemas.microsoft.com/office/drawing/2014/main" id="{7A5FCC32-EFE8-43FE-90EA-4835D8353439}"/>
              </a:ext>
              <a:ext uri="{C183D7F6-B498-43B3-948B-1728B52AA6E4}">
                <adec:decorative xmlns:adec="http://schemas.microsoft.com/office/drawing/2017/decorative" xmlns="" val="1"/>
              </a:ext>
            </a:extLst>
          </p:cNvPr>
          <p:cNvCxnSpPr/>
          <p:nvPr/>
        </p:nvCxnSpPr>
        <p:spPr>
          <a:xfrm>
            <a:off x="609600"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A586222A-556B-44F4-B6A8-0B286BFF60B6}"/>
              </a:ext>
              <a:ext uri="{C183D7F6-B498-43B3-948B-1728B52AA6E4}">
                <adec:decorative xmlns:adec="http://schemas.microsoft.com/office/drawing/2017/decorative" xmlns="" val="1"/>
              </a:ext>
            </a:extLst>
          </p:cNvPr>
          <p:cNvCxnSpPr/>
          <p:nvPr/>
        </p:nvCxnSpPr>
        <p:spPr>
          <a:xfrm>
            <a:off x="5808663"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5B0E99FA-C014-4BF4-AC97-8CC40C679C08}"/>
              </a:ext>
              <a:ext uri="{C183D7F6-B498-43B3-948B-1728B52AA6E4}">
                <adec:decorative xmlns:adec="http://schemas.microsoft.com/office/drawing/2017/decorative" xmlns="" val="1"/>
              </a:ext>
            </a:extLst>
          </p:cNvPr>
          <p:cNvCxnSpPr/>
          <p:nvPr/>
        </p:nvCxnSpPr>
        <p:spPr>
          <a:xfrm>
            <a:off x="6383338"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93AFE2DE-231B-4B77-BC0B-D1D77B7BD68B}"/>
              </a:ext>
              <a:ext uri="{C183D7F6-B498-43B3-948B-1728B52AA6E4}">
                <adec:decorative xmlns:adec="http://schemas.microsoft.com/office/drawing/2017/decorative" xmlns="" val="1"/>
              </a:ext>
            </a:extLst>
          </p:cNvPr>
          <p:cNvCxnSpPr>
            <a:cxnSpLocks/>
          </p:cNvCxnSpPr>
          <p:nvPr/>
        </p:nvCxnSpPr>
        <p:spPr>
          <a:xfrm>
            <a:off x="11568113"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09E1D972-C7AD-468B-A376-70DE1520A9C0}"/>
              </a:ext>
              <a:ext uri="{C183D7F6-B498-43B3-948B-1728B52AA6E4}">
                <adec:decorative xmlns:adec="http://schemas.microsoft.com/office/drawing/2017/decorative" xmlns="" val="1"/>
              </a:ext>
            </a:extLst>
          </p:cNvPr>
          <p:cNvCxnSpPr>
            <a:cxnSpLocks/>
          </p:cNvCxnSpPr>
          <p:nvPr/>
        </p:nvCxnSpPr>
        <p:spPr>
          <a:xfrm rot="5400000">
            <a:off x="12420684" y="48945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B28794D6-F104-40D6-A58C-887FD8A15A17}"/>
              </a:ext>
              <a:ext uri="{C183D7F6-B498-43B3-948B-1728B52AA6E4}">
                <adec:decorative xmlns:adec="http://schemas.microsoft.com/office/drawing/2017/decorative" xmlns="" val="1"/>
              </a:ext>
            </a:extLst>
          </p:cNvPr>
          <p:cNvCxnSpPr>
            <a:cxnSpLocks/>
          </p:cNvCxnSpPr>
          <p:nvPr/>
        </p:nvCxnSpPr>
        <p:spPr>
          <a:xfrm rot="5400000">
            <a:off x="12420684" y="329837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57FAD7DA-5705-41D8-B3E9-A3AAD56A4448}"/>
              </a:ext>
              <a:ext uri="{C183D7F6-B498-43B3-948B-1728B52AA6E4}">
                <adec:decorative xmlns:adec="http://schemas.microsoft.com/office/drawing/2017/decorative" xmlns="" val="1"/>
              </a:ext>
            </a:extLst>
          </p:cNvPr>
          <p:cNvCxnSpPr>
            <a:cxnSpLocks/>
          </p:cNvCxnSpPr>
          <p:nvPr/>
        </p:nvCxnSpPr>
        <p:spPr>
          <a:xfrm rot="5400000">
            <a:off x="12420684" y="6087610"/>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D5517197-6BCC-4C8E-B1B6-B33B8CC63861}"/>
              </a:ext>
              <a:ext uri="{C183D7F6-B498-43B3-948B-1728B52AA6E4}">
                <adec:decorative xmlns:adec="http://schemas.microsoft.com/office/drawing/2017/decorative" xmlns="" val="1"/>
              </a:ext>
            </a:extLst>
          </p:cNvPr>
          <p:cNvCxnSpPr/>
          <p:nvPr/>
        </p:nvCxnSpPr>
        <p:spPr>
          <a:xfrm>
            <a:off x="609600"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6C66B513-8FD7-46A0-9DA3-6A111EC8E7B8}"/>
              </a:ext>
              <a:ext uri="{C183D7F6-B498-43B3-948B-1728B52AA6E4}">
                <adec:decorative xmlns:adec="http://schemas.microsoft.com/office/drawing/2017/decorative" xmlns="" val="1"/>
              </a:ext>
            </a:extLst>
          </p:cNvPr>
          <p:cNvCxnSpPr/>
          <p:nvPr/>
        </p:nvCxnSpPr>
        <p:spPr>
          <a:xfrm>
            <a:off x="5808663"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32DAB08D-0A38-4342-808A-83215B53E80B}"/>
              </a:ext>
              <a:ext uri="{C183D7F6-B498-43B3-948B-1728B52AA6E4}">
                <adec:decorative xmlns:adec="http://schemas.microsoft.com/office/drawing/2017/decorative" xmlns="" val="1"/>
              </a:ext>
            </a:extLst>
          </p:cNvPr>
          <p:cNvCxnSpPr/>
          <p:nvPr/>
        </p:nvCxnSpPr>
        <p:spPr>
          <a:xfrm>
            <a:off x="6383338"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58609B6E-8AC8-4F8F-B05A-29E3F1FC030A}"/>
              </a:ext>
              <a:ext uri="{C183D7F6-B498-43B3-948B-1728B52AA6E4}">
                <adec:decorative xmlns:adec="http://schemas.microsoft.com/office/drawing/2017/decorative" xmlns="" val="1"/>
              </a:ext>
            </a:extLst>
          </p:cNvPr>
          <p:cNvCxnSpPr>
            <a:cxnSpLocks/>
          </p:cNvCxnSpPr>
          <p:nvPr/>
        </p:nvCxnSpPr>
        <p:spPr>
          <a:xfrm>
            <a:off x="11568113"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Rak koppling 22">
            <a:extLst>
              <a:ext uri="{FF2B5EF4-FFF2-40B4-BE49-F238E27FC236}">
                <a16:creationId xmlns:a16="http://schemas.microsoft.com/office/drawing/2014/main" id="{CB1CA607-F3C8-4BBB-8981-DCFE317984F1}"/>
              </a:ext>
              <a:ext uri="{C183D7F6-B498-43B3-948B-1728B52AA6E4}">
                <adec:decorative xmlns:adec="http://schemas.microsoft.com/office/drawing/2017/decorative" xmlns="" val="1"/>
              </a:ext>
            </a:extLst>
          </p:cNvPr>
          <p:cNvCxnSpPr>
            <a:cxnSpLocks/>
          </p:cNvCxnSpPr>
          <p:nvPr/>
        </p:nvCxnSpPr>
        <p:spPr>
          <a:xfrm rot="5400000">
            <a:off x="-242020" y="489453"/>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F6240431-D3FA-44C6-A7AF-EAE305B35AFD}"/>
              </a:ext>
              <a:ext uri="{C183D7F6-B498-43B3-948B-1728B52AA6E4}">
                <adec:decorative xmlns:adec="http://schemas.microsoft.com/office/drawing/2017/decorative" xmlns="" val="1"/>
              </a:ext>
            </a:extLst>
          </p:cNvPr>
          <p:cNvCxnSpPr>
            <a:cxnSpLocks/>
          </p:cNvCxnSpPr>
          <p:nvPr/>
        </p:nvCxnSpPr>
        <p:spPr>
          <a:xfrm rot="5400000">
            <a:off x="-242020" y="3298373"/>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Rak koppling 24">
            <a:extLst>
              <a:ext uri="{FF2B5EF4-FFF2-40B4-BE49-F238E27FC236}">
                <a16:creationId xmlns:a16="http://schemas.microsoft.com/office/drawing/2014/main" id="{F89DC709-C213-4789-9169-7162B14811ED}"/>
              </a:ext>
              <a:ext uri="{C183D7F6-B498-43B3-948B-1728B52AA6E4}">
                <adec:decorative xmlns:adec="http://schemas.microsoft.com/office/drawing/2017/decorative" xmlns="" val="1"/>
              </a:ext>
            </a:extLst>
          </p:cNvPr>
          <p:cNvCxnSpPr>
            <a:cxnSpLocks/>
          </p:cNvCxnSpPr>
          <p:nvPr/>
        </p:nvCxnSpPr>
        <p:spPr>
          <a:xfrm rot="5400000">
            <a:off x="-242020" y="6087611"/>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5ADFB595-9AD8-42A6-AD12-391F7B585D6C}"/>
              </a:ext>
              <a:ext uri="{C183D7F6-B498-43B3-948B-1728B52AA6E4}">
                <adec:decorative xmlns:adec="http://schemas.microsoft.com/office/drawing/2017/decorative" xmlns="" val="1"/>
              </a:ext>
            </a:extLst>
          </p:cNvPr>
          <p:cNvCxnSpPr/>
          <p:nvPr/>
        </p:nvCxnSpPr>
        <p:spPr>
          <a:xfrm>
            <a:off x="609600"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koppling 27">
            <a:extLst>
              <a:ext uri="{FF2B5EF4-FFF2-40B4-BE49-F238E27FC236}">
                <a16:creationId xmlns:a16="http://schemas.microsoft.com/office/drawing/2014/main" id="{4D2A3574-4B6F-4D00-A557-B098A7E49580}"/>
              </a:ext>
              <a:ext uri="{C183D7F6-B498-43B3-948B-1728B52AA6E4}">
                <adec:decorative xmlns:adec="http://schemas.microsoft.com/office/drawing/2017/decorative" xmlns="" val="1"/>
              </a:ext>
            </a:extLst>
          </p:cNvPr>
          <p:cNvCxnSpPr/>
          <p:nvPr/>
        </p:nvCxnSpPr>
        <p:spPr>
          <a:xfrm>
            <a:off x="5808663"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koppling 28">
            <a:extLst>
              <a:ext uri="{FF2B5EF4-FFF2-40B4-BE49-F238E27FC236}">
                <a16:creationId xmlns:a16="http://schemas.microsoft.com/office/drawing/2014/main" id="{922643A5-014B-47AC-9565-F5E2C420742D}"/>
              </a:ext>
              <a:ext uri="{C183D7F6-B498-43B3-948B-1728B52AA6E4}">
                <adec:decorative xmlns:adec="http://schemas.microsoft.com/office/drawing/2017/decorative" xmlns="" val="1"/>
              </a:ext>
            </a:extLst>
          </p:cNvPr>
          <p:cNvCxnSpPr/>
          <p:nvPr/>
        </p:nvCxnSpPr>
        <p:spPr>
          <a:xfrm>
            <a:off x="6383338"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FD49A363-DB82-4475-BCBC-EF1EA256F660}"/>
              </a:ext>
              <a:ext uri="{C183D7F6-B498-43B3-948B-1728B52AA6E4}">
                <adec:decorative xmlns:adec="http://schemas.microsoft.com/office/drawing/2017/decorative" xmlns="" val="1"/>
              </a:ext>
            </a:extLst>
          </p:cNvPr>
          <p:cNvCxnSpPr>
            <a:cxnSpLocks/>
          </p:cNvCxnSpPr>
          <p:nvPr/>
        </p:nvCxnSpPr>
        <p:spPr>
          <a:xfrm>
            <a:off x="11568113"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koppling 30">
            <a:extLst>
              <a:ext uri="{FF2B5EF4-FFF2-40B4-BE49-F238E27FC236}">
                <a16:creationId xmlns:a16="http://schemas.microsoft.com/office/drawing/2014/main" id="{82D21312-899D-4270-8F11-88DB583D28C0}"/>
              </a:ext>
              <a:ext uri="{C183D7F6-B498-43B3-948B-1728B52AA6E4}">
                <adec:decorative xmlns:adec="http://schemas.microsoft.com/office/drawing/2017/decorative" xmlns="" val="1"/>
              </a:ext>
            </a:extLst>
          </p:cNvPr>
          <p:cNvCxnSpPr>
            <a:cxnSpLocks/>
          </p:cNvCxnSpPr>
          <p:nvPr/>
        </p:nvCxnSpPr>
        <p:spPr>
          <a:xfrm rot="5400000">
            <a:off x="12420684" y="48945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Rak koppling 31">
            <a:extLst>
              <a:ext uri="{FF2B5EF4-FFF2-40B4-BE49-F238E27FC236}">
                <a16:creationId xmlns:a16="http://schemas.microsoft.com/office/drawing/2014/main" id="{59E3DA89-F437-405A-A877-7801C3C1A08C}"/>
              </a:ext>
              <a:ext uri="{C183D7F6-B498-43B3-948B-1728B52AA6E4}">
                <adec:decorative xmlns:adec="http://schemas.microsoft.com/office/drawing/2017/decorative" xmlns="" val="1"/>
              </a:ext>
            </a:extLst>
          </p:cNvPr>
          <p:cNvCxnSpPr>
            <a:cxnSpLocks/>
          </p:cNvCxnSpPr>
          <p:nvPr/>
        </p:nvCxnSpPr>
        <p:spPr>
          <a:xfrm rot="5400000">
            <a:off x="12420684" y="329837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C6DB42F7-6328-4E64-AEB2-1831EFA92989}"/>
              </a:ext>
              <a:ext uri="{C183D7F6-B498-43B3-948B-1728B52AA6E4}">
                <adec:decorative xmlns:adec="http://schemas.microsoft.com/office/drawing/2017/decorative" xmlns="" val="1"/>
              </a:ext>
            </a:extLst>
          </p:cNvPr>
          <p:cNvCxnSpPr>
            <a:cxnSpLocks/>
          </p:cNvCxnSpPr>
          <p:nvPr/>
        </p:nvCxnSpPr>
        <p:spPr>
          <a:xfrm rot="5400000">
            <a:off x="12420684" y="6087610"/>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Rak koppling 33">
            <a:extLst>
              <a:ext uri="{FF2B5EF4-FFF2-40B4-BE49-F238E27FC236}">
                <a16:creationId xmlns:a16="http://schemas.microsoft.com/office/drawing/2014/main" id="{167D3028-8AA2-42BD-A502-53C4CBC000DC}"/>
              </a:ext>
              <a:ext uri="{C183D7F6-B498-43B3-948B-1728B52AA6E4}">
                <adec:decorative xmlns:adec="http://schemas.microsoft.com/office/drawing/2017/decorative" xmlns="" val="1"/>
              </a:ext>
            </a:extLst>
          </p:cNvPr>
          <p:cNvCxnSpPr/>
          <p:nvPr/>
        </p:nvCxnSpPr>
        <p:spPr>
          <a:xfrm>
            <a:off x="609600"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Rak koppling 34">
            <a:extLst>
              <a:ext uri="{FF2B5EF4-FFF2-40B4-BE49-F238E27FC236}">
                <a16:creationId xmlns:a16="http://schemas.microsoft.com/office/drawing/2014/main" id="{45925C06-39AC-4B79-A979-0F8CF42B04C2}"/>
              </a:ext>
              <a:ext uri="{C183D7F6-B498-43B3-948B-1728B52AA6E4}">
                <adec:decorative xmlns:adec="http://schemas.microsoft.com/office/drawing/2017/decorative" xmlns="" val="1"/>
              </a:ext>
            </a:extLst>
          </p:cNvPr>
          <p:cNvCxnSpPr/>
          <p:nvPr/>
        </p:nvCxnSpPr>
        <p:spPr>
          <a:xfrm>
            <a:off x="5808663"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Rak koppling 35">
            <a:extLst>
              <a:ext uri="{FF2B5EF4-FFF2-40B4-BE49-F238E27FC236}">
                <a16:creationId xmlns:a16="http://schemas.microsoft.com/office/drawing/2014/main" id="{3F3229A1-BE08-4DEE-B331-C9524C85CE7A}"/>
              </a:ext>
              <a:ext uri="{C183D7F6-B498-43B3-948B-1728B52AA6E4}">
                <adec:decorative xmlns:adec="http://schemas.microsoft.com/office/drawing/2017/decorative" xmlns="" val="1"/>
              </a:ext>
            </a:extLst>
          </p:cNvPr>
          <p:cNvCxnSpPr/>
          <p:nvPr/>
        </p:nvCxnSpPr>
        <p:spPr>
          <a:xfrm>
            <a:off x="6383338"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Rak koppling 36">
            <a:extLst>
              <a:ext uri="{FF2B5EF4-FFF2-40B4-BE49-F238E27FC236}">
                <a16:creationId xmlns:a16="http://schemas.microsoft.com/office/drawing/2014/main" id="{BE452261-0C9F-4C20-8D36-C6F2BB2B2265}"/>
              </a:ext>
              <a:ext uri="{C183D7F6-B498-43B3-948B-1728B52AA6E4}">
                <adec:decorative xmlns:adec="http://schemas.microsoft.com/office/drawing/2017/decorative" xmlns="" val="1"/>
              </a:ext>
            </a:extLst>
          </p:cNvPr>
          <p:cNvCxnSpPr>
            <a:cxnSpLocks/>
          </p:cNvCxnSpPr>
          <p:nvPr/>
        </p:nvCxnSpPr>
        <p:spPr>
          <a:xfrm>
            <a:off x="11568113"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Rak koppling 37">
            <a:extLst>
              <a:ext uri="{FF2B5EF4-FFF2-40B4-BE49-F238E27FC236}">
                <a16:creationId xmlns:a16="http://schemas.microsoft.com/office/drawing/2014/main" id="{4CBE947D-8E1F-4938-A5C8-F1AA24406329}"/>
              </a:ext>
              <a:ext uri="{C183D7F6-B498-43B3-948B-1728B52AA6E4}">
                <adec:decorative xmlns:adec="http://schemas.microsoft.com/office/drawing/2017/decorative" xmlns="" val="1"/>
              </a:ext>
            </a:extLst>
          </p:cNvPr>
          <p:cNvCxnSpPr>
            <a:cxnSpLocks/>
          </p:cNvCxnSpPr>
          <p:nvPr/>
        </p:nvCxnSpPr>
        <p:spPr>
          <a:xfrm rot="5400000">
            <a:off x="-242020" y="489453"/>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97D37EAB-4337-4389-9831-4B39B8727BB9}"/>
              </a:ext>
              <a:ext uri="{C183D7F6-B498-43B3-948B-1728B52AA6E4}">
                <adec:decorative xmlns:adec="http://schemas.microsoft.com/office/drawing/2017/decorative" xmlns="" val="1"/>
              </a:ext>
            </a:extLst>
          </p:cNvPr>
          <p:cNvCxnSpPr>
            <a:cxnSpLocks/>
          </p:cNvCxnSpPr>
          <p:nvPr/>
        </p:nvCxnSpPr>
        <p:spPr>
          <a:xfrm rot="5400000">
            <a:off x="-242020" y="3298373"/>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ak koppling 39">
            <a:extLst>
              <a:ext uri="{FF2B5EF4-FFF2-40B4-BE49-F238E27FC236}">
                <a16:creationId xmlns:a16="http://schemas.microsoft.com/office/drawing/2014/main" id="{A6BBB475-2D91-48E2-8FB5-A796086103A8}"/>
              </a:ext>
              <a:ext uri="{C183D7F6-B498-43B3-948B-1728B52AA6E4}">
                <adec:decorative xmlns:adec="http://schemas.microsoft.com/office/drawing/2017/decorative" xmlns="" val="1"/>
              </a:ext>
            </a:extLst>
          </p:cNvPr>
          <p:cNvCxnSpPr>
            <a:cxnSpLocks/>
          </p:cNvCxnSpPr>
          <p:nvPr/>
        </p:nvCxnSpPr>
        <p:spPr>
          <a:xfrm rot="5400000">
            <a:off x="-242020" y="6087611"/>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76046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Lst>
  <p:txStyles>
    <p:titleStyle>
      <a:lvl1pPr algn="l" defTabSz="914400" rtl="0" eaLnBrk="1" latinLnBrk="0" hangingPunct="1">
        <a:lnSpc>
          <a:spcPct val="110000"/>
        </a:lnSpc>
        <a:spcBef>
          <a:spcPct val="0"/>
        </a:spcBef>
        <a:buNone/>
        <a:defRPr sz="2800" b="1" kern="1200">
          <a:solidFill>
            <a:schemeClr val="tx1"/>
          </a:solidFill>
          <a:latin typeface="+mj-lt"/>
          <a:ea typeface="+mj-ea"/>
          <a:cs typeface="Arial" panose="020B0604020202020204" pitchFamily="34" charset="0"/>
        </a:defRPr>
      </a:lvl1pPr>
    </p:titleStyle>
    <p:bodyStyle>
      <a:lvl1pPr marL="342900" indent="-342900" algn="l" defTabSz="914400" rtl="0" eaLnBrk="1" latinLnBrk="0" hangingPunct="1">
        <a:lnSpc>
          <a:spcPct val="110000"/>
        </a:lnSpc>
        <a:spcBef>
          <a:spcPts val="1000"/>
        </a:spcBef>
        <a:buFont typeface="Arial" panose="020B0604020202020204" pitchFamily="34" charset="0"/>
        <a:buChar char="•"/>
        <a:defRPr sz="2200" kern="1200">
          <a:solidFill>
            <a:schemeClr val="tx1"/>
          </a:solidFill>
          <a:latin typeface="+mn-lt"/>
          <a:ea typeface="Noto Sans" panose="020B0502040504020204" pitchFamily="34" charset="0"/>
          <a:cs typeface="Noto Sans" panose="020B0502040504020204" pitchFamily="34" charset="0"/>
        </a:defRPr>
      </a:lvl1pPr>
      <a:lvl2pPr marL="800100" indent="-342900" algn="l" defTabSz="914400" rtl="0" eaLnBrk="1" latinLnBrk="0" hangingPunct="1">
        <a:lnSpc>
          <a:spcPct val="110000"/>
        </a:lnSpc>
        <a:spcBef>
          <a:spcPts val="500"/>
        </a:spcBef>
        <a:buFont typeface="Arial" panose="020B0604020202020204" pitchFamily="34" charset="0"/>
        <a:buChar char="–"/>
        <a:defRPr sz="19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10000"/>
        </a:lnSpc>
        <a:spcBef>
          <a:spcPts val="500"/>
        </a:spcBef>
        <a:buFont typeface="Arial" panose="020B0604020202020204" pitchFamily="34" charset="0"/>
        <a:buChar char="–"/>
        <a:defRPr sz="17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3917">
          <p15:clr>
            <a:srgbClr val="F26B43"/>
          </p15:clr>
        </p15:guide>
        <p15:guide id="10" pos="4021">
          <p15:clr>
            <a:srgbClr val="F26B43"/>
          </p15:clr>
        </p15:guide>
        <p15:guide id="11" pos="3659">
          <p15:clr>
            <a:srgbClr val="F26B43"/>
          </p15:clr>
        </p15:guide>
        <p15:guide id="12" orient="horz" pos="391">
          <p15:clr>
            <a:srgbClr val="F26B43"/>
          </p15:clr>
        </p15:guide>
        <p15:guide id="13" pos="384">
          <p15:clr>
            <a:srgbClr val="F26B43"/>
          </p15:clr>
        </p15:guide>
        <p15:guide id="14" pos="7287">
          <p15:clr>
            <a:srgbClr val="F26B43"/>
          </p15:clr>
        </p15:guide>
        <p15:guide id="15" orient="horz" pos="216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7F2EB"/>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tx1"/>
                </a:solidFill>
                <a:latin typeface="AvenirNext LT Pro Regular" panose="020B0504020202020204" pitchFamily="34" charset="77"/>
              </a:defRPr>
            </a:lvl1pPr>
          </a:lstStyle>
          <a:p>
            <a:fld id="{5F6B0470-A8C6-4E2F-A7E4-2127E15D3394}" type="datetime1">
              <a:rPr lang="sv-SE" smtClean="0"/>
              <a:pPr/>
              <a:t>2024-10-03</a:t>
            </a:fld>
            <a:endParaRPr lang="sv-SE" dirty="0"/>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tx1"/>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tx1"/>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1098969586"/>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AvenirNext LT Pro Bold"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39.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5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4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skr.se/skr/integrationsocialomsorg/socialomsorg/nationellkunskapsstyrningsocialtjanst/styrningochsamverkan/nationellsamverkannsks.5419.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skr.se/skr/integrationsocialomsorg/socialom%20sorg/nationellkunskapsstyrningsocialtjanst/styrning%20ochsamverkan/partnerskapetsocialtjanst/lokalabeh%20ovavkunskap.81384.htm" TargetMode="External"/><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skr.se/framtidenssocialtjanst/kunskapochstod/jamstalldsocialtjanst/jamstalldisuutbildare.80084.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hyperlink" Target="https://kunskapsguiden.se/omraden-och-teman/arbetsmetoder-och-perspektiv/systematisk-uppfoljnin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skr.se/framtidenssocialtjanst/kunskapochstod/jamstalldsocialtjanst/jamstalldisuutbildare.80084.html"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view.officeapps.live.com/op/view.aspx?src=https%3A%2F%2Fskr.se%2Fdownload%2F18.15a0323518e514ded097893f%2F1711611735292%2FProgram%2520dag%25201%2520ISU%2520utbildning.docx&amp;wdOrigin=BROWSELINK"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view.officeapps.live.com/op/view.aspx?src=https%3A%2F%2Fskr.se%2Fdownload%2F18.15a0323518e514ded0978950%2F1711611735906%2FProgram%2520dag%25202%2520ISU%2520utbildning.docx&amp;wdOrigin=BROWSELINK"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skr.se/framtidenssocialtjanst/kunskapochstod/lagesochbehovsanalyser.80036.html" TargetMode="External"/><Relationship Id="rId2" Type="http://schemas.openxmlformats.org/officeDocument/2006/relationships/notesSlide" Target="../notesSlides/notesSlide26.xml"/><Relationship Id="rId1" Type="http://schemas.openxmlformats.org/officeDocument/2006/relationships/slideLayout" Target="../slideLayouts/slideLayout165.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2" Type="http://schemas.openxmlformats.org/officeDocument/2006/relationships/hyperlink" Target="https://www.regeringen.se/rattsliga-dokument/kommittedirektiv/2024/02/dir.-202413"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skr.se/framtidenssocialtjanst/kunskapochstod/lagesochbehovsanalyser.80036.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2.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58.xml"/><Relationship Id="rId4" Type="http://schemas.openxmlformats.org/officeDocument/2006/relationships/image" Target="../media/image9.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8.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66.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6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68.xml"/><Relationship Id="rId4" Type="http://schemas.openxmlformats.org/officeDocument/2006/relationships/image" Target="../media/image11.svg"/></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68.xml"/><Relationship Id="rId4" Type="http://schemas.openxmlformats.org/officeDocument/2006/relationships/image" Target="../media/image12.svg"/></Relationships>
</file>

<file path=ppt/slides/_rels/slide7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79.xml"/></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6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2.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72.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68.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9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Socialchefsnätverket </a:t>
            </a:r>
            <a:endParaRPr lang="sv-SE" dirty="0"/>
          </a:p>
        </p:txBody>
      </p:sp>
      <p:sp>
        <p:nvSpPr>
          <p:cNvPr id="3" name="Underrubrik 2"/>
          <p:cNvSpPr>
            <a:spLocks noGrp="1"/>
          </p:cNvSpPr>
          <p:nvPr>
            <p:ph type="subTitle" idx="1"/>
          </p:nvPr>
        </p:nvSpPr>
        <p:spPr/>
        <p:txBody>
          <a:bodyPr/>
          <a:lstStyle/>
          <a:p>
            <a:r>
              <a:rPr lang="sv-SE" dirty="0" smtClean="0"/>
              <a:t>27 september 2024</a:t>
            </a:r>
            <a:endParaRPr lang="sv-SE" dirty="0"/>
          </a:p>
        </p:txBody>
      </p:sp>
      <p:sp>
        <p:nvSpPr>
          <p:cNvPr id="4" name="Platshållare för datum 3"/>
          <p:cNvSpPr>
            <a:spLocks noGrp="1"/>
          </p:cNvSpPr>
          <p:nvPr>
            <p:ph type="dt" sz="half" idx="10"/>
          </p:nvPr>
        </p:nvSpPr>
        <p:spPr/>
        <p:txBody>
          <a:bodyPr/>
          <a:lstStyle/>
          <a:p>
            <a:fld id="{5B587F8E-97A3-4737-A1D6-1A55F93FA836}" type="datetime1">
              <a:rPr lang="sv-SE" smtClean="0"/>
              <a:t>2024-10-03</a:t>
            </a:fld>
            <a:endParaRPr lang="sv-SE"/>
          </a:p>
        </p:txBody>
      </p:sp>
      <p:sp>
        <p:nvSpPr>
          <p:cNvPr id="5" name="Platshållare för sidfot 4"/>
          <p:cNvSpPr>
            <a:spLocks noGrp="1"/>
          </p:cNvSpPr>
          <p:nvPr>
            <p:ph type="ftr" sz="quarter" idx="11"/>
          </p:nvPr>
        </p:nvSpPr>
        <p:spPr/>
        <p:txBody>
          <a:bodyPr/>
          <a:lstStyle/>
          <a:p>
            <a:r>
              <a:rPr lang="sv-SE" smtClean="0"/>
              <a:t>Sidfot</a:t>
            </a:r>
            <a:endParaRPr lang="sv-SE"/>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a:t>
            </a:fld>
            <a:endParaRPr lang="sv-SE"/>
          </a:p>
        </p:txBody>
      </p:sp>
    </p:spTree>
    <p:extLst>
      <p:ext uri="{BB962C8B-B14F-4D97-AF65-F5344CB8AC3E}">
        <p14:creationId xmlns:p14="http://schemas.microsoft.com/office/powerpoint/2010/main" val="40386928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84DFE1-1289-1C3E-FE1A-730DF4700709}"/>
              </a:ext>
            </a:extLst>
          </p:cNvPr>
          <p:cNvSpPr>
            <a:spLocks noGrp="1"/>
          </p:cNvSpPr>
          <p:nvPr>
            <p:ph type="title" idx="4294967295"/>
          </p:nvPr>
        </p:nvSpPr>
        <p:spPr>
          <a:xfrm>
            <a:off x="588275" y="1148606"/>
            <a:ext cx="4946650" cy="1325562"/>
          </a:xfrm>
        </p:spPr>
        <p:txBody>
          <a:bodyPr/>
          <a:lstStyle/>
          <a:p>
            <a:r>
              <a:rPr lang="sv-SE" dirty="0"/>
              <a:t>Tidplan</a:t>
            </a:r>
          </a:p>
        </p:txBody>
      </p:sp>
      <p:sp>
        <p:nvSpPr>
          <p:cNvPr id="4" name="Rektangel med rundade hörn 3">
            <a:extLst>
              <a:ext uri="{FF2B5EF4-FFF2-40B4-BE49-F238E27FC236}">
                <a16:creationId xmlns:a16="http://schemas.microsoft.com/office/drawing/2014/main" id="{329A018B-EBEC-03D1-1929-5E8EEC7C4F0F}"/>
              </a:ext>
            </a:extLst>
          </p:cNvPr>
          <p:cNvSpPr/>
          <p:nvPr/>
        </p:nvSpPr>
        <p:spPr>
          <a:xfrm>
            <a:off x="237931" y="2548855"/>
            <a:ext cx="1446244" cy="1198903"/>
          </a:xfrm>
          <a:prstGeom prst="roundRect">
            <a:avLst>
              <a:gd name="adj" fmla="val 843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venir Next LT Pro"/>
                <a:ea typeface="+mn-ea"/>
                <a:cs typeface="+mn-cs"/>
              </a:rPr>
              <a:t>Dialog med alla aktörer</a:t>
            </a:r>
          </a:p>
        </p:txBody>
      </p:sp>
      <p:cxnSp>
        <p:nvCxnSpPr>
          <p:cNvPr id="5" name="Rak 4">
            <a:extLst>
              <a:ext uri="{FF2B5EF4-FFF2-40B4-BE49-F238E27FC236}">
                <a16:creationId xmlns:a16="http://schemas.microsoft.com/office/drawing/2014/main" id="{F0808960-F94A-B1AF-E8FB-EEC378A2ED30}"/>
              </a:ext>
            </a:extLst>
          </p:cNvPr>
          <p:cNvCxnSpPr>
            <a:cxnSpLocks/>
          </p:cNvCxnSpPr>
          <p:nvPr/>
        </p:nvCxnSpPr>
        <p:spPr>
          <a:xfrm>
            <a:off x="961053" y="3747758"/>
            <a:ext cx="0" cy="41987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cxnSp>
        <p:nvCxnSpPr>
          <p:cNvPr id="7" name="Rak 6">
            <a:extLst>
              <a:ext uri="{FF2B5EF4-FFF2-40B4-BE49-F238E27FC236}">
                <a16:creationId xmlns:a16="http://schemas.microsoft.com/office/drawing/2014/main" id="{117A6447-1A1A-7B19-1E42-9BDBB29ADDE1}"/>
              </a:ext>
            </a:extLst>
          </p:cNvPr>
          <p:cNvCxnSpPr>
            <a:cxnSpLocks/>
          </p:cNvCxnSpPr>
          <p:nvPr/>
        </p:nvCxnSpPr>
        <p:spPr>
          <a:xfrm>
            <a:off x="2590365" y="3747758"/>
            <a:ext cx="0" cy="41987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8" name="Rektangel med rundade hörn 7">
            <a:extLst>
              <a:ext uri="{FF2B5EF4-FFF2-40B4-BE49-F238E27FC236}">
                <a16:creationId xmlns:a16="http://schemas.microsoft.com/office/drawing/2014/main" id="{17A5E624-4A6D-F19F-6FBC-BD4A333E1E06}"/>
              </a:ext>
            </a:extLst>
          </p:cNvPr>
          <p:cNvSpPr/>
          <p:nvPr/>
        </p:nvSpPr>
        <p:spPr>
          <a:xfrm>
            <a:off x="4598720" y="5251173"/>
            <a:ext cx="1446244" cy="1198903"/>
          </a:xfrm>
          <a:prstGeom prst="roundRect">
            <a:avLst>
              <a:gd name="adj" fmla="val 843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venir Next LT Pro"/>
                <a:ea typeface="+mn-ea"/>
                <a:cs typeface="+mn-cs"/>
              </a:rPr>
              <a:t>Bearbetning av enkätresultat </a:t>
            </a:r>
          </a:p>
        </p:txBody>
      </p:sp>
      <p:cxnSp>
        <p:nvCxnSpPr>
          <p:cNvPr id="9" name="Rak 8">
            <a:extLst>
              <a:ext uri="{FF2B5EF4-FFF2-40B4-BE49-F238E27FC236}">
                <a16:creationId xmlns:a16="http://schemas.microsoft.com/office/drawing/2014/main" id="{27E7F7DC-8D57-261F-D1C3-899850305BB9}"/>
              </a:ext>
            </a:extLst>
          </p:cNvPr>
          <p:cNvCxnSpPr>
            <a:cxnSpLocks/>
          </p:cNvCxnSpPr>
          <p:nvPr/>
        </p:nvCxnSpPr>
        <p:spPr>
          <a:xfrm>
            <a:off x="8186977" y="3733682"/>
            <a:ext cx="0" cy="41987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10" name="Rektangel med rundade hörn 9">
            <a:extLst>
              <a:ext uri="{FF2B5EF4-FFF2-40B4-BE49-F238E27FC236}">
                <a16:creationId xmlns:a16="http://schemas.microsoft.com/office/drawing/2014/main" id="{58F9D7E5-3FBC-5C7C-F707-3ECB092C0DFA}"/>
              </a:ext>
            </a:extLst>
          </p:cNvPr>
          <p:cNvSpPr/>
          <p:nvPr/>
        </p:nvSpPr>
        <p:spPr>
          <a:xfrm>
            <a:off x="8748376" y="5279245"/>
            <a:ext cx="1446244" cy="1198903"/>
          </a:xfrm>
          <a:prstGeom prst="roundRect">
            <a:avLst>
              <a:gd name="adj" fmla="val 843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venir Next LT Pro"/>
                <a:ea typeface="+mn-ea"/>
                <a:cs typeface="+mn-cs"/>
              </a:rPr>
              <a:t>Nya avtal skrivs</a:t>
            </a:r>
          </a:p>
        </p:txBody>
      </p:sp>
      <p:cxnSp>
        <p:nvCxnSpPr>
          <p:cNvPr id="11" name="Rak 10">
            <a:extLst>
              <a:ext uri="{FF2B5EF4-FFF2-40B4-BE49-F238E27FC236}">
                <a16:creationId xmlns:a16="http://schemas.microsoft.com/office/drawing/2014/main" id="{E45EB3C7-330B-5719-3866-DED5370782AA}"/>
              </a:ext>
            </a:extLst>
          </p:cNvPr>
          <p:cNvCxnSpPr>
            <a:cxnSpLocks/>
          </p:cNvCxnSpPr>
          <p:nvPr/>
        </p:nvCxnSpPr>
        <p:spPr>
          <a:xfrm>
            <a:off x="6510311" y="3733682"/>
            <a:ext cx="0" cy="41987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16" name="Rektangel med rundade hörn 15">
            <a:extLst>
              <a:ext uri="{FF2B5EF4-FFF2-40B4-BE49-F238E27FC236}">
                <a16:creationId xmlns:a16="http://schemas.microsoft.com/office/drawing/2014/main" id="{04E0B78E-DBD2-FFD3-1550-DD9D95EAF233}"/>
              </a:ext>
            </a:extLst>
          </p:cNvPr>
          <p:cNvSpPr/>
          <p:nvPr/>
        </p:nvSpPr>
        <p:spPr>
          <a:xfrm rot="10800000" flipV="1">
            <a:off x="1867244" y="2549954"/>
            <a:ext cx="1446244" cy="1168551"/>
          </a:xfrm>
          <a:prstGeom prst="roundRect">
            <a:avLst>
              <a:gd name="adj" fmla="val 843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venir Next LT Pro"/>
                <a:ea typeface="+mn-ea"/>
                <a:cs typeface="+mn-cs"/>
              </a:rPr>
              <a:t>Beräkning pris och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venir Next LT Pro"/>
                <a:ea typeface="+mn-ea"/>
                <a:cs typeface="+mn-cs"/>
              </a:rPr>
              <a:t>avtals-konstruktion</a:t>
            </a:r>
          </a:p>
        </p:txBody>
      </p:sp>
      <p:sp>
        <p:nvSpPr>
          <p:cNvPr id="18" name="Rektangel med rundade hörn 17">
            <a:extLst>
              <a:ext uri="{FF2B5EF4-FFF2-40B4-BE49-F238E27FC236}">
                <a16:creationId xmlns:a16="http://schemas.microsoft.com/office/drawing/2014/main" id="{9642410A-B134-0C65-6AD5-EEC12B1652DD}"/>
              </a:ext>
            </a:extLst>
          </p:cNvPr>
          <p:cNvSpPr/>
          <p:nvPr/>
        </p:nvSpPr>
        <p:spPr>
          <a:xfrm rot="10800000" flipV="1">
            <a:off x="2914395" y="5279245"/>
            <a:ext cx="1446244" cy="1168551"/>
          </a:xfrm>
          <a:prstGeom prst="roundRect">
            <a:avLst>
              <a:gd name="adj" fmla="val 843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venir Next LT Pro"/>
                <a:ea typeface="+mn-ea"/>
                <a:cs typeface="+mn-cs"/>
              </a:rPr>
              <a:t>Enkät till anslutna kommuner</a:t>
            </a:r>
          </a:p>
        </p:txBody>
      </p:sp>
      <p:cxnSp>
        <p:nvCxnSpPr>
          <p:cNvPr id="19" name="Rak 18">
            <a:extLst>
              <a:ext uri="{FF2B5EF4-FFF2-40B4-BE49-F238E27FC236}">
                <a16:creationId xmlns:a16="http://schemas.microsoft.com/office/drawing/2014/main" id="{E7FA5F7B-64EF-AE53-DF5E-F6B18869180E}"/>
              </a:ext>
            </a:extLst>
          </p:cNvPr>
          <p:cNvCxnSpPr>
            <a:cxnSpLocks/>
          </p:cNvCxnSpPr>
          <p:nvPr/>
        </p:nvCxnSpPr>
        <p:spPr>
          <a:xfrm flipV="1">
            <a:off x="3615507" y="4859366"/>
            <a:ext cx="0" cy="41987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20" name="Rektangel med rundade hörn 19">
            <a:extLst>
              <a:ext uri="{FF2B5EF4-FFF2-40B4-BE49-F238E27FC236}">
                <a16:creationId xmlns:a16="http://schemas.microsoft.com/office/drawing/2014/main" id="{CA8FE22E-5536-A7FC-D469-FC50DEDEFA48}"/>
              </a:ext>
            </a:extLst>
          </p:cNvPr>
          <p:cNvSpPr/>
          <p:nvPr/>
        </p:nvSpPr>
        <p:spPr>
          <a:xfrm rot="10800000" flipV="1">
            <a:off x="7463855" y="2564030"/>
            <a:ext cx="1446244" cy="1168551"/>
          </a:xfrm>
          <a:prstGeom prst="roundRect">
            <a:avLst>
              <a:gd name="adj" fmla="val 843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venir Next LT Pro"/>
                <a:ea typeface="+mn-ea"/>
                <a:cs typeface="+mn-cs"/>
              </a:rPr>
              <a:t>Beslut i kommuner, avsiktsförklaring</a:t>
            </a:r>
          </a:p>
        </p:txBody>
      </p:sp>
      <p:cxnSp>
        <p:nvCxnSpPr>
          <p:cNvPr id="21" name="Rak 20">
            <a:extLst>
              <a:ext uri="{FF2B5EF4-FFF2-40B4-BE49-F238E27FC236}">
                <a16:creationId xmlns:a16="http://schemas.microsoft.com/office/drawing/2014/main" id="{1A942941-D5A6-C1A9-B41B-96BDFAF43C85}"/>
              </a:ext>
            </a:extLst>
          </p:cNvPr>
          <p:cNvCxnSpPr>
            <a:cxnSpLocks/>
          </p:cNvCxnSpPr>
          <p:nvPr/>
        </p:nvCxnSpPr>
        <p:spPr>
          <a:xfrm flipV="1">
            <a:off x="5275464" y="4831295"/>
            <a:ext cx="0" cy="41987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22" name="Rektangel med rundade hörn 21">
            <a:extLst>
              <a:ext uri="{FF2B5EF4-FFF2-40B4-BE49-F238E27FC236}">
                <a16:creationId xmlns:a16="http://schemas.microsoft.com/office/drawing/2014/main" id="{16BFA5C6-06B1-1AD3-8DAB-223E07F4959B}"/>
              </a:ext>
            </a:extLst>
          </p:cNvPr>
          <p:cNvSpPr/>
          <p:nvPr/>
        </p:nvSpPr>
        <p:spPr>
          <a:xfrm rot="10800000" flipV="1">
            <a:off x="5787189" y="2558786"/>
            <a:ext cx="1446244" cy="1168551"/>
          </a:xfrm>
          <a:prstGeom prst="roundRect">
            <a:avLst>
              <a:gd name="adj" fmla="val 843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venir Next LT Pro"/>
                <a:ea typeface="+mn-ea"/>
                <a:cs typeface="+mn-cs"/>
              </a:rPr>
              <a:t>Utskick av erbjudande med pris och upplägg</a:t>
            </a:r>
          </a:p>
        </p:txBody>
      </p:sp>
      <p:cxnSp>
        <p:nvCxnSpPr>
          <p:cNvPr id="23" name="Rak 22">
            <a:extLst>
              <a:ext uri="{FF2B5EF4-FFF2-40B4-BE49-F238E27FC236}">
                <a16:creationId xmlns:a16="http://schemas.microsoft.com/office/drawing/2014/main" id="{D0E5D692-8D36-B870-725B-5B2C01562159}"/>
              </a:ext>
            </a:extLst>
          </p:cNvPr>
          <p:cNvCxnSpPr>
            <a:cxnSpLocks/>
          </p:cNvCxnSpPr>
          <p:nvPr/>
        </p:nvCxnSpPr>
        <p:spPr>
          <a:xfrm flipV="1">
            <a:off x="9426369" y="4831295"/>
            <a:ext cx="0" cy="41987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30" name="Rektangel 29">
            <a:extLst>
              <a:ext uri="{FF2B5EF4-FFF2-40B4-BE49-F238E27FC236}">
                <a16:creationId xmlns:a16="http://schemas.microsoft.com/office/drawing/2014/main" id="{17721DD0-0F19-67A5-FA09-D6394D58BF55}"/>
              </a:ext>
            </a:extLst>
          </p:cNvPr>
          <p:cNvSpPr/>
          <p:nvPr/>
        </p:nvSpPr>
        <p:spPr>
          <a:xfrm>
            <a:off x="214605" y="4262381"/>
            <a:ext cx="2846995" cy="4603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venir Next LT Pro"/>
                <a:ea typeface="+mn-ea"/>
                <a:cs typeface="+mn-cs"/>
              </a:rPr>
              <a:t>2024</a:t>
            </a:r>
          </a:p>
        </p:txBody>
      </p:sp>
      <p:sp>
        <p:nvSpPr>
          <p:cNvPr id="31" name="Rektangel 30">
            <a:extLst>
              <a:ext uri="{FF2B5EF4-FFF2-40B4-BE49-F238E27FC236}">
                <a16:creationId xmlns:a16="http://schemas.microsoft.com/office/drawing/2014/main" id="{04D58255-BFA4-0D39-A82F-904AEA0074A2}"/>
              </a:ext>
            </a:extLst>
          </p:cNvPr>
          <p:cNvSpPr/>
          <p:nvPr/>
        </p:nvSpPr>
        <p:spPr>
          <a:xfrm>
            <a:off x="3061607" y="4275070"/>
            <a:ext cx="2894628" cy="434922"/>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venir Next LT Pro"/>
                <a:ea typeface="+mn-ea"/>
                <a:cs typeface="+mn-cs"/>
              </a:rPr>
              <a:t>2025</a:t>
            </a:r>
          </a:p>
        </p:txBody>
      </p:sp>
      <p:sp>
        <p:nvSpPr>
          <p:cNvPr id="32" name="Rektangel 31">
            <a:extLst>
              <a:ext uri="{FF2B5EF4-FFF2-40B4-BE49-F238E27FC236}">
                <a16:creationId xmlns:a16="http://schemas.microsoft.com/office/drawing/2014/main" id="{FBF8A895-0768-7591-F3F5-A4C358A44C1F}"/>
              </a:ext>
            </a:extLst>
          </p:cNvPr>
          <p:cNvSpPr/>
          <p:nvPr/>
        </p:nvSpPr>
        <p:spPr>
          <a:xfrm>
            <a:off x="5956235" y="4275070"/>
            <a:ext cx="2894624" cy="434922"/>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venir Next LT Pro"/>
                <a:ea typeface="+mn-ea"/>
                <a:cs typeface="+mn-cs"/>
              </a:rPr>
              <a:t>2026</a:t>
            </a:r>
          </a:p>
        </p:txBody>
      </p:sp>
      <p:sp>
        <p:nvSpPr>
          <p:cNvPr id="33" name="Rektangel 32">
            <a:extLst>
              <a:ext uri="{FF2B5EF4-FFF2-40B4-BE49-F238E27FC236}">
                <a16:creationId xmlns:a16="http://schemas.microsoft.com/office/drawing/2014/main" id="{D9416740-BB19-977B-7720-7795004DA817}"/>
              </a:ext>
            </a:extLst>
          </p:cNvPr>
          <p:cNvSpPr/>
          <p:nvPr/>
        </p:nvSpPr>
        <p:spPr>
          <a:xfrm>
            <a:off x="8855151" y="4275741"/>
            <a:ext cx="2894624" cy="43492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venir Next LT Pro"/>
                <a:ea typeface="+mn-ea"/>
                <a:cs typeface="+mn-cs"/>
              </a:rPr>
              <a:t>2027</a:t>
            </a:r>
          </a:p>
        </p:txBody>
      </p:sp>
      <p:sp>
        <p:nvSpPr>
          <p:cNvPr id="34" name="Rektangel med rundade hörn 9">
            <a:extLst>
              <a:ext uri="{FF2B5EF4-FFF2-40B4-BE49-F238E27FC236}">
                <a16:creationId xmlns:a16="http://schemas.microsoft.com/office/drawing/2014/main" id="{40EB0C76-D2F3-F9AF-2C0E-0125FB6EA11D}"/>
              </a:ext>
            </a:extLst>
          </p:cNvPr>
          <p:cNvSpPr/>
          <p:nvPr/>
        </p:nvSpPr>
        <p:spPr>
          <a:xfrm>
            <a:off x="10432701" y="5279244"/>
            <a:ext cx="1446244" cy="1198903"/>
          </a:xfrm>
          <a:prstGeom prst="roundRect">
            <a:avLst>
              <a:gd name="adj" fmla="val 843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venir Next LT Pro"/>
                <a:ea typeface="+mn-ea"/>
                <a:cs typeface="+mn-cs"/>
              </a:rPr>
              <a:t>Beslut i kommuner om budget 2028 </a:t>
            </a:r>
          </a:p>
        </p:txBody>
      </p:sp>
      <p:cxnSp>
        <p:nvCxnSpPr>
          <p:cNvPr id="35" name="Rak 22">
            <a:extLst>
              <a:ext uri="{FF2B5EF4-FFF2-40B4-BE49-F238E27FC236}">
                <a16:creationId xmlns:a16="http://schemas.microsoft.com/office/drawing/2014/main" id="{A2A49796-3B40-F47A-5946-59F5ED8B2BE9}"/>
              </a:ext>
            </a:extLst>
          </p:cNvPr>
          <p:cNvCxnSpPr>
            <a:cxnSpLocks/>
          </p:cNvCxnSpPr>
          <p:nvPr/>
        </p:nvCxnSpPr>
        <p:spPr>
          <a:xfrm flipV="1">
            <a:off x="11059294" y="4831295"/>
            <a:ext cx="0" cy="41987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30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6" grpId="0" animBg="1"/>
      <p:bldP spid="18" grpId="0" animBg="1"/>
      <p:bldP spid="20" grpId="0" animBg="1"/>
      <p:bldP spid="22"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BAA3E4-E8C8-4433-9CDC-AE00481EBEDC}"/>
              </a:ext>
            </a:extLst>
          </p:cNvPr>
          <p:cNvSpPr>
            <a:spLocks noGrp="1"/>
          </p:cNvSpPr>
          <p:nvPr>
            <p:ph type="ctrTitle"/>
          </p:nvPr>
        </p:nvSpPr>
        <p:spPr/>
        <p:txBody>
          <a:bodyPr/>
          <a:lstStyle/>
          <a:p>
            <a:r>
              <a:rPr lang="sv-SE" dirty="0"/>
              <a:t>FoU-miljöers roller i utvecklingen av en kunskapsbaserad socialtjänst</a:t>
            </a:r>
          </a:p>
        </p:txBody>
      </p:sp>
      <p:sp>
        <p:nvSpPr>
          <p:cNvPr id="3" name="Underrubrik 2">
            <a:extLst>
              <a:ext uri="{FF2B5EF4-FFF2-40B4-BE49-F238E27FC236}">
                <a16:creationId xmlns:a16="http://schemas.microsoft.com/office/drawing/2014/main" id="{AF3F0909-A151-4F20-B9F2-14186606B61F}"/>
              </a:ext>
            </a:extLst>
          </p:cNvPr>
          <p:cNvSpPr>
            <a:spLocks noGrp="1"/>
          </p:cNvSpPr>
          <p:nvPr>
            <p:ph type="subTitle" idx="1"/>
          </p:nvPr>
        </p:nvSpPr>
        <p:spPr/>
        <p:txBody>
          <a:bodyPr/>
          <a:lstStyle/>
          <a:p>
            <a:r>
              <a:rPr lang="sv-SE" dirty="0"/>
              <a:t>enkätsvar</a:t>
            </a:r>
          </a:p>
        </p:txBody>
      </p:sp>
      <p:sp>
        <p:nvSpPr>
          <p:cNvPr id="4" name="Platshållare för text 3">
            <a:extLst>
              <a:ext uri="{FF2B5EF4-FFF2-40B4-BE49-F238E27FC236}">
                <a16:creationId xmlns:a16="http://schemas.microsoft.com/office/drawing/2014/main" id="{94EC9435-A8CA-4C59-9CDF-E75B048EC4FD}"/>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37493113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198950-D6FA-4F32-B4C8-2C668DD484B7}"/>
              </a:ext>
            </a:extLst>
          </p:cNvPr>
          <p:cNvSpPr>
            <a:spLocks noGrp="1"/>
          </p:cNvSpPr>
          <p:nvPr>
            <p:ph type="title"/>
          </p:nvPr>
        </p:nvSpPr>
        <p:spPr/>
        <p:txBody>
          <a:bodyPr/>
          <a:lstStyle/>
          <a:p>
            <a:r>
              <a:rPr lang="sv-SE" dirty="0"/>
              <a:t>Genomförande</a:t>
            </a:r>
          </a:p>
        </p:txBody>
      </p:sp>
      <p:sp>
        <p:nvSpPr>
          <p:cNvPr id="3" name="Platshållare för text 2">
            <a:extLst>
              <a:ext uri="{FF2B5EF4-FFF2-40B4-BE49-F238E27FC236}">
                <a16:creationId xmlns:a16="http://schemas.microsoft.com/office/drawing/2014/main" id="{0701D81B-182E-4A93-9708-7025C678A6E9}"/>
              </a:ext>
            </a:extLst>
          </p:cNvPr>
          <p:cNvSpPr>
            <a:spLocks noGrp="1"/>
          </p:cNvSpPr>
          <p:nvPr>
            <p:ph type="body" sz="quarter" idx="13"/>
          </p:nvPr>
        </p:nvSpPr>
        <p:spPr>
          <a:xfrm>
            <a:off x="636044" y="1634399"/>
            <a:ext cx="8745699" cy="4501705"/>
          </a:xfrm>
        </p:spPr>
        <p:txBody>
          <a:bodyPr>
            <a:normAutofit fontScale="85000" lnSpcReduction="20000"/>
          </a:bodyPr>
          <a:lstStyle/>
          <a:p>
            <a:r>
              <a:rPr lang="sv-SE" sz="2800" b="1" dirty="0"/>
              <a:t>Maj: </a:t>
            </a:r>
            <a:r>
              <a:rPr lang="sv-SE" sz="2800" dirty="0"/>
              <a:t>Enkäter med frågor om grundförutsättningar skickas ut till alla FoU-miljöer. </a:t>
            </a:r>
          </a:p>
          <a:p>
            <a:r>
              <a:rPr lang="sv-SE" sz="2800" b="1" dirty="0"/>
              <a:t>September: </a:t>
            </a:r>
            <a:r>
              <a:rPr lang="sv-SE" sz="2800" dirty="0"/>
              <a:t>Intervjuer och eventuella workshops med ett urval av chefer på FoU-miljöer och andra intressenter</a:t>
            </a:r>
          </a:p>
          <a:p>
            <a:r>
              <a:rPr lang="sv-SE" sz="2800" b="1" dirty="0"/>
              <a:t>September: </a:t>
            </a:r>
            <a:r>
              <a:rPr lang="sv-SE" sz="2800" dirty="0"/>
              <a:t>Intervjuer med ett urval av andra intressenter som ex. RSS, FORTE, FSS</a:t>
            </a:r>
          </a:p>
          <a:p>
            <a:r>
              <a:rPr lang="sv-SE" sz="2800" b="1" dirty="0"/>
              <a:t>Oktober: </a:t>
            </a:r>
            <a:r>
              <a:rPr lang="sv-SE" sz="2800" dirty="0"/>
              <a:t>Alla FoU-miljöer inbjuds till workshop för att reflektera över resultaten 16 och 23 oktober.</a:t>
            </a:r>
          </a:p>
          <a:p>
            <a:r>
              <a:rPr lang="sv-SE" sz="2800" b="1" dirty="0"/>
              <a:t>November: </a:t>
            </a:r>
            <a:r>
              <a:rPr lang="sv-SE" sz="2800" dirty="0"/>
              <a:t>slutrapport till socialdepartementet</a:t>
            </a:r>
          </a:p>
          <a:p>
            <a:endParaRPr lang="sv-SE" sz="2800" dirty="0"/>
          </a:p>
          <a:p>
            <a:r>
              <a:rPr lang="sv-SE" sz="2800" dirty="0"/>
              <a:t>Löpande avstämningar med SKR och FoU Välfärd.</a:t>
            </a:r>
          </a:p>
          <a:p>
            <a:pPr marL="0" indent="0">
              <a:buNone/>
            </a:pPr>
            <a:endParaRPr lang="sv-SE" dirty="0"/>
          </a:p>
          <a:p>
            <a:endParaRPr lang="sv-SE" dirty="0"/>
          </a:p>
        </p:txBody>
      </p:sp>
    </p:spTree>
    <p:extLst>
      <p:ext uri="{BB962C8B-B14F-4D97-AF65-F5344CB8AC3E}">
        <p14:creationId xmlns:p14="http://schemas.microsoft.com/office/powerpoint/2010/main" val="38886257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CD5DC7-112A-7C3D-EA2F-058FFA3996E9}"/>
              </a:ext>
            </a:extLst>
          </p:cNvPr>
          <p:cNvSpPr>
            <a:spLocks noGrp="1"/>
          </p:cNvSpPr>
          <p:nvPr>
            <p:ph type="ctrTitle"/>
          </p:nvPr>
        </p:nvSpPr>
        <p:spPr/>
        <p:txBody>
          <a:bodyPr/>
          <a:lstStyle/>
          <a:p>
            <a:r>
              <a:rPr lang="sv-SE" dirty="0"/>
              <a:t>Lokala behov </a:t>
            </a:r>
            <a:br>
              <a:rPr lang="sv-SE" dirty="0"/>
            </a:br>
            <a:r>
              <a:rPr lang="sv-SE" dirty="0"/>
              <a:t>av kunskap</a:t>
            </a:r>
          </a:p>
        </p:txBody>
      </p:sp>
      <p:sp>
        <p:nvSpPr>
          <p:cNvPr id="3" name="Underrubrik 2">
            <a:extLst>
              <a:ext uri="{FF2B5EF4-FFF2-40B4-BE49-F238E27FC236}">
                <a16:creationId xmlns:a16="http://schemas.microsoft.com/office/drawing/2014/main" id="{2F007971-FA0B-1E60-A2CF-C69784294F68}"/>
              </a:ext>
            </a:extLst>
          </p:cNvPr>
          <p:cNvSpPr>
            <a:spLocks noGrp="1"/>
          </p:cNvSpPr>
          <p:nvPr>
            <p:ph type="subTitle" idx="1"/>
          </p:nvPr>
        </p:nvSpPr>
        <p:spPr/>
        <p:txBody>
          <a:bodyPr/>
          <a:lstStyle/>
          <a:p>
            <a:r>
              <a:rPr lang="sv-SE" dirty="0"/>
              <a:t>Modell för att identifiera lokala behov av kunskap – </a:t>
            </a:r>
            <a:br>
              <a:rPr lang="sv-SE" dirty="0"/>
            </a:br>
            <a:r>
              <a:rPr lang="sv-SE" dirty="0"/>
              <a:t>en arbetsprocess inom Partnerskapet</a:t>
            </a:r>
          </a:p>
          <a:p>
            <a:endParaRPr lang="sv-SE" dirty="0"/>
          </a:p>
        </p:txBody>
      </p:sp>
    </p:spTree>
    <p:extLst>
      <p:ext uri="{BB962C8B-B14F-4D97-AF65-F5344CB8AC3E}">
        <p14:creationId xmlns:p14="http://schemas.microsoft.com/office/powerpoint/2010/main" val="429465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a:extLst>
              <a:ext uri="{FF2B5EF4-FFF2-40B4-BE49-F238E27FC236}">
                <a16:creationId xmlns:a16="http://schemas.microsoft.com/office/drawing/2014/main" id="{8CF4F0EF-DA6B-3A71-A321-292142C8D8A9}"/>
              </a:ext>
            </a:extLst>
          </p:cNvPr>
          <p:cNvGrpSpPr/>
          <p:nvPr/>
        </p:nvGrpSpPr>
        <p:grpSpPr>
          <a:xfrm>
            <a:off x="2854428" y="1841863"/>
            <a:ext cx="4870149" cy="4524008"/>
            <a:chOff x="3918786" y="1406529"/>
            <a:chExt cx="4354426" cy="4044940"/>
          </a:xfrm>
        </p:grpSpPr>
        <p:sp>
          <p:nvSpPr>
            <p:cNvPr id="5" name="Frihandsfigur: Form 4">
              <a:extLst>
                <a:ext uri="{FF2B5EF4-FFF2-40B4-BE49-F238E27FC236}">
                  <a16:creationId xmlns:a16="http://schemas.microsoft.com/office/drawing/2014/main" id="{EEE38B48-B3A9-1BCE-A334-5A86CC5C2ED3}"/>
                </a:ext>
              </a:extLst>
            </p:cNvPr>
            <p:cNvSpPr/>
            <p:nvPr/>
          </p:nvSpPr>
          <p:spPr>
            <a:xfrm>
              <a:off x="6382028" y="1406536"/>
              <a:ext cx="731627" cy="731626"/>
            </a:xfrm>
            <a:custGeom>
              <a:avLst/>
              <a:gdLst>
                <a:gd name="connsiteX0" fmla="*/ 0 w 759815"/>
                <a:gd name="connsiteY0" fmla="*/ 0 h 731626"/>
                <a:gd name="connsiteX1" fmla="*/ 759815 w 759815"/>
                <a:gd name="connsiteY1" fmla="*/ 0 h 731626"/>
                <a:gd name="connsiteX2" fmla="*/ 759815 w 759815"/>
                <a:gd name="connsiteY2" fmla="*/ 731626 h 731626"/>
                <a:gd name="connsiteX3" fmla="*/ 0 w 759815"/>
                <a:gd name="connsiteY3" fmla="*/ 731626 h 731626"/>
                <a:gd name="connsiteX4" fmla="*/ 0 w 759815"/>
                <a:gd name="connsiteY4" fmla="*/ 0 h 731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815" h="731626">
                  <a:moveTo>
                    <a:pt x="0" y="0"/>
                  </a:moveTo>
                  <a:lnTo>
                    <a:pt x="759815" y="0"/>
                  </a:lnTo>
                  <a:lnTo>
                    <a:pt x="759815" y="731626"/>
                  </a:lnTo>
                  <a:lnTo>
                    <a:pt x="0" y="731626"/>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sv-SE" sz="1000" b="1" i="0" u="none" strike="noStrike" kern="1200" cap="none" spc="0" normalizeH="0" baseline="0" noProof="0" dirty="0">
                  <a:ln>
                    <a:noFill/>
                  </a:ln>
                  <a:solidFill>
                    <a:prstClr val="black">
                      <a:hueOff val="0"/>
                      <a:satOff val="0"/>
                      <a:lumOff val="0"/>
                      <a:alphaOff val="0"/>
                    </a:prstClr>
                  </a:solidFill>
                  <a:effectLst/>
                  <a:uLnTx/>
                  <a:uFillTx/>
                  <a:latin typeface="Arial"/>
                  <a:ea typeface="+mn-ea"/>
                  <a:cs typeface="+mn-cs"/>
                </a:rPr>
                <a:t>Moment 1 </a:t>
              </a:r>
              <a:br>
                <a:rPr kumimoji="0" lang="sv-SE" sz="1000" b="1" i="0" u="none" strike="noStrike" kern="1200" cap="none" spc="0" normalizeH="0" baseline="0" noProof="0" dirty="0">
                  <a:ln>
                    <a:noFill/>
                  </a:ln>
                  <a:solidFill>
                    <a:prstClr val="black">
                      <a:hueOff val="0"/>
                      <a:satOff val="0"/>
                      <a:lumOff val="0"/>
                      <a:alphaOff val="0"/>
                    </a:prstClr>
                  </a:solidFill>
                  <a:effectLst/>
                  <a:uLnTx/>
                  <a:uFillTx/>
                  <a:latin typeface="Arial"/>
                  <a:ea typeface="+mn-ea"/>
                  <a:cs typeface="+mn-cs"/>
                </a:rPr>
              </a:br>
              <a:r>
                <a:rPr kumimoji="0" lang="sv-SE" sz="1000" b="0" i="0" u="none" strike="noStrike" kern="1200" cap="none" spc="0" normalizeH="0" baseline="0" noProof="0" dirty="0">
                  <a:ln>
                    <a:noFill/>
                  </a:ln>
                  <a:solidFill>
                    <a:prstClr val="black">
                      <a:hueOff val="0"/>
                      <a:satOff val="0"/>
                      <a:lumOff val="0"/>
                      <a:alphaOff val="0"/>
                    </a:prstClr>
                  </a:solidFill>
                  <a:effectLst/>
                  <a:uLnTx/>
                  <a:uFillTx/>
                  <a:latin typeface="Arial"/>
                  <a:ea typeface="+mn-ea"/>
                  <a:cs typeface="+mn-cs"/>
                </a:rPr>
                <a:t>Val av nytt verksamhets-område (NSK-S)</a:t>
              </a:r>
            </a:p>
          </p:txBody>
        </p:sp>
        <p:sp>
          <p:nvSpPr>
            <p:cNvPr id="6" name="Pil: cirkelformad 5">
              <a:extLst>
                <a:ext uri="{FF2B5EF4-FFF2-40B4-BE49-F238E27FC236}">
                  <a16:creationId xmlns:a16="http://schemas.microsoft.com/office/drawing/2014/main" id="{98774996-C6FC-7C42-DB44-986B8B09A041}"/>
                </a:ext>
              </a:extLst>
            </p:cNvPr>
            <p:cNvSpPr/>
            <p:nvPr/>
          </p:nvSpPr>
          <p:spPr>
            <a:xfrm>
              <a:off x="4089296" y="1451305"/>
              <a:ext cx="3795033" cy="3795033"/>
            </a:xfrm>
            <a:prstGeom prst="circularArrow">
              <a:avLst>
                <a:gd name="adj1" fmla="val 3759"/>
                <a:gd name="adj2" fmla="val 234538"/>
                <a:gd name="adj3" fmla="val 19814846"/>
                <a:gd name="adj4" fmla="val 18616743"/>
                <a:gd name="adj5" fmla="val 4386"/>
              </a:avLst>
            </a:prstGeom>
            <a:solidFill>
              <a:schemeClr val="accent1"/>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Frihandsfigur: Form 6">
              <a:extLst>
                <a:ext uri="{FF2B5EF4-FFF2-40B4-BE49-F238E27FC236}">
                  <a16:creationId xmlns:a16="http://schemas.microsoft.com/office/drawing/2014/main" id="{5B856220-78FA-C310-50CA-D84CEDDF98EE}"/>
                </a:ext>
              </a:extLst>
            </p:cNvPr>
            <p:cNvSpPr/>
            <p:nvPr/>
          </p:nvSpPr>
          <p:spPr>
            <a:xfrm>
              <a:off x="7093027" y="2589037"/>
              <a:ext cx="1180185" cy="731626"/>
            </a:xfrm>
            <a:custGeom>
              <a:avLst/>
              <a:gdLst>
                <a:gd name="connsiteX0" fmla="*/ 0 w 1180185"/>
                <a:gd name="connsiteY0" fmla="*/ 0 h 731626"/>
                <a:gd name="connsiteX1" fmla="*/ 1180185 w 1180185"/>
                <a:gd name="connsiteY1" fmla="*/ 0 h 731626"/>
                <a:gd name="connsiteX2" fmla="*/ 1180185 w 1180185"/>
                <a:gd name="connsiteY2" fmla="*/ 731626 h 731626"/>
                <a:gd name="connsiteX3" fmla="*/ 0 w 1180185"/>
                <a:gd name="connsiteY3" fmla="*/ 731626 h 731626"/>
                <a:gd name="connsiteX4" fmla="*/ 0 w 1180185"/>
                <a:gd name="connsiteY4" fmla="*/ 0 h 731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185" h="731626">
                  <a:moveTo>
                    <a:pt x="0" y="0"/>
                  </a:moveTo>
                  <a:lnTo>
                    <a:pt x="1180185" y="0"/>
                  </a:lnTo>
                  <a:lnTo>
                    <a:pt x="1180185" y="731626"/>
                  </a:lnTo>
                  <a:lnTo>
                    <a:pt x="0" y="731626"/>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sv-SE" sz="1000" b="1"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t>Moment 2 </a:t>
              </a:r>
              <a:br>
                <a:rPr kumimoji="0" lang="sv-SE" sz="1000" b="1"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br>
              <a:r>
                <a:rPr kumimoji="0" lang="sv-SE" sz="1000" b="0"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t>Identifiering och sammanställning av lokala behov </a:t>
              </a:r>
              <a:br>
                <a:rPr kumimoji="0" lang="sv-SE" sz="1000" b="0"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br>
              <a:r>
                <a:rPr kumimoji="0" lang="sv-SE" sz="1000" b="0"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t>(RSS + lokal nivå)</a:t>
              </a:r>
            </a:p>
          </p:txBody>
        </p:sp>
        <p:sp>
          <p:nvSpPr>
            <p:cNvPr id="8" name="Pil: cirkelformad 7">
              <a:extLst>
                <a:ext uri="{FF2B5EF4-FFF2-40B4-BE49-F238E27FC236}">
                  <a16:creationId xmlns:a16="http://schemas.microsoft.com/office/drawing/2014/main" id="{222310F3-7766-67A9-0254-83044DB7BBF8}"/>
                </a:ext>
              </a:extLst>
            </p:cNvPr>
            <p:cNvSpPr/>
            <p:nvPr/>
          </p:nvSpPr>
          <p:spPr>
            <a:xfrm>
              <a:off x="4086343" y="1445179"/>
              <a:ext cx="3795033" cy="3795033"/>
            </a:xfrm>
            <a:prstGeom prst="circularArrow">
              <a:avLst>
                <a:gd name="adj1" fmla="val 3759"/>
                <a:gd name="adj2" fmla="val 234538"/>
                <a:gd name="adj3" fmla="val 1327245"/>
                <a:gd name="adj4" fmla="val 21556543"/>
                <a:gd name="adj5" fmla="val 4386"/>
              </a:avLst>
            </a:prstGeom>
            <a:solidFill>
              <a:schemeClr val="accent1"/>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 name="Frihandsfigur: Form 8">
              <a:extLst>
                <a:ext uri="{FF2B5EF4-FFF2-40B4-BE49-F238E27FC236}">
                  <a16:creationId xmlns:a16="http://schemas.microsoft.com/office/drawing/2014/main" id="{996AD293-97EE-DC44-0D94-ECC68DED3AF2}"/>
                </a:ext>
              </a:extLst>
            </p:cNvPr>
            <p:cNvSpPr/>
            <p:nvPr/>
          </p:nvSpPr>
          <p:spPr>
            <a:xfrm>
              <a:off x="6760964" y="4107571"/>
              <a:ext cx="1171194" cy="643684"/>
            </a:xfrm>
            <a:custGeom>
              <a:avLst/>
              <a:gdLst>
                <a:gd name="connsiteX0" fmla="*/ 0 w 1171194"/>
                <a:gd name="connsiteY0" fmla="*/ 0 h 643684"/>
                <a:gd name="connsiteX1" fmla="*/ 1171194 w 1171194"/>
                <a:gd name="connsiteY1" fmla="*/ 0 h 643684"/>
                <a:gd name="connsiteX2" fmla="*/ 1171194 w 1171194"/>
                <a:gd name="connsiteY2" fmla="*/ 643684 h 643684"/>
                <a:gd name="connsiteX3" fmla="*/ 0 w 1171194"/>
                <a:gd name="connsiteY3" fmla="*/ 643684 h 643684"/>
                <a:gd name="connsiteX4" fmla="*/ 0 w 1171194"/>
                <a:gd name="connsiteY4" fmla="*/ 0 h 643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194" h="643684">
                  <a:moveTo>
                    <a:pt x="0" y="0"/>
                  </a:moveTo>
                  <a:lnTo>
                    <a:pt x="1171194" y="0"/>
                  </a:lnTo>
                  <a:lnTo>
                    <a:pt x="1171194" y="643684"/>
                  </a:lnTo>
                  <a:lnTo>
                    <a:pt x="0" y="643684"/>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sv-SE" sz="1000" b="1"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t>Moment 3 </a:t>
              </a:r>
              <a:r>
                <a:rPr kumimoji="0" lang="sv-SE" sz="1000" b="0"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t>Avstämning av identifierade behov</a:t>
              </a:r>
              <a:br>
                <a:rPr kumimoji="0" lang="sv-SE" sz="1000" b="0"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br>
              <a:r>
                <a:rPr kumimoji="0" lang="sv-SE" sz="1000" b="0"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t> (RSS + lokal nivå)</a:t>
              </a:r>
            </a:p>
          </p:txBody>
        </p:sp>
        <p:sp>
          <p:nvSpPr>
            <p:cNvPr id="10" name="Pil: cirkelformad 9">
              <a:extLst>
                <a:ext uri="{FF2B5EF4-FFF2-40B4-BE49-F238E27FC236}">
                  <a16:creationId xmlns:a16="http://schemas.microsoft.com/office/drawing/2014/main" id="{6161AFAA-E667-D7AC-74FE-11894EBCA6E8}"/>
                </a:ext>
              </a:extLst>
            </p:cNvPr>
            <p:cNvSpPr/>
            <p:nvPr/>
          </p:nvSpPr>
          <p:spPr>
            <a:xfrm>
              <a:off x="4086343" y="1445179"/>
              <a:ext cx="3795033" cy="3795033"/>
            </a:xfrm>
            <a:prstGeom prst="circularArrow">
              <a:avLst>
                <a:gd name="adj1" fmla="val 3759"/>
                <a:gd name="adj2" fmla="val 234538"/>
                <a:gd name="adj3" fmla="val 4130393"/>
                <a:gd name="adj4" fmla="val 3234890"/>
                <a:gd name="adj5" fmla="val 4386"/>
              </a:avLst>
            </a:prstGeom>
            <a:solidFill>
              <a:schemeClr val="accent1"/>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1" name="Frihandsfigur: Form 10">
              <a:extLst>
                <a:ext uri="{FF2B5EF4-FFF2-40B4-BE49-F238E27FC236}">
                  <a16:creationId xmlns:a16="http://schemas.microsoft.com/office/drawing/2014/main" id="{5E16AA57-2852-FA28-AA0A-3583A27AC3FB}"/>
                </a:ext>
              </a:extLst>
            </p:cNvPr>
            <p:cNvSpPr/>
            <p:nvPr/>
          </p:nvSpPr>
          <p:spPr>
            <a:xfrm>
              <a:off x="5466967" y="4719843"/>
              <a:ext cx="905115" cy="731626"/>
            </a:xfrm>
            <a:custGeom>
              <a:avLst/>
              <a:gdLst>
                <a:gd name="connsiteX0" fmla="*/ 0 w 1033787"/>
                <a:gd name="connsiteY0" fmla="*/ 0 h 731626"/>
                <a:gd name="connsiteX1" fmla="*/ 1033787 w 1033787"/>
                <a:gd name="connsiteY1" fmla="*/ 0 h 731626"/>
                <a:gd name="connsiteX2" fmla="*/ 1033787 w 1033787"/>
                <a:gd name="connsiteY2" fmla="*/ 731626 h 731626"/>
                <a:gd name="connsiteX3" fmla="*/ 0 w 1033787"/>
                <a:gd name="connsiteY3" fmla="*/ 731626 h 731626"/>
                <a:gd name="connsiteX4" fmla="*/ 0 w 1033787"/>
                <a:gd name="connsiteY4" fmla="*/ 0 h 731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787" h="731626">
                  <a:moveTo>
                    <a:pt x="0" y="0"/>
                  </a:moveTo>
                  <a:lnTo>
                    <a:pt x="1033787" y="0"/>
                  </a:lnTo>
                  <a:lnTo>
                    <a:pt x="1033787" y="731626"/>
                  </a:lnTo>
                  <a:lnTo>
                    <a:pt x="0" y="731626"/>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sv-SE" sz="1000" b="1"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t>Moment 4</a:t>
              </a:r>
              <a:r>
                <a:rPr kumimoji="0" lang="sv-SE" sz="1000" b="0"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t> Sammanställning och sortering</a:t>
              </a:r>
              <a:br>
                <a:rPr kumimoji="0" lang="sv-SE" sz="1000" b="0"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br>
              <a:r>
                <a:rPr kumimoji="0" lang="sv-SE" sz="1000" b="0"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t>(Nationella aktörer)</a:t>
              </a:r>
            </a:p>
          </p:txBody>
        </p:sp>
        <p:sp>
          <p:nvSpPr>
            <p:cNvPr id="12" name="Pil: cirkelformad 11">
              <a:extLst>
                <a:ext uri="{FF2B5EF4-FFF2-40B4-BE49-F238E27FC236}">
                  <a16:creationId xmlns:a16="http://schemas.microsoft.com/office/drawing/2014/main" id="{9F56B1F0-AC34-1ED1-B43E-49C358D900C2}"/>
                </a:ext>
              </a:extLst>
            </p:cNvPr>
            <p:cNvSpPr/>
            <p:nvPr/>
          </p:nvSpPr>
          <p:spPr>
            <a:xfrm>
              <a:off x="4086343" y="1445179"/>
              <a:ext cx="3795033" cy="3795033"/>
            </a:xfrm>
            <a:prstGeom prst="circularArrow">
              <a:avLst>
                <a:gd name="adj1" fmla="val 3759"/>
                <a:gd name="adj2" fmla="val 234538"/>
                <a:gd name="adj3" fmla="val 7258646"/>
                <a:gd name="adj4" fmla="val 6435069"/>
                <a:gd name="adj5" fmla="val 4386"/>
              </a:avLst>
            </a:prstGeom>
            <a:solidFill>
              <a:schemeClr val="accent1"/>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3" name="Frihandsfigur: Form 12">
              <a:extLst>
                <a:ext uri="{FF2B5EF4-FFF2-40B4-BE49-F238E27FC236}">
                  <a16:creationId xmlns:a16="http://schemas.microsoft.com/office/drawing/2014/main" id="{B04F171D-6B25-F246-09E1-38E34108448F}"/>
                </a:ext>
              </a:extLst>
            </p:cNvPr>
            <p:cNvSpPr/>
            <p:nvPr/>
          </p:nvSpPr>
          <p:spPr>
            <a:xfrm>
              <a:off x="4267025" y="4133680"/>
              <a:ext cx="731626" cy="731626"/>
            </a:xfrm>
            <a:custGeom>
              <a:avLst/>
              <a:gdLst>
                <a:gd name="connsiteX0" fmla="*/ 0 w 731626"/>
                <a:gd name="connsiteY0" fmla="*/ 0 h 731626"/>
                <a:gd name="connsiteX1" fmla="*/ 731626 w 731626"/>
                <a:gd name="connsiteY1" fmla="*/ 0 h 731626"/>
                <a:gd name="connsiteX2" fmla="*/ 731626 w 731626"/>
                <a:gd name="connsiteY2" fmla="*/ 731626 h 731626"/>
                <a:gd name="connsiteX3" fmla="*/ 0 w 731626"/>
                <a:gd name="connsiteY3" fmla="*/ 731626 h 731626"/>
                <a:gd name="connsiteX4" fmla="*/ 0 w 731626"/>
                <a:gd name="connsiteY4" fmla="*/ 0 h 731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626" h="731626">
                  <a:moveTo>
                    <a:pt x="0" y="0"/>
                  </a:moveTo>
                  <a:lnTo>
                    <a:pt x="731626" y="0"/>
                  </a:lnTo>
                  <a:lnTo>
                    <a:pt x="731626" y="731626"/>
                  </a:lnTo>
                  <a:lnTo>
                    <a:pt x="0" y="731626"/>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sv-SE" sz="1000" b="1"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t>Moment 5 </a:t>
              </a:r>
              <a:r>
                <a:rPr kumimoji="0" lang="sv-SE" sz="1000" b="0"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t>Prioritering  (NSK-S) </a:t>
              </a:r>
            </a:p>
          </p:txBody>
        </p:sp>
        <p:sp>
          <p:nvSpPr>
            <p:cNvPr id="14" name="Pil: cirkelformad 13">
              <a:extLst>
                <a:ext uri="{FF2B5EF4-FFF2-40B4-BE49-F238E27FC236}">
                  <a16:creationId xmlns:a16="http://schemas.microsoft.com/office/drawing/2014/main" id="{855D0F0B-2917-FA7B-86BE-DFCF393FE8BE}"/>
                </a:ext>
              </a:extLst>
            </p:cNvPr>
            <p:cNvSpPr/>
            <p:nvPr/>
          </p:nvSpPr>
          <p:spPr>
            <a:xfrm>
              <a:off x="4086343" y="1445179"/>
              <a:ext cx="3795033" cy="3795033"/>
            </a:xfrm>
            <a:prstGeom prst="circularArrow">
              <a:avLst>
                <a:gd name="adj1" fmla="val 3759"/>
                <a:gd name="adj2" fmla="val 234538"/>
                <a:gd name="adj3" fmla="val 10608919"/>
                <a:gd name="adj4" fmla="val 9334093"/>
                <a:gd name="adj5" fmla="val 4386"/>
              </a:avLst>
            </a:prstGeom>
            <a:solidFill>
              <a:schemeClr val="accent1"/>
            </a:solidFill>
            <a:ln w="12700" cap="flat" cmpd="sng" algn="ctr">
              <a:solidFill>
                <a:schemeClr val="accent1"/>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5" name="Frihandsfigur: Form 14">
              <a:extLst>
                <a:ext uri="{FF2B5EF4-FFF2-40B4-BE49-F238E27FC236}">
                  <a16:creationId xmlns:a16="http://schemas.microsoft.com/office/drawing/2014/main" id="{23B01E44-4905-A50F-B44C-AB486E232272}"/>
                </a:ext>
              </a:extLst>
            </p:cNvPr>
            <p:cNvSpPr/>
            <p:nvPr/>
          </p:nvSpPr>
          <p:spPr>
            <a:xfrm>
              <a:off x="3918786" y="2589037"/>
              <a:ext cx="731626" cy="731626"/>
            </a:xfrm>
            <a:custGeom>
              <a:avLst/>
              <a:gdLst>
                <a:gd name="connsiteX0" fmla="*/ 0 w 731626"/>
                <a:gd name="connsiteY0" fmla="*/ 0 h 731626"/>
                <a:gd name="connsiteX1" fmla="*/ 731626 w 731626"/>
                <a:gd name="connsiteY1" fmla="*/ 0 h 731626"/>
                <a:gd name="connsiteX2" fmla="*/ 731626 w 731626"/>
                <a:gd name="connsiteY2" fmla="*/ 731626 h 731626"/>
                <a:gd name="connsiteX3" fmla="*/ 0 w 731626"/>
                <a:gd name="connsiteY3" fmla="*/ 731626 h 731626"/>
                <a:gd name="connsiteX4" fmla="*/ 0 w 731626"/>
                <a:gd name="connsiteY4" fmla="*/ 0 h 731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626" h="731626">
                  <a:moveTo>
                    <a:pt x="0" y="0"/>
                  </a:moveTo>
                  <a:lnTo>
                    <a:pt x="731626" y="0"/>
                  </a:lnTo>
                  <a:lnTo>
                    <a:pt x="731626" y="731626"/>
                  </a:lnTo>
                  <a:lnTo>
                    <a:pt x="0" y="731626"/>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sv-SE" sz="1000" b="1"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t>Moment  6 </a:t>
              </a:r>
              <a:r>
                <a:rPr kumimoji="0" lang="sv-SE" sz="1000" b="0"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t>Nationella aktörer tar emot behov</a:t>
              </a:r>
            </a:p>
          </p:txBody>
        </p:sp>
        <p:sp>
          <p:nvSpPr>
            <p:cNvPr id="16" name="Pil: cirkelformad 15">
              <a:extLst>
                <a:ext uri="{FF2B5EF4-FFF2-40B4-BE49-F238E27FC236}">
                  <a16:creationId xmlns:a16="http://schemas.microsoft.com/office/drawing/2014/main" id="{2CE87B49-C47B-A8F9-6B5B-E3AEA832508A}"/>
                </a:ext>
              </a:extLst>
            </p:cNvPr>
            <p:cNvSpPr/>
            <p:nvPr/>
          </p:nvSpPr>
          <p:spPr>
            <a:xfrm>
              <a:off x="4086343" y="1445179"/>
              <a:ext cx="3795033" cy="3795033"/>
            </a:xfrm>
            <a:prstGeom prst="circularArrow">
              <a:avLst>
                <a:gd name="adj1" fmla="val 3759"/>
                <a:gd name="adj2" fmla="val 234538"/>
                <a:gd name="adj3" fmla="val 13561078"/>
                <a:gd name="adj4" fmla="val 12337203"/>
                <a:gd name="adj5" fmla="val 4386"/>
              </a:avLst>
            </a:prstGeom>
            <a:solidFill>
              <a:schemeClr val="accent1"/>
            </a:solidFill>
            <a:ln w="12700" cap="flat" cmpd="sng" algn="ctr">
              <a:solidFill>
                <a:schemeClr val="accent1"/>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7" name="Frihandsfigur: Form 16">
              <a:extLst>
                <a:ext uri="{FF2B5EF4-FFF2-40B4-BE49-F238E27FC236}">
                  <a16:creationId xmlns:a16="http://schemas.microsoft.com/office/drawing/2014/main" id="{C3E6260F-D26F-2488-DFA7-57D0E468D178}"/>
                </a:ext>
              </a:extLst>
            </p:cNvPr>
            <p:cNvSpPr/>
            <p:nvPr/>
          </p:nvSpPr>
          <p:spPr>
            <a:xfrm>
              <a:off x="4861804" y="1406529"/>
              <a:ext cx="731626" cy="731626"/>
            </a:xfrm>
            <a:custGeom>
              <a:avLst/>
              <a:gdLst>
                <a:gd name="connsiteX0" fmla="*/ 0 w 731626"/>
                <a:gd name="connsiteY0" fmla="*/ 0 h 731626"/>
                <a:gd name="connsiteX1" fmla="*/ 731626 w 731626"/>
                <a:gd name="connsiteY1" fmla="*/ 0 h 731626"/>
                <a:gd name="connsiteX2" fmla="*/ 731626 w 731626"/>
                <a:gd name="connsiteY2" fmla="*/ 731626 h 731626"/>
                <a:gd name="connsiteX3" fmla="*/ 0 w 731626"/>
                <a:gd name="connsiteY3" fmla="*/ 731626 h 731626"/>
                <a:gd name="connsiteX4" fmla="*/ 0 w 731626"/>
                <a:gd name="connsiteY4" fmla="*/ 0 h 731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626" h="731626">
                  <a:moveTo>
                    <a:pt x="0" y="0"/>
                  </a:moveTo>
                  <a:lnTo>
                    <a:pt x="731626" y="0"/>
                  </a:lnTo>
                  <a:lnTo>
                    <a:pt x="731626" y="731626"/>
                  </a:lnTo>
                  <a:lnTo>
                    <a:pt x="0" y="731626"/>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sv-SE" sz="1000" b="1"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t>Moment 7 </a:t>
              </a:r>
              <a:r>
                <a:rPr kumimoji="0" lang="sv-SE" sz="1000" b="0"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t>Återkoppling till regional och lokal nivå</a:t>
              </a:r>
              <a:br>
                <a:rPr kumimoji="0" lang="sv-SE" sz="1000" b="0"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br>
              <a:r>
                <a:rPr kumimoji="0" lang="sv-SE" sz="1000" b="0" i="0" u="none" strike="noStrike" kern="1200" cap="none" spc="0" normalizeH="0" baseline="0" noProof="0" dirty="0">
                  <a:ln>
                    <a:noFill/>
                  </a:ln>
                  <a:solidFill>
                    <a:sysClr val="windowText" lastClr="000000">
                      <a:hueOff val="0"/>
                      <a:satOff val="0"/>
                      <a:lumOff val="0"/>
                      <a:alphaOff val="0"/>
                    </a:sysClr>
                  </a:solidFill>
                  <a:effectLst/>
                  <a:uLnTx/>
                  <a:uFillTx/>
                  <a:latin typeface="Arial"/>
                  <a:ea typeface="+mn-ea"/>
                  <a:cs typeface="+mn-cs"/>
                </a:rPr>
                <a:t>(Nationella aktörer och RSS)</a:t>
              </a:r>
            </a:p>
          </p:txBody>
        </p:sp>
        <p:sp>
          <p:nvSpPr>
            <p:cNvPr id="18" name="Pil: cirkelformad 17">
              <a:extLst>
                <a:ext uri="{FF2B5EF4-FFF2-40B4-BE49-F238E27FC236}">
                  <a16:creationId xmlns:a16="http://schemas.microsoft.com/office/drawing/2014/main" id="{35BA29D2-F04D-54D8-03EE-F6B3DC05BFC9}"/>
                </a:ext>
              </a:extLst>
            </p:cNvPr>
            <p:cNvSpPr/>
            <p:nvPr/>
          </p:nvSpPr>
          <p:spPr>
            <a:xfrm>
              <a:off x="4080039" y="1534243"/>
              <a:ext cx="3795033" cy="3795033"/>
            </a:xfrm>
            <a:prstGeom prst="circularArrow">
              <a:avLst>
                <a:gd name="adj1" fmla="val 3759"/>
                <a:gd name="adj2" fmla="val 234538"/>
                <a:gd name="adj3" fmla="val 16713519"/>
                <a:gd name="adj4" fmla="val 15436095"/>
                <a:gd name="adj5" fmla="val 4386"/>
              </a:avLst>
            </a:prstGeom>
            <a:solidFill>
              <a:schemeClr val="bg1"/>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pic>
        <p:nvPicPr>
          <p:cNvPr id="19" name="Bildobjekt 18" descr="En bild som visar text, skärmbild, grafisk design, Grafik&#10;&#10;Automatiskt genererad beskrivning">
            <a:extLst>
              <a:ext uri="{FF2B5EF4-FFF2-40B4-BE49-F238E27FC236}">
                <a16:creationId xmlns:a16="http://schemas.microsoft.com/office/drawing/2014/main" id="{ED023F0A-5909-64DC-704E-6B1ADFD9E1A2}"/>
              </a:ext>
            </a:extLst>
          </p:cNvPr>
          <p:cNvPicPr>
            <a:picLocks noChangeAspect="1"/>
          </p:cNvPicPr>
          <p:nvPr/>
        </p:nvPicPr>
        <p:blipFill>
          <a:blip r:embed="rId3"/>
          <a:stretch>
            <a:fillRect/>
          </a:stretch>
        </p:blipFill>
        <p:spPr>
          <a:xfrm>
            <a:off x="8991961" y="2192337"/>
            <a:ext cx="1909763" cy="2473325"/>
          </a:xfrm>
          <a:prstGeom prst="rect">
            <a:avLst/>
          </a:prstGeom>
          <a:ln>
            <a:solidFill>
              <a:schemeClr val="tx1"/>
            </a:solidFill>
          </a:ln>
        </p:spPr>
      </p:pic>
      <p:sp>
        <p:nvSpPr>
          <p:cNvPr id="20" name="Rubrik 1">
            <a:extLst>
              <a:ext uri="{FF2B5EF4-FFF2-40B4-BE49-F238E27FC236}">
                <a16:creationId xmlns:a16="http://schemas.microsoft.com/office/drawing/2014/main" id="{6DBCA7FD-0645-93FD-7957-032BA451D274}"/>
              </a:ext>
            </a:extLst>
          </p:cNvPr>
          <p:cNvSpPr txBox="1">
            <a:spLocks/>
          </p:cNvSpPr>
          <p:nvPr/>
        </p:nvSpPr>
        <p:spPr>
          <a:xfrm>
            <a:off x="1978089" y="797355"/>
            <a:ext cx="8492058" cy="634833"/>
          </a:xfrm>
          <a:prstGeom prst="rect">
            <a:avLst/>
          </a:prstGeom>
        </p:spPr>
        <p:txBody>
          <a:bodyP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0" i="0" u="none" strike="noStrike" kern="1200" cap="none" spc="-60" normalizeH="0" baseline="0" noProof="0" dirty="0">
                <a:ln>
                  <a:noFill/>
                </a:ln>
                <a:solidFill>
                  <a:prstClr val="black"/>
                </a:solidFill>
                <a:effectLst/>
                <a:uLnTx/>
                <a:uFillTx/>
                <a:latin typeface="Corbel" panose="020B0503020204020204"/>
                <a:ea typeface="+mj-ea"/>
                <a:cs typeface="Calibri Light"/>
              </a:rPr>
              <a:t>Modell för att identifiera lokala behov av kunskap</a:t>
            </a:r>
            <a:endParaRPr kumimoji="0" lang="sv-SE" sz="3200" b="0" i="0" u="none" strike="noStrike" kern="1200" cap="none" spc="-60" normalizeH="0" baseline="0" noProof="0" dirty="0">
              <a:ln>
                <a:noFill/>
              </a:ln>
              <a:solidFill>
                <a:prstClr val="black"/>
              </a:solidFill>
              <a:effectLst/>
              <a:uLnTx/>
              <a:uFillTx/>
              <a:latin typeface="Corbel" panose="020B0503020204020204"/>
              <a:ea typeface="+mj-ea"/>
              <a:cs typeface="+mj-cs"/>
            </a:endParaRPr>
          </a:p>
        </p:txBody>
      </p:sp>
      <p:sp>
        <p:nvSpPr>
          <p:cNvPr id="2" name="textruta 1">
            <a:extLst>
              <a:ext uri="{FF2B5EF4-FFF2-40B4-BE49-F238E27FC236}">
                <a16:creationId xmlns:a16="http://schemas.microsoft.com/office/drawing/2014/main" id="{A9169FAC-AC04-0C5E-D26F-D2354A9A84CF}"/>
              </a:ext>
            </a:extLst>
          </p:cNvPr>
          <p:cNvSpPr txBox="1"/>
          <p:nvPr/>
        </p:nvSpPr>
        <p:spPr>
          <a:xfrm>
            <a:off x="8586375" y="4892008"/>
            <a:ext cx="2904162"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3DB8"/>
                </a:solidFill>
                <a:effectLst/>
                <a:uLnTx/>
                <a:uFillTx/>
                <a:latin typeface="Corbel" panose="020B0503020204020204"/>
                <a:ea typeface="+mn-ea"/>
                <a:cs typeface="+mn-cs"/>
              </a:rPr>
              <a:t>https://skr.se/skr/integrationsocialomsorg/socialomsorg/nationellkunskapsstyrningsocialtjanst/styrningochsamverkan/partnerskapetsocialtjanst/lokalabehovavkunskap.81384.html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977711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00712B-F443-B293-DD4F-4FCEE2269F8C}"/>
              </a:ext>
            </a:extLst>
          </p:cNvPr>
          <p:cNvSpPr>
            <a:spLocks noGrp="1"/>
          </p:cNvSpPr>
          <p:nvPr>
            <p:ph type="title"/>
          </p:nvPr>
        </p:nvSpPr>
        <p:spPr>
          <a:xfrm>
            <a:off x="1748707" y="785851"/>
            <a:ext cx="9435759" cy="1012003"/>
          </a:xfrm>
        </p:spPr>
        <p:txBody>
          <a:bodyPr anchor="b">
            <a:normAutofit/>
          </a:bodyPr>
          <a:lstStyle/>
          <a:p>
            <a:r>
              <a:rPr lang="sv-SE" dirty="0"/>
              <a:t>Omgång 2 – Barn och unga</a:t>
            </a:r>
          </a:p>
        </p:txBody>
      </p:sp>
      <p:sp>
        <p:nvSpPr>
          <p:cNvPr id="3" name="Platshållare för innehåll 2">
            <a:extLst>
              <a:ext uri="{FF2B5EF4-FFF2-40B4-BE49-F238E27FC236}">
                <a16:creationId xmlns:a16="http://schemas.microsoft.com/office/drawing/2014/main" id="{FDD8AB9A-7FFE-870E-E660-1341D2796002}"/>
              </a:ext>
            </a:extLst>
          </p:cNvPr>
          <p:cNvSpPr>
            <a:spLocks noGrp="1"/>
          </p:cNvSpPr>
          <p:nvPr>
            <p:ph sz="half" idx="1"/>
          </p:nvPr>
        </p:nvSpPr>
        <p:spPr>
          <a:xfrm>
            <a:off x="1748707" y="1951864"/>
            <a:ext cx="4551422" cy="3914547"/>
          </a:xfrm>
        </p:spPr>
        <p:txBody>
          <a:bodyPr anchor="ctr">
            <a:normAutofit/>
          </a:bodyPr>
          <a:lstStyle/>
          <a:p>
            <a:r>
              <a:rPr lang="sv-SE" dirty="0"/>
              <a:t>Uppstart 1 december 2023</a:t>
            </a:r>
          </a:p>
          <a:p>
            <a:r>
              <a:rPr lang="sv-SE" dirty="0"/>
              <a:t>14 RSS med och många olika nätverk</a:t>
            </a:r>
          </a:p>
          <a:p>
            <a:r>
              <a:rPr lang="sv-SE" dirty="0"/>
              <a:t>172 identifierade behov</a:t>
            </a:r>
          </a:p>
          <a:p>
            <a:r>
              <a:rPr lang="sv-SE" dirty="0"/>
              <a:t>Efter en första sortering 144 behov kvar</a:t>
            </a:r>
          </a:p>
          <a:p>
            <a:r>
              <a:rPr lang="sv-SE" dirty="0"/>
              <a:t>13 behov rangordnades av NSK-S den 11 september</a:t>
            </a:r>
          </a:p>
          <a:p>
            <a:endParaRPr lang="sv-SE" dirty="0"/>
          </a:p>
          <a:p>
            <a:endParaRPr lang="sv-SE" dirty="0"/>
          </a:p>
        </p:txBody>
      </p:sp>
      <p:pic>
        <p:nvPicPr>
          <p:cNvPr id="6" name="Platshållare för innehåll 5" descr="Grupp med leende skolelever">
            <a:extLst>
              <a:ext uri="{FF2B5EF4-FFF2-40B4-BE49-F238E27FC236}">
                <a16:creationId xmlns:a16="http://schemas.microsoft.com/office/drawing/2014/main" id="{7B062E93-A2EF-801F-A886-7A515E801AEF}"/>
              </a:ext>
            </a:extLst>
          </p:cNvPr>
          <p:cNvPicPr>
            <a:picLocks noGrp="1" noChangeAspect="1"/>
          </p:cNvPicPr>
          <p:nvPr>
            <p:ph sz="half" idx="2"/>
          </p:nvPr>
        </p:nvPicPr>
        <p:blipFill>
          <a:blip r:embed="rId3"/>
          <a:srcRect l="1633" r="21019" b="-2"/>
          <a:stretch/>
        </p:blipFill>
        <p:spPr>
          <a:xfrm>
            <a:off x="6648466" y="1951864"/>
            <a:ext cx="4536000" cy="3914546"/>
          </a:xfrm>
          <a:noFill/>
        </p:spPr>
      </p:pic>
    </p:spTree>
    <p:extLst>
      <p:ext uri="{BB962C8B-B14F-4D97-AF65-F5344CB8AC3E}">
        <p14:creationId xmlns:p14="http://schemas.microsoft.com/office/powerpoint/2010/main" val="3852960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l 8">
            <a:extLst>
              <a:ext uri="{FF2B5EF4-FFF2-40B4-BE49-F238E27FC236}">
                <a16:creationId xmlns:a16="http://schemas.microsoft.com/office/drawing/2014/main" id="{89CE9C80-BE6D-4A20-FBD0-14D967F76D5E}"/>
              </a:ext>
            </a:extLst>
          </p:cNvPr>
          <p:cNvGraphicFramePr>
            <a:graphicFrameLocks noGrp="1"/>
          </p:cNvGraphicFramePr>
          <p:nvPr/>
        </p:nvGraphicFramePr>
        <p:xfrm>
          <a:off x="2044557" y="1387011"/>
          <a:ext cx="8105764" cy="4467691"/>
        </p:xfrm>
        <a:graphic>
          <a:graphicData uri="http://schemas.openxmlformats.org/drawingml/2006/table">
            <a:tbl>
              <a:tblPr/>
              <a:tblGrid>
                <a:gridCol w="6849480">
                  <a:extLst>
                    <a:ext uri="{9D8B030D-6E8A-4147-A177-3AD203B41FA5}">
                      <a16:colId xmlns:a16="http://schemas.microsoft.com/office/drawing/2014/main" val="1782616266"/>
                    </a:ext>
                  </a:extLst>
                </a:gridCol>
                <a:gridCol w="1256284">
                  <a:extLst>
                    <a:ext uri="{9D8B030D-6E8A-4147-A177-3AD203B41FA5}">
                      <a16:colId xmlns:a16="http://schemas.microsoft.com/office/drawing/2014/main" val="2004460375"/>
                    </a:ext>
                  </a:extLst>
                </a:gridCol>
              </a:tblGrid>
              <a:tr h="960611">
                <a:tc>
                  <a:txBody>
                    <a:bodyPr/>
                    <a:lstStyle/>
                    <a:p>
                      <a:pPr algn="l" fontAlgn="t"/>
                      <a:r>
                        <a:rPr lang="sv-SE" sz="1300" b="1" i="0" u="none" strike="noStrike" dirty="0">
                          <a:solidFill>
                            <a:srgbClr val="000000"/>
                          </a:solidFill>
                          <a:effectLst/>
                          <a:highlight>
                            <a:srgbClr val="FFFFE5"/>
                          </a:highlight>
                          <a:latin typeface="Arial" panose="020B0604020202020204" pitchFamily="34" charset="0"/>
                        </a:rPr>
                        <a:t>Kort beskrivning av behovet</a:t>
                      </a:r>
                    </a:p>
                  </a:txBody>
                  <a:tcPr marL="4964" marR="4964" marT="496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E5"/>
                    </a:solidFill>
                  </a:tcPr>
                </a:tc>
                <a:tc>
                  <a:txBody>
                    <a:bodyPr/>
                    <a:lstStyle/>
                    <a:p>
                      <a:pPr algn="l" fontAlgn="t"/>
                      <a:r>
                        <a:rPr lang="sv-SE" sz="1300" b="1" i="0" u="none" strike="noStrike">
                          <a:solidFill>
                            <a:srgbClr val="000000"/>
                          </a:solidFill>
                          <a:effectLst/>
                          <a:highlight>
                            <a:srgbClr val="FFFFE5"/>
                          </a:highlight>
                          <a:latin typeface="Arial" panose="020B0604020202020204" pitchFamily="34" charset="0"/>
                        </a:rPr>
                        <a:t>Rangordning av socialchefer i NSK-S</a:t>
                      </a:r>
                    </a:p>
                  </a:txBody>
                  <a:tcPr marL="4964" marR="4964" marT="496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E5"/>
                    </a:solidFill>
                  </a:tcPr>
                </a:tc>
                <a:extLst>
                  <a:ext uri="{0D108BD9-81ED-4DB2-BD59-A6C34878D82A}">
                    <a16:rowId xmlns:a16="http://schemas.microsoft.com/office/drawing/2014/main" val="1332955792"/>
                  </a:ext>
                </a:extLst>
              </a:tr>
              <a:tr h="539988">
                <a:tc>
                  <a:txBody>
                    <a:bodyPr/>
                    <a:lstStyle/>
                    <a:p>
                      <a:pPr algn="l" fontAlgn="t"/>
                      <a:r>
                        <a:rPr lang="sv-SE" sz="1300" b="0" i="0" u="none" strike="noStrike">
                          <a:solidFill>
                            <a:srgbClr val="000000"/>
                          </a:solidFill>
                          <a:effectLst/>
                          <a:highlight>
                            <a:srgbClr val="FFFFFF"/>
                          </a:highlight>
                          <a:latin typeface="Arial" panose="020B0604020202020204" pitchFamily="34" charset="0"/>
                        </a:rPr>
                        <a:t>1. Behov av metod/er för att arbeta med barn och unga i väntan på att de får en plats inom BUP</a:t>
                      </a:r>
                    </a:p>
                  </a:txBody>
                  <a:tcPr marL="4964" marR="4964" marT="496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sv-SE" sz="1300" b="0" i="0" u="none" strike="noStrike">
                          <a:solidFill>
                            <a:srgbClr val="000000"/>
                          </a:solidFill>
                          <a:effectLst/>
                          <a:highlight>
                            <a:srgbClr val="FFFFFF"/>
                          </a:highlight>
                          <a:latin typeface="Arial" panose="020B0604020202020204" pitchFamily="34" charset="0"/>
                        </a:rPr>
                        <a:t>8,2</a:t>
                      </a:r>
                    </a:p>
                  </a:txBody>
                  <a:tcPr marL="4964" marR="4964" marT="496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30739727"/>
                  </a:ext>
                </a:extLst>
              </a:tr>
              <a:tr h="522935">
                <a:tc>
                  <a:txBody>
                    <a:bodyPr/>
                    <a:lstStyle/>
                    <a:p>
                      <a:pPr algn="l" fontAlgn="t"/>
                      <a:r>
                        <a:rPr lang="sv-SE" sz="1300" b="0" i="0" u="none" strike="noStrike">
                          <a:solidFill>
                            <a:srgbClr val="000000"/>
                          </a:solidFill>
                          <a:effectLst/>
                          <a:highlight>
                            <a:srgbClr val="FFFFFF"/>
                          </a:highlight>
                          <a:latin typeface="Arial" panose="020B0604020202020204" pitchFamily="34" charset="0"/>
                        </a:rPr>
                        <a:t>2. Behov av kunskap kring utvärdering och uppföljning av behandling inom öppenvården och hur man tar reda på verksamma kärnkomponenter.</a:t>
                      </a:r>
                    </a:p>
                  </a:txBody>
                  <a:tcPr marL="4964" marR="4964" marT="496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sv-SE" sz="1300" b="0" i="0" u="none" strike="noStrike">
                          <a:solidFill>
                            <a:srgbClr val="000000"/>
                          </a:solidFill>
                          <a:effectLst/>
                          <a:highlight>
                            <a:srgbClr val="FFFFFF"/>
                          </a:highlight>
                          <a:latin typeface="Arial" panose="020B0604020202020204" pitchFamily="34" charset="0"/>
                        </a:rPr>
                        <a:t>8,2</a:t>
                      </a:r>
                    </a:p>
                  </a:txBody>
                  <a:tcPr marL="4964" marR="4964" marT="496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5271578"/>
                  </a:ext>
                </a:extLst>
              </a:tr>
              <a:tr h="329677">
                <a:tc>
                  <a:txBody>
                    <a:bodyPr/>
                    <a:lstStyle/>
                    <a:p>
                      <a:pPr algn="l" fontAlgn="t"/>
                      <a:r>
                        <a:rPr lang="sv-SE" sz="1300" b="0" i="0" u="none" strike="noStrike">
                          <a:solidFill>
                            <a:srgbClr val="000000"/>
                          </a:solidFill>
                          <a:effectLst/>
                          <a:highlight>
                            <a:srgbClr val="FFFFFF"/>
                          </a:highlight>
                          <a:latin typeface="Arial" panose="020B0604020202020204" pitchFamily="34" charset="0"/>
                        </a:rPr>
                        <a:t>3. Behov av att uppmärksamma flickor mer, deras särskilda utsatthet och beteenden </a:t>
                      </a:r>
                    </a:p>
                  </a:txBody>
                  <a:tcPr marL="4964" marR="4964" marT="496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sv-SE" sz="1300" b="0" i="0" u="none" strike="noStrike">
                          <a:solidFill>
                            <a:srgbClr val="000000"/>
                          </a:solidFill>
                          <a:effectLst/>
                          <a:highlight>
                            <a:srgbClr val="FFFFFF"/>
                          </a:highlight>
                          <a:latin typeface="Arial" panose="020B0604020202020204" pitchFamily="34" charset="0"/>
                        </a:rPr>
                        <a:t>8</a:t>
                      </a:r>
                    </a:p>
                  </a:txBody>
                  <a:tcPr marL="4964" marR="4964" marT="496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45120155"/>
                  </a:ext>
                </a:extLst>
              </a:tr>
              <a:tr h="539988">
                <a:tc>
                  <a:txBody>
                    <a:bodyPr/>
                    <a:lstStyle/>
                    <a:p>
                      <a:pPr algn="l" fontAlgn="t"/>
                      <a:r>
                        <a:rPr lang="sv-SE" sz="1300" b="0" i="0" u="none" strike="noStrike">
                          <a:solidFill>
                            <a:srgbClr val="000000"/>
                          </a:solidFill>
                          <a:effectLst/>
                          <a:highlight>
                            <a:srgbClr val="FFFFFF"/>
                          </a:highlight>
                          <a:latin typeface="Arial" panose="020B0604020202020204" pitchFamily="34" charset="0"/>
                        </a:rPr>
                        <a:t>4. Hur tillgodose barnets behov av skydd, stabilitet och långsiktighet i familjehem då vårdnadsöverflytt ej är möjligt enligt rådande lagstiftning då barnens skydd röjs. </a:t>
                      </a:r>
                    </a:p>
                  </a:txBody>
                  <a:tcPr marL="4964" marR="4964" marT="496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sv-SE" sz="1300" b="0" i="0" u="none" strike="noStrike">
                          <a:solidFill>
                            <a:srgbClr val="000000"/>
                          </a:solidFill>
                          <a:effectLst/>
                          <a:highlight>
                            <a:srgbClr val="FFFFFF"/>
                          </a:highlight>
                          <a:latin typeface="Arial" panose="020B0604020202020204" pitchFamily="34" charset="0"/>
                        </a:rPr>
                        <a:t>7,3</a:t>
                      </a:r>
                    </a:p>
                  </a:txBody>
                  <a:tcPr marL="4964" marR="4964" marT="496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1890464"/>
                  </a:ext>
                </a:extLst>
              </a:tr>
              <a:tr h="494515">
                <a:tc>
                  <a:txBody>
                    <a:bodyPr/>
                    <a:lstStyle/>
                    <a:p>
                      <a:pPr algn="l" fontAlgn="t"/>
                      <a:r>
                        <a:rPr lang="sv-SE" sz="1300" b="0" i="0" u="none" strike="noStrike">
                          <a:solidFill>
                            <a:srgbClr val="000000"/>
                          </a:solidFill>
                          <a:effectLst/>
                          <a:highlight>
                            <a:srgbClr val="FFFFFF"/>
                          </a:highlight>
                          <a:latin typeface="Arial" panose="020B0604020202020204" pitchFamily="34" charset="0"/>
                        </a:rPr>
                        <a:t>5. Behov av kunskap runt </a:t>
                      </a:r>
                      <a:r>
                        <a:rPr lang="sv-SE" sz="1300" b="1" i="0" u="none" strike="noStrike">
                          <a:solidFill>
                            <a:srgbClr val="000000"/>
                          </a:solidFill>
                          <a:effectLst/>
                          <a:highlight>
                            <a:srgbClr val="FFFFFF"/>
                          </a:highlight>
                          <a:latin typeface="Arial" panose="020B0604020202020204" pitchFamily="34" charset="0"/>
                        </a:rPr>
                        <a:t>kulturell</a:t>
                      </a:r>
                      <a:r>
                        <a:rPr lang="sv-SE" sz="1300" b="0" i="0" u="none" strike="noStrike">
                          <a:solidFill>
                            <a:srgbClr val="000000"/>
                          </a:solidFill>
                          <a:effectLst/>
                          <a:highlight>
                            <a:srgbClr val="FFFFFF"/>
                          </a:highlight>
                          <a:latin typeface="Arial" panose="020B0604020202020204" pitchFamily="34" charset="0"/>
                        </a:rPr>
                        <a:t> kompetens och bemötande och specifikt kring verksamma öppenvårdsinsatser</a:t>
                      </a:r>
                    </a:p>
                  </a:txBody>
                  <a:tcPr marL="4964" marR="4964" marT="496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sv-SE" sz="1300" b="0" i="0" u="none" strike="noStrike">
                          <a:solidFill>
                            <a:srgbClr val="000000"/>
                          </a:solidFill>
                          <a:effectLst/>
                          <a:highlight>
                            <a:srgbClr val="FFFFFF"/>
                          </a:highlight>
                          <a:latin typeface="Arial" panose="020B0604020202020204" pitchFamily="34" charset="0"/>
                        </a:rPr>
                        <a:t>7,1</a:t>
                      </a:r>
                    </a:p>
                  </a:txBody>
                  <a:tcPr marL="4964" marR="4964" marT="496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9305595"/>
                  </a:ext>
                </a:extLst>
              </a:tr>
              <a:tr h="551357">
                <a:tc>
                  <a:txBody>
                    <a:bodyPr/>
                    <a:lstStyle/>
                    <a:p>
                      <a:pPr algn="l" fontAlgn="t"/>
                      <a:r>
                        <a:rPr lang="sv-SE" sz="1300" b="0" i="0" u="none" strike="noStrike">
                          <a:solidFill>
                            <a:srgbClr val="000000"/>
                          </a:solidFill>
                          <a:effectLst/>
                          <a:highlight>
                            <a:srgbClr val="FFFFFF"/>
                          </a:highlight>
                          <a:latin typeface="Arial" panose="020B0604020202020204" pitchFamily="34" charset="0"/>
                        </a:rPr>
                        <a:t>6. Behov av föräldraskapsstöd riktat till föräldrar med egna funktionsnedsättningar, där barnen har problem</a:t>
                      </a:r>
                    </a:p>
                  </a:txBody>
                  <a:tcPr marL="4964" marR="4964" marT="496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sv-SE" sz="1300" b="0" i="0" u="none" strike="noStrike">
                          <a:solidFill>
                            <a:srgbClr val="000000"/>
                          </a:solidFill>
                          <a:effectLst/>
                          <a:highlight>
                            <a:srgbClr val="FFFFFF"/>
                          </a:highlight>
                          <a:latin typeface="Arial" panose="020B0604020202020204" pitchFamily="34" charset="0"/>
                        </a:rPr>
                        <a:t>6,5</a:t>
                      </a:r>
                    </a:p>
                  </a:txBody>
                  <a:tcPr marL="4964" marR="4964" marT="496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4217702"/>
                  </a:ext>
                </a:extLst>
              </a:tr>
              <a:tr h="528620">
                <a:tc>
                  <a:txBody>
                    <a:bodyPr/>
                    <a:lstStyle/>
                    <a:p>
                      <a:pPr algn="l" fontAlgn="t"/>
                      <a:r>
                        <a:rPr lang="sv-SE" sz="1300" b="0" i="0" u="none" strike="noStrike">
                          <a:solidFill>
                            <a:srgbClr val="000000"/>
                          </a:solidFill>
                          <a:effectLst/>
                          <a:highlight>
                            <a:srgbClr val="FFFFFF"/>
                          </a:highlight>
                          <a:latin typeface="Arial" panose="020B0604020202020204" pitchFamily="34" charset="0"/>
                        </a:rPr>
                        <a:t>7. Behov av metoder för att stärka föräldrar med  intellektuell funktionsnedsättning att tro på sin egen förmåga att förändra situationen för barnen</a:t>
                      </a:r>
                    </a:p>
                  </a:txBody>
                  <a:tcPr marL="4964" marR="4964" marT="496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sv-SE" sz="1300" b="0" i="0" u="none" strike="noStrike" dirty="0">
                          <a:solidFill>
                            <a:srgbClr val="000000"/>
                          </a:solidFill>
                          <a:effectLst/>
                          <a:highlight>
                            <a:srgbClr val="FFFFFF"/>
                          </a:highlight>
                          <a:latin typeface="Arial" panose="020B0604020202020204" pitchFamily="34" charset="0"/>
                        </a:rPr>
                        <a:t>6,4</a:t>
                      </a:r>
                    </a:p>
                  </a:txBody>
                  <a:tcPr marL="4964" marR="4964" marT="496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69019098"/>
                  </a:ext>
                </a:extLst>
              </a:tr>
            </a:tbl>
          </a:graphicData>
        </a:graphic>
      </p:graphicFrame>
    </p:spTree>
    <p:extLst>
      <p:ext uri="{BB962C8B-B14F-4D97-AF65-F5344CB8AC3E}">
        <p14:creationId xmlns:p14="http://schemas.microsoft.com/office/powerpoint/2010/main" val="1289365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CA8107C1-C465-C0D4-D794-DB40784F1106}"/>
              </a:ext>
            </a:extLst>
          </p:cNvPr>
          <p:cNvGraphicFramePr>
            <a:graphicFrameLocks noGrp="1"/>
          </p:cNvGraphicFramePr>
          <p:nvPr/>
        </p:nvGraphicFramePr>
        <p:xfrm>
          <a:off x="2034283" y="1613043"/>
          <a:ext cx="8524173" cy="4244861"/>
        </p:xfrm>
        <a:graphic>
          <a:graphicData uri="http://schemas.openxmlformats.org/drawingml/2006/table">
            <a:tbl>
              <a:tblPr/>
              <a:tblGrid>
                <a:gridCol w="7203041">
                  <a:extLst>
                    <a:ext uri="{9D8B030D-6E8A-4147-A177-3AD203B41FA5}">
                      <a16:colId xmlns:a16="http://schemas.microsoft.com/office/drawing/2014/main" val="2276454300"/>
                    </a:ext>
                  </a:extLst>
                </a:gridCol>
                <a:gridCol w="1321132">
                  <a:extLst>
                    <a:ext uri="{9D8B030D-6E8A-4147-A177-3AD203B41FA5}">
                      <a16:colId xmlns:a16="http://schemas.microsoft.com/office/drawing/2014/main" val="233282185"/>
                    </a:ext>
                  </a:extLst>
                </a:gridCol>
              </a:tblGrid>
              <a:tr h="932880">
                <a:tc>
                  <a:txBody>
                    <a:bodyPr/>
                    <a:lstStyle/>
                    <a:p>
                      <a:pPr algn="l" fontAlgn="t"/>
                      <a:r>
                        <a:rPr lang="sv-SE" sz="1400" b="1" i="0" u="none" strike="noStrike">
                          <a:solidFill>
                            <a:srgbClr val="000000"/>
                          </a:solidFill>
                          <a:effectLst/>
                          <a:highlight>
                            <a:srgbClr val="FFFFE5"/>
                          </a:highlight>
                          <a:latin typeface="Arial" panose="020B0604020202020204" pitchFamily="34" charset="0"/>
                        </a:rPr>
                        <a:t>Kort beskrivning av behovet</a:t>
                      </a:r>
                    </a:p>
                  </a:txBody>
                  <a:tcPr marL="5515" marR="5515" marT="551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E5"/>
                    </a:solidFill>
                  </a:tcPr>
                </a:tc>
                <a:tc>
                  <a:txBody>
                    <a:bodyPr/>
                    <a:lstStyle/>
                    <a:p>
                      <a:pPr algn="l" fontAlgn="t"/>
                      <a:r>
                        <a:rPr lang="sv-SE" sz="1400" b="1" i="0" u="none" strike="noStrike">
                          <a:solidFill>
                            <a:srgbClr val="000000"/>
                          </a:solidFill>
                          <a:effectLst/>
                          <a:highlight>
                            <a:srgbClr val="FFFFE5"/>
                          </a:highlight>
                          <a:latin typeface="Arial" panose="020B0604020202020204" pitchFamily="34" charset="0"/>
                        </a:rPr>
                        <a:t>Rangordning av socialchefer i NSK-S</a:t>
                      </a:r>
                    </a:p>
                  </a:txBody>
                  <a:tcPr marL="5515" marR="5515" marT="551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E5"/>
                    </a:solidFill>
                  </a:tcPr>
                </a:tc>
                <a:extLst>
                  <a:ext uri="{0D108BD9-81ED-4DB2-BD59-A6C34878D82A}">
                    <a16:rowId xmlns:a16="http://schemas.microsoft.com/office/drawing/2014/main" val="2712775483"/>
                  </a:ext>
                </a:extLst>
              </a:tr>
              <a:tr h="562977">
                <a:tc>
                  <a:txBody>
                    <a:bodyPr/>
                    <a:lstStyle/>
                    <a:p>
                      <a:pPr algn="l" fontAlgn="t"/>
                      <a:r>
                        <a:rPr lang="sv-SE" sz="1400" b="0" i="0" u="none" strike="noStrike">
                          <a:solidFill>
                            <a:srgbClr val="000000"/>
                          </a:solidFill>
                          <a:effectLst/>
                          <a:highlight>
                            <a:srgbClr val="FFFFFF"/>
                          </a:highlight>
                          <a:latin typeface="Arial" panose="020B0604020202020204" pitchFamily="34" charset="0"/>
                        </a:rPr>
                        <a:t>8. Mer kunskap, stöd och metoder behövs vad gäller handläggning kring barn med skydd som bor i familjehem. </a:t>
                      </a:r>
                    </a:p>
                  </a:txBody>
                  <a:tcPr marL="5515" marR="5515" marT="551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sv-SE" sz="1400" b="0" i="0" u="none" strike="noStrike">
                          <a:solidFill>
                            <a:srgbClr val="000000"/>
                          </a:solidFill>
                          <a:effectLst/>
                          <a:highlight>
                            <a:srgbClr val="FFFFFF"/>
                          </a:highlight>
                          <a:latin typeface="Arial" panose="020B0604020202020204" pitchFamily="34" charset="0"/>
                        </a:rPr>
                        <a:t>6</a:t>
                      </a:r>
                    </a:p>
                  </a:txBody>
                  <a:tcPr marL="5515" marR="5515" marT="551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0589088"/>
                  </a:ext>
                </a:extLst>
              </a:tr>
              <a:tr h="545009">
                <a:tc>
                  <a:txBody>
                    <a:bodyPr/>
                    <a:lstStyle/>
                    <a:p>
                      <a:pPr algn="l" fontAlgn="t"/>
                      <a:r>
                        <a:rPr lang="sv-SE" sz="1400" b="0" i="0" u="none" strike="noStrike">
                          <a:solidFill>
                            <a:srgbClr val="000000"/>
                          </a:solidFill>
                          <a:effectLst/>
                          <a:highlight>
                            <a:srgbClr val="FFFFFF"/>
                          </a:highlight>
                          <a:latin typeface="Arial" panose="020B0604020202020204" pitchFamily="34" charset="0"/>
                        </a:rPr>
                        <a:t>9. Behov av metoder/stöd för att stödja föräldrar med kognitiva funktionsnedsättningar i VBU tvister</a:t>
                      </a:r>
                    </a:p>
                  </a:txBody>
                  <a:tcPr marL="5515" marR="5515" marT="551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sv-SE" sz="1400" b="0" i="0" u="none" strike="noStrike">
                          <a:solidFill>
                            <a:srgbClr val="000000"/>
                          </a:solidFill>
                          <a:effectLst/>
                          <a:highlight>
                            <a:srgbClr val="FFFFFF"/>
                          </a:highlight>
                          <a:latin typeface="Arial" panose="020B0604020202020204" pitchFamily="34" charset="0"/>
                        </a:rPr>
                        <a:t>5,6</a:t>
                      </a:r>
                    </a:p>
                  </a:txBody>
                  <a:tcPr marL="5515" marR="5515" marT="551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39240699"/>
                  </a:ext>
                </a:extLst>
              </a:tr>
              <a:tr h="533031">
                <a:tc>
                  <a:txBody>
                    <a:bodyPr/>
                    <a:lstStyle/>
                    <a:p>
                      <a:pPr algn="l" fontAlgn="t"/>
                      <a:r>
                        <a:rPr lang="sv-SE" sz="1400" b="0" i="0" u="none" strike="noStrike">
                          <a:solidFill>
                            <a:srgbClr val="000000"/>
                          </a:solidFill>
                          <a:effectLst/>
                          <a:highlight>
                            <a:srgbClr val="FFFFFF"/>
                          </a:highlight>
                          <a:latin typeface="Arial" panose="020B0604020202020204" pitchFamily="34" charset="0"/>
                        </a:rPr>
                        <a:t>10. Behov av kunskap kring att stödja familjehem kring skyddade personuppgifter och vid hemlighållande av vistelseort</a:t>
                      </a:r>
                    </a:p>
                  </a:txBody>
                  <a:tcPr marL="5515" marR="5515" marT="551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sv-SE" sz="1400" b="0" i="0" u="none" strike="noStrike">
                          <a:solidFill>
                            <a:srgbClr val="000000"/>
                          </a:solidFill>
                          <a:effectLst/>
                          <a:highlight>
                            <a:srgbClr val="FFFFFF"/>
                          </a:highlight>
                          <a:latin typeface="Arial" panose="020B0604020202020204" pitchFamily="34" charset="0"/>
                        </a:rPr>
                        <a:t>5,3</a:t>
                      </a:r>
                    </a:p>
                  </a:txBody>
                  <a:tcPr marL="5515" marR="5515" marT="551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85632088"/>
                  </a:ext>
                </a:extLst>
              </a:tr>
              <a:tr h="550999">
                <a:tc>
                  <a:txBody>
                    <a:bodyPr/>
                    <a:lstStyle/>
                    <a:p>
                      <a:pPr algn="l" fontAlgn="t"/>
                      <a:r>
                        <a:rPr lang="sv-SE" sz="1400" b="0" i="0" u="none" strike="noStrike">
                          <a:solidFill>
                            <a:srgbClr val="000000"/>
                          </a:solidFill>
                          <a:effectLst/>
                          <a:highlight>
                            <a:srgbClr val="FFFFFF"/>
                          </a:highlight>
                          <a:latin typeface="Arial" panose="020B0604020202020204" pitchFamily="34" charset="0"/>
                        </a:rPr>
                        <a:t>11. Behov av samlat informationsmaterial till invånare på olika språk kring familjerättens arbete</a:t>
                      </a:r>
                    </a:p>
                  </a:txBody>
                  <a:tcPr marL="5515" marR="5515" marT="551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sv-SE" sz="1400" b="0" i="0" u="none" strike="noStrike">
                          <a:solidFill>
                            <a:srgbClr val="000000"/>
                          </a:solidFill>
                          <a:effectLst/>
                          <a:highlight>
                            <a:srgbClr val="FFFFFF"/>
                          </a:highlight>
                          <a:latin typeface="Arial" panose="020B0604020202020204" pitchFamily="34" charset="0"/>
                        </a:rPr>
                        <a:t>5,2</a:t>
                      </a:r>
                    </a:p>
                  </a:txBody>
                  <a:tcPr marL="5515" marR="5515" marT="551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65728742"/>
                  </a:ext>
                </a:extLst>
              </a:tr>
              <a:tr h="550999">
                <a:tc>
                  <a:txBody>
                    <a:bodyPr/>
                    <a:lstStyle/>
                    <a:p>
                      <a:pPr algn="l" fontAlgn="t"/>
                      <a:r>
                        <a:rPr lang="sv-SE" sz="1400" b="0" i="0" u="none" strike="noStrike">
                          <a:solidFill>
                            <a:srgbClr val="000000"/>
                          </a:solidFill>
                          <a:effectLst/>
                          <a:highlight>
                            <a:srgbClr val="FFFFFF"/>
                          </a:highlight>
                          <a:latin typeface="Arial" panose="020B0604020202020204" pitchFamily="34" charset="0"/>
                        </a:rPr>
                        <a:t>12. Behov av tydliggörande och förslag på utformning av stöd till särskild förordnade vårdnadshavare efter vårdnadsöverflytt</a:t>
                      </a:r>
                    </a:p>
                  </a:txBody>
                  <a:tcPr marL="5515" marR="5515" marT="551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sv-SE" sz="1400" b="0" i="0" u="none" strike="noStrike">
                          <a:solidFill>
                            <a:srgbClr val="000000"/>
                          </a:solidFill>
                          <a:effectLst/>
                          <a:highlight>
                            <a:srgbClr val="FFFFFF"/>
                          </a:highlight>
                          <a:latin typeface="Arial" panose="020B0604020202020204" pitchFamily="34" charset="0"/>
                        </a:rPr>
                        <a:t>4,4</a:t>
                      </a:r>
                    </a:p>
                  </a:txBody>
                  <a:tcPr marL="5515" marR="5515" marT="551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9465692"/>
                  </a:ext>
                </a:extLst>
              </a:tr>
              <a:tr h="568966">
                <a:tc>
                  <a:txBody>
                    <a:bodyPr/>
                    <a:lstStyle/>
                    <a:p>
                      <a:pPr algn="l" fontAlgn="t"/>
                      <a:r>
                        <a:rPr lang="sv-SE" sz="1400" b="0" i="0" u="none" strike="noStrike">
                          <a:solidFill>
                            <a:srgbClr val="000000"/>
                          </a:solidFill>
                          <a:effectLst/>
                          <a:highlight>
                            <a:srgbClr val="FFFFFF"/>
                          </a:highlight>
                          <a:latin typeface="Arial" panose="020B0604020202020204" pitchFamily="34" charset="0"/>
                        </a:rPr>
                        <a:t>13. Behov av att få veta vilka krav som kan ställas och vad man ska ta hänsyn till vid utredning av föräldrars betalningsansvar när barn placeras</a:t>
                      </a:r>
                    </a:p>
                  </a:txBody>
                  <a:tcPr marL="5515" marR="5515" marT="551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t"/>
                      <a:r>
                        <a:rPr lang="sv-SE" sz="1400" b="0" i="0" u="none" strike="noStrike" dirty="0">
                          <a:solidFill>
                            <a:srgbClr val="000000"/>
                          </a:solidFill>
                          <a:effectLst/>
                          <a:highlight>
                            <a:srgbClr val="FFFFFF"/>
                          </a:highlight>
                          <a:latin typeface="Arial" panose="020B0604020202020204" pitchFamily="34" charset="0"/>
                        </a:rPr>
                        <a:t>4,2</a:t>
                      </a:r>
                    </a:p>
                  </a:txBody>
                  <a:tcPr marL="5515" marR="5515" marT="551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15522275"/>
                  </a:ext>
                </a:extLst>
              </a:tr>
            </a:tbl>
          </a:graphicData>
        </a:graphic>
      </p:graphicFrame>
    </p:spTree>
    <p:extLst>
      <p:ext uri="{BB962C8B-B14F-4D97-AF65-F5344CB8AC3E}">
        <p14:creationId xmlns:p14="http://schemas.microsoft.com/office/powerpoint/2010/main" val="15437382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upp 14">
            <a:extLst>
              <a:ext uri="{FF2B5EF4-FFF2-40B4-BE49-F238E27FC236}">
                <a16:creationId xmlns:a16="http://schemas.microsoft.com/office/drawing/2014/main" id="{8B26AD63-6555-1621-4A71-43B5B9601A08}"/>
              </a:ext>
            </a:extLst>
          </p:cNvPr>
          <p:cNvGrpSpPr/>
          <p:nvPr/>
        </p:nvGrpSpPr>
        <p:grpSpPr>
          <a:xfrm>
            <a:off x="3143250" y="1428750"/>
            <a:ext cx="7581900" cy="3686175"/>
            <a:chOff x="2590800" y="1247775"/>
            <a:chExt cx="7581900" cy="3686175"/>
          </a:xfrm>
        </p:grpSpPr>
        <p:cxnSp>
          <p:nvCxnSpPr>
            <p:cNvPr id="9" name="Rak pilkoppling 8">
              <a:extLst>
                <a:ext uri="{FF2B5EF4-FFF2-40B4-BE49-F238E27FC236}">
                  <a16:creationId xmlns:a16="http://schemas.microsoft.com/office/drawing/2014/main" id="{4843A290-D28D-E3F0-A1BC-F03E2FA44DF0}"/>
                </a:ext>
              </a:extLst>
            </p:cNvPr>
            <p:cNvCxnSpPr>
              <a:cxnSpLocks/>
            </p:cNvCxnSpPr>
            <p:nvPr/>
          </p:nvCxnSpPr>
          <p:spPr>
            <a:xfrm>
              <a:off x="2590800" y="4933950"/>
              <a:ext cx="75819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Rak koppling 11">
              <a:extLst>
                <a:ext uri="{FF2B5EF4-FFF2-40B4-BE49-F238E27FC236}">
                  <a16:creationId xmlns:a16="http://schemas.microsoft.com/office/drawing/2014/main" id="{64EEA5BD-9345-E7A9-223F-3882BDD05538}"/>
                </a:ext>
              </a:extLst>
            </p:cNvPr>
            <p:cNvCxnSpPr>
              <a:cxnSpLocks/>
            </p:cNvCxnSpPr>
            <p:nvPr/>
          </p:nvCxnSpPr>
          <p:spPr>
            <a:xfrm>
              <a:off x="2590800" y="1247775"/>
              <a:ext cx="0" cy="3686175"/>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16" name="textruta 15">
            <a:extLst>
              <a:ext uri="{FF2B5EF4-FFF2-40B4-BE49-F238E27FC236}">
                <a16:creationId xmlns:a16="http://schemas.microsoft.com/office/drawing/2014/main" id="{BFD67BEB-67C5-7A79-7E76-680AAEC27C3A}"/>
              </a:ext>
            </a:extLst>
          </p:cNvPr>
          <p:cNvSpPr txBox="1"/>
          <p:nvPr/>
        </p:nvSpPr>
        <p:spPr>
          <a:xfrm>
            <a:off x="1691758" y="1695450"/>
            <a:ext cx="1388936" cy="646331"/>
          </a:xfrm>
          <a:prstGeom prst="rect">
            <a:avLst/>
          </a:prstGeom>
          <a:noFill/>
          <a:ln w="31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Corbel" panose="020B0503020204020204"/>
                <a:ea typeface="+mn-ea"/>
                <a:cs typeface="+mn-cs"/>
              </a:rPr>
              <a:t>Omgång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orbel" panose="020B0503020204020204"/>
                <a:ea typeface="+mn-ea"/>
                <a:cs typeface="+mn-cs"/>
              </a:rPr>
              <a:t>Funk</a:t>
            </a:r>
          </a:p>
        </p:txBody>
      </p:sp>
      <p:sp>
        <p:nvSpPr>
          <p:cNvPr id="17" name="textruta 16">
            <a:extLst>
              <a:ext uri="{FF2B5EF4-FFF2-40B4-BE49-F238E27FC236}">
                <a16:creationId xmlns:a16="http://schemas.microsoft.com/office/drawing/2014/main" id="{5616DDEE-24A2-6DC5-2978-3C14F2F92A88}"/>
              </a:ext>
            </a:extLst>
          </p:cNvPr>
          <p:cNvSpPr txBox="1"/>
          <p:nvPr/>
        </p:nvSpPr>
        <p:spPr>
          <a:xfrm>
            <a:off x="1691758" y="2868052"/>
            <a:ext cx="1356140" cy="646331"/>
          </a:xfrm>
          <a:prstGeom prst="rect">
            <a:avLst/>
          </a:prstGeom>
          <a:no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Corbel" panose="020B0503020204020204"/>
                <a:ea typeface="+mn-ea"/>
                <a:cs typeface="+mn-cs"/>
              </a:rPr>
              <a:t>Omgång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orbel" panose="020B0503020204020204"/>
                <a:ea typeface="+mn-ea"/>
                <a:cs typeface="+mn-cs"/>
              </a:rPr>
              <a:t>Barn o Unga</a:t>
            </a:r>
          </a:p>
        </p:txBody>
      </p:sp>
      <p:sp>
        <p:nvSpPr>
          <p:cNvPr id="18" name="textruta 17">
            <a:extLst>
              <a:ext uri="{FF2B5EF4-FFF2-40B4-BE49-F238E27FC236}">
                <a16:creationId xmlns:a16="http://schemas.microsoft.com/office/drawing/2014/main" id="{EC505DE8-0BA6-F59E-EEFB-A3117B191663}"/>
              </a:ext>
            </a:extLst>
          </p:cNvPr>
          <p:cNvSpPr txBox="1"/>
          <p:nvPr/>
        </p:nvSpPr>
        <p:spPr>
          <a:xfrm>
            <a:off x="1722951" y="4040654"/>
            <a:ext cx="1356140" cy="1200329"/>
          </a:xfrm>
          <a:prstGeom prst="rect">
            <a:avLst/>
          </a:prstGeom>
          <a:noFill/>
          <a:ln w="31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Corbel" panose="020B0503020204020204"/>
                <a:ea typeface="+mn-ea"/>
                <a:cs typeface="+mn-cs"/>
              </a:rPr>
              <a:t>Omgång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orbel" panose="020B0503020204020204"/>
                <a:ea typeface="+mn-ea"/>
                <a:cs typeface="+mn-cs"/>
              </a:rPr>
              <a:t>Skadligt bruk och beroende</a:t>
            </a:r>
          </a:p>
        </p:txBody>
      </p:sp>
      <p:cxnSp>
        <p:nvCxnSpPr>
          <p:cNvPr id="20" name="Rak koppling 19">
            <a:extLst>
              <a:ext uri="{FF2B5EF4-FFF2-40B4-BE49-F238E27FC236}">
                <a16:creationId xmlns:a16="http://schemas.microsoft.com/office/drawing/2014/main" id="{0122450C-F065-B262-2F93-BD0CAE708A92}"/>
              </a:ext>
            </a:extLst>
          </p:cNvPr>
          <p:cNvCxnSpPr/>
          <p:nvPr/>
        </p:nvCxnSpPr>
        <p:spPr>
          <a:xfrm>
            <a:off x="6829425" y="4962525"/>
            <a:ext cx="0" cy="30480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1" name="Rak koppling 20">
            <a:extLst>
              <a:ext uri="{FF2B5EF4-FFF2-40B4-BE49-F238E27FC236}">
                <a16:creationId xmlns:a16="http://schemas.microsoft.com/office/drawing/2014/main" id="{225CCECB-093A-EC01-0F64-E1E37AEF801D}"/>
              </a:ext>
            </a:extLst>
          </p:cNvPr>
          <p:cNvCxnSpPr/>
          <p:nvPr/>
        </p:nvCxnSpPr>
        <p:spPr>
          <a:xfrm>
            <a:off x="4895850" y="4962525"/>
            <a:ext cx="0" cy="30480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2" name="Rak koppling 21">
            <a:extLst>
              <a:ext uri="{FF2B5EF4-FFF2-40B4-BE49-F238E27FC236}">
                <a16:creationId xmlns:a16="http://schemas.microsoft.com/office/drawing/2014/main" id="{E539B43E-975C-1D51-EAD5-04AD372014E6}"/>
              </a:ext>
            </a:extLst>
          </p:cNvPr>
          <p:cNvCxnSpPr/>
          <p:nvPr/>
        </p:nvCxnSpPr>
        <p:spPr>
          <a:xfrm>
            <a:off x="8696325" y="4962525"/>
            <a:ext cx="0" cy="30480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3" name="Rak koppling 22">
            <a:extLst>
              <a:ext uri="{FF2B5EF4-FFF2-40B4-BE49-F238E27FC236}">
                <a16:creationId xmlns:a16="http://schemas.microsoft.com/office/drawing/2014/main" id="{913BCC4E-9F74-192B-DB3C-9124DA6EE4D1}"/>
              </a:ext>
            </a:extLst>
          </p:cNvPr>
          <p:cNvCxnSpPr/>
          <p:nvPr/>
        </p:nvCxnSpPr>
        <p:spPr>
          <a:xfrm>
            <a:off x="10515600" y="4962525"/>
            <a:ext cx="0" cy="30480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4" name="textruta 23">
            <a:extLst>
              <a:ext uri="{FF2B5EF4-FFF2-40B4-BE49-F238E27FC236}">
                <a16:creationId xmlns:a16="http://schemas.microsoft.com/office/drawing/2014/main" id="{8AB0AE0B-2D86-FD00-8288-A4553B353B95}"/>
              </a:ext>
            </a:extLst>
          </p:cNvPr>
          <p:cNvSpPr txBox="1"/>
          <p:nvPr/>
        </p:nvSpPr>
        <p:spPr>
          <a:xfrm>
            <a:off x="3399912" y="5232916"/>
            <a:ext cx="1058303"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orbel" panose="020B0503020204020204"/>
                <a:ea typeface="+mn-ea"/>
                <a:cs typeface="+mn-cs"/>
              </a:rPr>
              <a:t>Jan-mars</a:t>
            </a:r>
          </a:p>
        </p:txBody>
      </p:sp>
      <p:sp>
        <p:nvSpPr>
          <p:cNvPr id="25" name="textruta 24">
            <a:extLst>
              <a:ext uri="{FF2B5EF4-FFF2-40B4-BE49-F238E27FC236}">
                <a16:creationId xmlns:a16="http://schemas.microsoft.com/office/drawing/2014/main" id="{04FAEFF3-FA0E-3066-D147-C44A5E6AAA98}"/>
              </a:ext>
            </a:extLst>
          </p:cNvPr>
          <p:cNvSpPr txBox="1"/>
          <p:nvPr/>
        </p:nvSpPr>
        <p:spPr>
          <a:xfrm>
            <a:off x="5333486" y="5232916"/>
            <a:ext cx="957313"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orbel" panose="020B0503020204020204"/>
                <a:ea typeface="+mn-ea"/>
                <a:cs typeface="+mn-cs"/>
              </a:rPr>
              <a:t>Apr-juni</a:t>
            </a:r>
          </a:p>
        </p:txBody>
      </p:sp>
      <p:sp>
        <p:nvSpPr>
          <p:cNvPr id="26" name="textruta 25">
            <a:extLst>
              <a:ext uri="{FF2B5EF4-FFF2-40B4-BE49-F238E27FC236}">
                <a16:creationId xmlns:a16="http://schemas.microsoft.com/office/drawing/2014/main" id="{8182E2D1-4C10-DB57-8600-607646A9B849}"/>
              </a:ext>
            </a:extLst>
          </p:cNvPr>
          <p:cNvSpPr txBox="1"/>
          <p:nvPr/>
        </p:nvSpPr>
        <p:spPr>
          <a:xfrm>
            <a:off x="7233724" y="5232916"/>
            <a:ext cx="904415"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orbel" panose="020B0503020204020204"/>
                <a:ea typeface="+mn-ea"/>
                <a:cs typeface="+mn-cs"/>
              </a:rPr>
              <a:t>Juli-sep</a:t>
            </a:r>
          </a:p>
        </p:txBody>
      </p:sp>
      <p:sp>
        <p:nvSpPr>
          <p:cNvPr id="27" name="textruta 26">
            <a:extLst>
              <a:ext uri="{FF2B5EF4-FFF2-40B4-BE49-F238E27FC236}">
                <a16:creationId xmlns:a16="http://schemas.microsoft.com/office/drawing/2014/main" id="{1412AF1D-4407-5590-86BA-17CA1998D561}"/>
              </a:ext>
            </a:extLst>
          </p:cNvPr>
          <p:cNvSpPr txBox="1"/>
          <p:nvPr/>
        </p:nvSpPr>
        <p:spPr>
          <a:xfrm>
            <a:off x="9076811" y="5232916"/>
            <a:ext cx="962123"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orbel" panose="020B0503020204020204"/>
                <a:ea typeface="+mn-ea"/>
                <a:cs typeface="+mn-cs"/>
              </a:rPr>
              <a:t>Okt-dec</a:t>
            </a:r>
          </a:p>
        </p:txBody>
      </p:sp>
      <p:sp>
        <p:nvSpPr>
          <p:cNvPr id="28" name="textruta 27">
            <a:extLst>
              <a:ext uri="{FF2B5EF4-FFF2-40B4-BE49-F238E27FC236}">
                <a16:creationId xmlns:a16="http://schemas.microsoft.com/office/drawing/2014/main" id="{2A619B26-94D7-5A52-F554-EC8118BB31DD}"/>
              </a:ext>
            </a:extLst>
          </p:cNvPr>
          <p:cNvSpPr txBox="1"/>
          <p:nvPr/>
        </p:nvSpPr>
        <p:spPr>
          <a:xfrm>
            <a:off x="3158759" y="1824424"/>
            <a:ext cx="1151277" cy="369332"/>
          </a:xfrm>
          <a:prstGeom prst="rect">
            <a:avLst/>
          </a:prstGeom>
          <a:solidFill>
            <a:schemeClr val="accent5">
              <a:lumMod val="20000"/>
              <a:lumOff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orbel" panose="020B0503020204020204"/>
                <a:ea typeface="+mn-ea"/>
                <a:cs typeface="+mn-cs"/>
              </a:rPr>
              <a:t>Moment 7</a:t>
            </a:r>
          </a:p>
        </p:txBody>
      </p:sp>
      <p:sp>
        <p:nvSpPr>
          <p:cNvPr id="31" name="Pil: höger 30">
            <a:extLst>
              <a:ext uri="{FF2B5EF4-FFF2-40B4-BE49-F238E27FC236}">
                <a16:creationId xmlns:a16="http://schemas.microsoft.com/office/drawing/2014/main" id="{131D9492-0EAA-29B3-FA58-4FC2708E22B7}"/>
              </a:ext>
            </a:extLst>
          </p:cNvPr>
          <p:cNvSpPr/>
          <p:nvPr/>
        </p:nvSpPr>
        <p:spPr>
          <a:xfrm>
            <a:off x="3162299" y="2800351"/>
            <a:ext cx="8315303" cy="781046"/>
          </a:xfrm>
          <a:prstGeom prst="rightArrow">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2" name="textruta 31">
            <a:extLst>
              <a:ext uri="{FF2B5EF4-FFF2-40B4-BE49-F238E27FC236}">
                <a16:creationId xmlns:a16="http://schemas.microsoft.com/office/drawing/2014/main" id="{67F55719-E09A-84E3-7994-3C01A9B641F4}"/>
              </a:ext>
            </a:extLst>
          </p:cNvPr>
          <p:cNvSpPr txBox="1"/>
          <p:nvPr/>
        </p:nvSpPr>
        <p:spPr>
          <a:xfrm>
            <a:off x="3164069" y="3009850"/>
            <a:ext cx="2274706" cy="369332"/>
          </a:xfrm>
          <a:prstGeom prst="rect">
            <a:avLst/>
          </a:prstGeom>
          <a:solidFill>
            <a:schemeClr val="accent5">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orbel" panose="020B0503020204020204"/>
                <a:ea typeface="+mn-ea"/>
                <a:cs typeface="+mn-cs"/>
              </a:rPr>
              <a:t>Moment 2 och 3</a:t>
            </a:r>
          </a:p>
        </p:txBody>
      </p:sp>
      <p:sp>
        <p:nvSpPr>
          <p:cNvPr id="33" name="textruta 32">
            <a:extLst>
              <a:ext uri="{FF2B5EF4-FFF2-40B4-BE49-F238E27FC236}">
                <a16:creationId xmlns:a16="http://schemas.microsoft.com/office/drawing/2014/main" id="{CDBC883C-DEB7-09CE-5597-FE7FAA86C0C7}"/>
              </a:ext>
            </a:extLst>
          </p:cNvPr>
          <p:cNvSpPr txBox="1"/>
          <p:nvPr/>
        </p:nvSpPr>
        <p:spPr>
          <a:xfrm>
            <a:off x="5439799" y="3009850"/>
            <a:ext cx="2698339" cy="369332"/>
          </a:xfrm>
          <a:prstGeom prst="rect">
            <a:avLst/>
          </a:prstGeom>
          <a:solidFill>
            <a:schemeClr val="accent5">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orbel" panose="020B0503020204020204"/>
                <a:ea typeface="+mn-ea"/>
                <a:cs typeface="+mn-cs"/>
              </a:rPr>
              <a:t>Moment 4</a:t>
            </a:r>
          </a:p>
        </p:txBody>
      </p:sp>
      <p:sp>
        <p:nvSpPr>
          <p:cNvPr id="34" name="textruta 33">
            <a:extLst>
              <a:ext uri="{FF2B5EF4-FFF2-40B4-BE49-F238E27FC236}">
                <a16:creationId xmlns:a16="http://schemas.microsoft.com/office/drawing/2014/main" id="{A06DC8B2-CC1A-D031-6FD5-6A8F16FFD164}"/>
              </a:ext>
            </a:extLst>
          </p:cNvPr>
          <p:cNvSpPr txBox="1"/>
          <p:nvPr/>
        </p:nvSpPr>
        <p:spPr>
          <a:xfrm>
            <a:off x="8138136" y="3006208"/>
            <a:ext cx="539139" cy="369332"/>
          </a:xfrm>
          <a:prstGeom prst="rect">
            <a:avLst/>
          </a:prstGeom>
          <a:solidFill>
            <a:schemeClr val="accent5">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orbel" panose="020B0503020204020204"/>
                <a:ea typeface="+mn-ea"/>
                <a:cs typeface="+mn-cs"/>
              </a:rPr>
              <a:t>M 5</a:t>
            </a:r>
          </a:p>
        </p:txBody>
      </p:sp>
      <p:sp>
        <p:nvSpPr>
          <p:cNvPr id="35" name="textruta 34">
            <a:extLst>
              <a:ext uri="{FF2B5EF4-FFF2-40B4-BE49-F238E27FC236}">
                <a16:creationId xmlns:a16="http://schemas.microsoft.com/office/drawing/2014/main" id="{69C46043-F09A-E320-12BD-770EDAB028C3}"/>
              </a:ext>
            </a:extLst>
          </p:cNvPr>
          <p:cNvSpPr txBox="1"/>
          <p:nvPr/>
        </p:nvSpPr>
        <p:spPr>
          <a:xfrm>
            <a:off x="8715373" y="3006208"/>
            <a:ext cx="2457452" cy="369332"/>
          </a:xfrm>
          <a:prstGeom prst="rect">
            <a:avLst/>
          </a:prstGeom>
          <a:solidFill>
            <a:schemeClr val="accent5">
              <a:lumMod val="40000"/>
              <a:lumOff val="6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orbel" panose="020B0503020204020204"/>
                <a:ea typeface="+mn-ea"/>
                <a:cs typeface="+mn-cs"/>
              </a:rPr>
              <a:t>Moment 6</a:t>
            </a:r>
          </a:p>
        </p:txBody>
      </p:sp>
      <p:sp>
        <p:nvSpPr>
          <p:cNvPr id="37" name="Pil: höger 36">
            <a:extLst>
              <a:ext uri="{FF2B5EF4-FFF2-40B4-BE49-F238E27FC236}">
                <a16:creationId xmlns:a16="http://schemas.microsoft.com/office/drawing/2014/main" id="{F557BF9D-F923-1B0D-0F3A-8C70CEC01569}"/>
              </a:ext>
            </a:extLst>
          </p:cNvPr>
          <p:cNvSpPr/>
          <p:nvPr/>
        </p:nvSpPr>
        <p:spPr>
          <a:xfrm>
            <a:off x="5610238" y="3957638"/>
            <a:ext cx="5867364" cy="763064"/>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8" name="textruta 37">
            <a:extLst>
              <a:ext uri="{FF2B5EF4-FFF2-40B4-BE49-F238E27FC236}">
                <a16:creationId xmlns:a16="http://schemas.microsoft.com/office/drawing/2014/main" id="{E54F868E-6A9F-75BD-1BA2-F2B89251A7D5}"/>
              </a:ext>
            </a:extLst>
          </p:cNvPr>
          <p:cNvSpPr txBox="1"/>
          <p:nvPr/>
        </p:nvSpPr>
        <p:spPr>
          <a:xfrm>
            <a:off x="5610238" y="4163495"/>
            <a:ext cx="539139" cy="369332"/>
          </a:xfrm>
          <a:prstGeom prst="rect">
            <a:avLst/>
          </a:prstGeom>
          <a:solidFill>
            <a:schemeClr val="accent5">
              <a:lumMod val="60000"/>
              <a:lumOff val="4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orbel" panose="020B0503020204020204"/>
                <a:ea typeface="+mn-ea"/>
                <a:cs typeface="+mn-cs"/>
              </a:rPr>
              <a:t>M 1</a:t>
            </a:r>
          </a:p>
        </p:txBody>
      </p:sp>
      <p:sp>
        <p:nvSpPr>
          <p:cNvPr id="39" name="textruta 38">
            <a:extLst>
              <a:ext uri="{FF2B5EF4-FFF2-40B4-BE49-F238E27FC236}">
                <a16:creationId xmlns:a16="http://schemas.microsoft.com/office/drawing/2014/main" id="{80AF716B-0B23-206F-EEBB-F53EF38E5AFB}"/>
              </a:ext>
            </a:extLst>
          </p:cNvPr>
          <p:cNvSpPr txBox="1"/>
          <p:nvPr/>
        </p:nvSpPr>
        <p:spPr>
          <a:xfrm>
            <a:off x="8715373" y="4154504"/>
            <a:ext cx="2457452" cy="369332"/>
          </a:xfrm>
          <a:prstGeom prst="rect">
            <a:avLst/>
          </a:prstGeom>
          <a:solidFill>
            <a:schemeClr val="accent5">
              <a:lumMod val="60000"/>
              <a:lumOff val="4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orbel" panose="020B0503020204020204"/>
                <a:ea typeface="+mn-ea"/>
                <a:cs typeface="+mn-cs"/>
              </a:rPr>
              <a:t>Moment 2 och 3</a:t>
            </a:r>
          </a:p>
        </p:txBody>
      </p:sp>
      <p:sp>
        <p:nvSpPr>
          <p:cNvPr id="40" name="textruta 39">
            <a:extLst>
              <a:ext uri="{FF2B5EF4-FFF2-40B4-BE49-F238E27FC236}">
                <a16:creationId xmlns:a16="http://schemas.microsoft.com/office/drawing/2014/main" id="{6B6650C5-78DE-9268-05F1-F4FFE560B613}"/>
              </a:ext>
            </a:extLst>
          </p:cNvPr>
          <p:cNvSpPr txBox="1"/>
          <p:nvPr/>
        </p:nvSpPr>
        <p:spPr>
          <a:xfrm>
            <a:off x="6149378" y="4164479"/>
            <a:ext cx="2565996" cy="369332"/>
          </a:xfrm>
          <a:prstGeom prst="rect">
            <a:avLst/>
          </a:prstGeom>
          <a:solidFill>
            <a:schemeClr val="accent5">
              <a:lumMod val="60000"/>
              <a:lumOff val="4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Förankring i länen/RSS</a:t>
            </a:r>
          </a:p>
        </p:txBody>
      </p:sp>
      <p:sp>
        <p:nvSpPr>
          <p:cNvPr id="41" name="textruta 40">
            <a:extLst>
              <a:ext uri="{FF2B5EF4-FFF2-40B4-BE49-F238E27FC236}">
                <a16:creationId xmlns:a16="http://schemas.microsoft.com/office/drawing/2014/main" id="{8E3598A3-564E-1639-1D4A-CB393C81ADAB}"/>
              </a:ext>
            </a:extLst>
          </p:cNvPr>
          <p:cNvSpPr txBox="1"/>
          <p:nvPr/>
        </p:nvSpPr>
        <p:spPr>
          <a:xfrm>
            <a:off x="4381499" y="4164479"/>
            <a:ext cx="1228738" cy="369332"/>
          </a:xfrm>
          <a:prstGeom prst="rect">
            <a:avLst/>
          </a:prstGeom>
          <a:solidFill>
            <a:schemeClr val="accent5">
              <a:lumMod val="60000"/>
              <a:lumOff val="4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Förankring</a:t>
            </a:r>
          </a:p>
        </p:txBody>
      </p:sp>
      <p:pic>
        <p:nvPicPr>
          <p:cNvPr id="44" name="Bildobjekt 43">
            <a:extLst>
              <a:ext uri="{FF2B5EF4-FFF2-40B4-BE49-F238E27FC236}">
                <a16:creationId xmlns:a16="http://schemas.microsoft.com/office/drawing/2014/main" id="{C0263566-CAA3-A1B5-7CEB-864027CDECB1}"/>
              </a:ext>
            </a:extLst>
          </p:cNvPr>
          <p:cNvPicPr>
            <a:picLocks noChangeAspect="1"/>
          </p:cNvPicPr>
          <p:nvPr/>
        </p:nvPicPr>
        <p:blipFill>
          <a:blip r:embed="rId3"/>
          <a:stretch>
            <a:fillRect/>
          </a:stretch>
        </p:blipFill>
        <p:spPr>
          <a:xfrm>
            <a:off x="9295193" y="141758"/>
            <a:ext cx="2440813" cy="2489338"/>
          </a:xfrm>
          <a:prstGeom prst="rect">
            <a:avLst/>
          </a:prstGeom>
        </p:spPr>
      </p:pic>
      <p:sp>
        <p:nvSpPr>
          <p:cNvPr id="3" name="Rubrik 2">
            <a:extLst>
              <a:ext uri="{FF2B5EF4-FFF2-40B4-BE49-F238E27FC236}">
                <a16:creationId xmlns:a16="http://schemas.microsoft.com/office/drawing/2014/main" id="{355CF438-2090-2033-063F-DFD16C4E2371}"/>
              </a:ext>
            </a:extLst>
          </p:cNvPr>
          <p:cNvSpPr txBox="1">
            <a:spLocks/>
          </p:cNvSpPr>
          <p:nvPr/>
        </p:nvSpPr>
        <p:spPr>
          <a:xfrm>
            <a:off x="1928737" y="720981"/>
            <a:ext cx="6809498" cy="618785"/>
          </a:xfrm>
          <a:prstGeom prst="rect">
            <a:avLst/>
          </a:prstGeom>
        </p:spPr>
        <p:txBody>
          <a:bodyP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000" b="0" i="0" u="none" strike="noStrike" kern="1200" cap="none" spc="-60" normalizeH="0" baseline="0" noProof="0" dirty="0">
                <a:ln>
                  <a:noFill/>
                </a:ln>
                <a:solidFill>
                  <a:prstClr val="black"/>
                </a:solidFill>
                <a:effectLst/>
                <a:uLnTx/>
                <a:uFillTx/>
                <a:latin typeface="Corbel" panose="020B0503020204020204"/>
                <a:ea typeface="+mj-ea"/>
                <a:cs typeface="+mj-cs"/>
              </a:rPr>
              <a:t>Tidplaner 2024</a:t>
            </a:r>
          </a:p>
        </p:txBody>
      </p:sp>
      <p:cxnSp>
        <p:nvCxnSpPr>
          <p:cNvPr id="6" name="Rak pilkoppling 5">
            <a:extLst>
              <a:ext uri="{FF2B5EF4-FFF2-40B4-BE49-F238E27FC236}">
                <a16:creationId xmlns:a16="http://schemas.microsoft.com/office/drawing/2014/main" id="{7B44A9D4-CBE3-E343-E583-C9E1A306E91E}"/>
              </a:ext>
            </a:extLst>
          </p:cNvPr>
          <p:cNvCxnSpPr>
            <a:cxnSpLocks/>
          </p:cNvCxnSpPr>
          <p:nvPr/>
        </p:nvCxnSpPr>
        <p:spPr>
          <a:xfrm>
            <a:off x="8138136" y="1824424"/>
            <a:ext cx="600099" cy="31381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816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4067FA-F3C3-1494-1839-643BA84718A9}"/>
              </a:ext>
            </a:extLst>
          </p:cNvPr>
          <p:cNvSpPr>
            <a:spLocks noGrp="1"/>
          </p:cNvSpPr>
          <p:nvPr>
            <p:ph type="title"/>
          </p:nvPr>
        </p:nvSpPr>
        <p:spPr>
          <a:xfrm>
            <a:off x="1751105" y="787384"/>
            <a:ext cx="9691251" cy="1010471"/>
          </a:xfrm>
        </p:spPr>
        <p:txBody>
          <a:bodyPr/>
          <a:lstStyle/>
          <a:p>
            <a:r>
              <a:rPr lang="sv-SE" sz="3600" dirty="0"/>
              <a:t>Omgång 3: Skadligt  bruk och beroende (2024-2026)</a:t>
            </a:r>
          </a:p>
        </p:txBody>
      </p:sp>
      <p:sp>
        <p:nvSpPr>
          <p:cNvPr id="3" name="Platshållare för innehåll 2">
            <a:extLst>
              <a:ext uri="{FF2B5EF4-FFF2-40B4-BE49-F238E27FC236}">
                <a16:creationId xmlns:a16="http://schemas.microsoft.com/office/drawing/2014/main" id="{0FC144DE-B708-018D-217E-05D926CBD7CF}"/>
              </a:ext>
            </a:extLst>
          </p:cNvPr>
          <p:cNvSpPr>
            <a:spLocks noGrp="1"/>
          </p:cNvSpPr>
          <p:nvPr>
            <p:ph idx="1"/>
          </p:nvPr>
        </p:nvSpPr>
        <p:spPr/>
        <p:txBody>
          <a:bodyPr/>
          <a:lstStyle/>
          <a:p>
            <a:r>
              <a:rPr lang="sv-SE" dirty="0"/>
              <a:t>Informationsmaterial (PPT) i Projectplace 10 juni</a:t>
            </a:r>
          </a:p>
          <a:p>
            <a:r>
              <a:rPr lang="sv-SE" dirty="0"/>
              <a:t>Anmäl kontaktperson senast 19 september om ni vill vara med denna omgång</a:t>
            </a:r>
          </a:p>
          <a:p>
            <a:r>
              <a:rPr lang="sv-SE" dirty="0"/>
              <a:t>Tidplan: </a:t>
            </a:r>
          </a:p>
          <a:p>
            <a:pPr lvl="1"/>
            <a:r>
              <a:rPr lang="sv-SE" dirty="0"/>
              <a:t>Informerar BIRK 18 september</a:t>
            </a:r>
          </a:p>
          <a:p>
            <a:pPr lvl="1"/>
            <a:r>
              <a:rPr lang="sv-SE" dirty="0"/>
              <a:t>Uppstart 1 oktober 09:00-10:30 via Teams</a:t>
            </a:r>
          </a:p>
          <a:p>
            <a:pPr lvl="1"/>
            <a:r>
              <a:rPr lang="sv-SE" dirty="0"/>
              <a:t>Moment 2 och 3 pågår 1 oktober till sista mars 2025 (sex månader)</a:t>
            </a:r>
          </a:p>
          <a:p>
            <a:pPr lvl="1"/>
            <a:r>
              <a:rPr lang="sv-SE" dirty="0"/>
              <a:t>Öppna frågor och svars möten  (november, december och januari)</a:t>
            </a:r>
          </a:p>
          <a:p>
            <a:endParaRPr lang="sv-SE" dirty="0"/>
          </a:p>
        </p:txBody>
      </p:sp>
    </p:spTree>
    <p:extLst>
      <p:ext uri="{BB962C8B-B14F-4D97-AF65-F5344CB8AC3E}">
        <p14:creationId xmlns:p14="http://schemas.microsoft.com/office/powerpoint/2010/main" val="2617978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fontScale="92500" lnSpcReduction="20000"/>
          </a:bodyPr>
          <a:lstStyle/>
          <a:p>
            <a:pPr marL="0" indent="0">
              <a:buNone/>
            </a:pPr>
            <a:r>
              <a:rPr lang="sv-SE" i="1" dirty="0" smtClean="0"/>
              <a:t>Föredragande</a:t>
            </a:r>
            <a:r>
              <a:rPr lang="sv-SE" i="1" dirty="0"/>
              <a:t>: Anna Ståhlkloo, Mora kommun, Ulrika Gärdsback, Gagnef kommun, Maria Högkvist, Caroline Mörk, Maria Ekelöf och Henrietta Forsman, utvecklingsledare RSS Dalarna </a:t>
            </a:r>
            <a:endParaRPr lang="sv-SE" dirty="0"/>
          </a:p>
          <a:p>
            <a:r>
              <a:rPr lang="sv-SE" b="1" dirty="0"/>
              <a:t>a) Nationella socialchefsnätverket </a:t>
            </a:r>
            <a:endParaRPr lang="sv-SE" dirty="0"/>
          </a:p>
          <a:p>
            <a:r>
              <a:rPr lang="sv-SE" b="1" dirty="0"/>
              <a:t>b) NSK-S </a:t>
            </a:r>
            <a:endParaRPr lang="sv-SE" dirty="0"/>
          </a:p>
          <a:p>
            <a:r>
              <a:rPr lang="sv-SE" b="1" dirty="0"/>
              <a:t>c) RSS chefsnätverket </a:t>
            </a:r>
            <a:endParaRPr lang="sv-SE" dirty="0"/>
          </a:p>
          <a:p>
            <a:r>
              <a:rPr lang="sv-SE" b="1" dirty="0"/>
              <a:t>d) Lokala behov: Skadligt bruk och beroende </a:t>
            </a:r>
          </a:p>
          <a:p>
            <a:r>
              <a:rPr lang="sv-SE" b="1" dirty="0"/>
              <a:t>e) Regionalt stöd: Individbaserad systematisk uppföljning (ISU) </a:t>
            </a:r>
            <a:endParaRPr lang="sv-SE" dirty="0"/>
          </a:p>
          <a:p>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a:p>
        </p:txBody>
      </p:sp>
      <p:sp>
        <p:nvSpPr>
          <p:cNvPr id="4" name="Platshållare för sidfot 3"/>
          <p:cNvSpPr>
            <a:spLocks noGrp="1"/>
          </p:cNvSpPr>
          <p:nvPr>
            <p:ph type="ftr" sz="quarter" idx="11"/>
          </p:nvPr>
        </p:nvSpPr>
        <p:spPr/>
        <p:txBody>
          <a:bodyPr/>
          <a:lstStyle/>
          <a:p>
            <a:r>
              <a:rPr lang="sv-SE" smtClean="0"/>
              <a:t>Sidfot</a:t>
            </a:r>
            <a:endParaRPr lang="sv-SE"/>
          </a:p>
        </p:txBody>
      </p:sp>
      <p:sp>
        <p:nvSpPr>
          <p:cNvPr id="5" name="Platshållare för bildnummer 4"/>
          <p:cNvSpPr>
            <a:spLocks noGrp="1"/>
          </p:cNvSpPr>
          <p:nvPr>
            <p:ph type="sldNum" sz="quarter" idx="12"/>
          </p:nvPr>
        </p:nvSpPr>
        <p:spPr/>
        <p:txBody>
          <a:bodyPr/>
          <a:lstStyle/>
          <a:p>
            <a:fld id="{130DDE8C-17E0-4539-9C15-C1E9D231907F}" type="slidenum">
              <a:rPr lang="sv-SE" smtClean="0"/>
              <a:pPr/>
              <a:t>2</a:t>
            </a:fld>
            <a:endParaRPr lang="sv-SE"/>
          </a:p>
        </p:txBody>
      </p:sp>
      <p:sp>
        <p:nvSpPr>
          <p:cNvPr id="6" name="Rubrik 5"/>
          <p:cNvSpPr>
            <a:spLocks noGrp="1"/>
          </p:cNvSpPr>
          <p:nvPr>
            <p:ph type="title"/>
          </p:nvPr>
        </p:nvSpPr>
        <p:spPr/>
        <p:txBody>
          <a:bodyPr/>
          <a:lstStyle/>
          <a:p>
            <a:r>
              <a:rPr lang="sv-SE" dirty="0"/>
              <a:t>Rapporter från nationell och regional nivå </a:t>
            </a:r>
            <a:br>
              <a:rPr lang="sv-SE" dirty="0"/>
            </a:br>
            <a:endParaRPr lang="sv-SE" dirty="0"/>
          </a:p>
        </p:txBody>
      </p:sp>
    </p:spTree>
    <p:extLst>
      <p:ext uri="{BB962C8B-B14F-4D97-AF65-F5344CB8AC3E}">
        <p14:creationId xmlns:p14="http://schemas.microsoft.com/office/powerpoint/2010/main" val="39835047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B219F04-65F4-29AD-DD1D-5F2D1E28E84F}"/>
              </a:ext>
            </a:extLst>
          </p:cNvPr>
          <p:cNvSpPr>
            <a:spLocks noGrp="1"/>
          </p:cNvSpPr>
          <p:nvPr>
            <p:ph type="title"/>
          </p:nvPr>
        </p:nvSpPr>
        <p:spPr>
          <a:xfrm>
            <a:off x="839788" y="1878439"/>
            <a:ext cx="4860396" cy="1237130"/>
          </a:xfrm>
        </p:spPr>
        <p:txBody>
          <a:bodyPr anchor="b">
            <a:normAutofit/>
          </a:bodyPr>
          <a:lstStyle/>
          <a:p>
            <a:r>
              <a:rPr lang="sv-SE" sz="3400" dirty="0"/>
              <a:t>Bob – barn i organiserad brottslighet (I)</a:t>
            </a:r>
          </a:p>
        </p:txBody>
      </p:sp>
      <p:sp>
        <p:nvSpPr>
          <p:cNvPr id="2" name="Platshållare för innehåll 1">
            <a:extLst>
              <a:ext uri="{FF2B5EF4-FFF2-40B4-BE49-F238E27FC236}">
                <a16:creationId xmlns:a16="http://schemas.microsoft.com/office/drawing/2014/main" id="{EC468204-1A2C-5902-93EC-1989860B2712}"/>
              </a:ext>
            </a:extLst>
          </p:cNvPr>
          <p:cNvSpPr>
            <a:spLocks noGrp="1"/>
          </p:cNvSpPr>
          <p:nvPr>
            <p:ph type="body" sz="half" idx="2"/>
          </p:nvPr>
        </p:nvSpPr>
        <p:spPr>
          <a:xfrm>
            <a:off x="839787" y="3187285"/>
            <a:ext cx="4860396" cy="3121307"/>
          </a:xfrm>
        </p:spPr>
        <p:txBody>
          <a:bodyPr>
            <a:normAutofit fontScale="92500" lnSpcReduction="10000"/>
          </a:bodyPr>
          <a:lstStyle/>
          <a:p>
            <a:pPr marL="30163" indent="0">
              <a:buNone/>
            </a:pPr>
            <a:r>
              <a:rPr lang="sv-SE" dirty="0">
                <a:latin typeface="+mn-lt"/>
                <a:hlinkClick r:id="" action="ppaction://noaction"/>
              </a:rPr>
              <a:t>Uppdrag att inrätta en samverkansstruktur för ett sammanhållet arbete med barn och unga som riskerar att begå eller begår grova brott (Ju2023/02529)</a:t>
            </a:r>
            <a:r>
              <a:rPr lang="sv-SE" dirty="0">
                <a:latin typeface="+mn-lt"/>
              </a:rPr>
              <a:t> </a:t>
            </a:r>
          </a:p>
          <a:p>
            <a:pPr marL="342900" indent="-342900">
              <a:buFont typeface="Arial" panose="020B0604020202020204" pitchFamily="34" charset="0"/>
              <a:buChar char="•"/>
            </a:pPr>
            <a:r>
              <a:rPr lang="sv-SE" sz="1800" dirty="0"/>
              <a:t>Polisen, Brå, Kriminalvården, länsstyrelserna, Socialstyrelsen, </a:t>
            </a:r>
            <a:r>
              <a:rPr lang="sv-SE" sz="1800" dirty="0" err="1"/>
              <a:t>SiS</a:t>
            </a:r>
            <a:r>
              <a:rPr lang="sv-SE" sz="1800" dirty="0"/>
              <a:t>, Statens skolverk och Åklagarmyndigheten ska inrätta en samverkansstruktur i syfte att förstärka och effektivisera arbetet med barn och unga som riskerar att begå eller begår grova brott kopplat till organiserad brottslighet.</a:t>
            </a:r>
          </a:p>
        </p:txBody>
      </p:sp>
      <p:pic>
        <p:nvPicPr>
          <p:cNvPr id="7" name="Bildobjekt 6" descr="En bild som visar klädsel, person, fotbeklädnader, Gatumode&#10;&#10;Automatiskt genererad beskrivning">
            <a:extLst>
              <a:ext uri="{FF2B5EF4-FFF2-40B4-BE49-F238E27FC236}">
                <a16:creationId xmlns:a16="http://schemas.microsoft.com/office/drawing/2014/main" id="{AF298691-0CD1-1937-6175-19F9808B5A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900" r="-2" b="10004"/>
          <a:stretch/>
        </p:blipFill>
        <p:spPr>
          <a:xfrm>
            <a:off x="6096000" y="10"/>
            <a:ext cx="6096000" cy="6857990"/>
          </a:xfrm>
          <a:prstGeom prst="rect">
            <a:avLst/>
          </a:prstGeom>
          <a:noFill/>
        </p:spPr>
      </p:pic>
    </p:spTree>
    <p:extLst>
      <p:ext uri="{BB962C8B-B14F-4D97-AF65-F5344CB8AC3E}">
        <p14:creationId xmlns:p14="http://schemas.microsoft.com/office/powerpoint/2010/main" val="32002555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AC97C3-F9F5-A56F-942D-DD3A885A4A9D}"/>
              </a:ext>
            </a:extLst>
          </p:cNvPr>
          <p:cNvSpPr>
            <a:spLocks noGrp="1"/>
          </p:cNvSpPr>
          <p:nvPr>
            <p:ph type="title"/>
          </p:nvPr>
        </p:nvSpPr>
        <p:spPr/>
        <p:txBody>
          <a:bodyPr>
            <a:normAutofit/>
          </a:bodyPr>
          <a:lstStyle/>
          <a:p>
            <a:r>
              <a:rPr lang="sv-SE" sz="4000" b="1" dirty="0">
                <a:latin typeface="Open Sans" panose="020B0606030504020204" pitchFamily="34" charset="0"/>
                <a:ea typeface="Open Sans" panose="020B0606030504020204" pitchFamily="34" charset="0"/>
                <a:cs typeface="Open Sans" panose="020B0606030504020204" pitchFamily="34" charset="0"/>
              </a:rPr>
              <a:t>Tidsplan BOB</a:t>
            </a:r>
          </a:p>
        </p:txBody>
      </p:sp>
      <p:graphicFrame>
        <p:nvGraphicFramePr>
          <p:cNvPr id="4" name="Platshållare för innehåll 3">
            <a:extLst>
              <a:ext uri="{FF2B5EF4-FFF2-40B4-BE49-F238E27FC236}">
                <a16:creationId xmlns:a16="http://schemas.microsoft.com/office/drawing/2014/main" id="{D26C719B-1AFE-D793-9134-1662C7BBB1BD}"/>
              </a:ext>
            </a:extLst>
          </p:cNvPr>
          <p:cNvGraphicFramePr>
            <a:graphicFrameLocks noGrp="1"/>
          </p:cNvGraphicFramePr>
          <p:nvPr>
            <p:ph idx="1"/>
          </p:nvPr>
        </p:nvGraphicFramePr>
        <p:xfrm>
          <a:off x="838199" y="3173193"/>
          <a:ext cx="10887635" cy="3192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38B666B6-8305-DBCD-FA70-940A8B32E153}"/>
              </a:ext>
            </a:extLst>
          </p:cNvPr>
          <p:cNvGraphicFramePr/>
          <p:nvPr/>
        </p:nvGraphicFramePr>
        <p:xfrm>
          <a:off x="921488" y="1027906"/>
          <a:ext cx="9711661" cy="30585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205465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E1CE0D-1BB1-47FC-A45E-C23385E1FFBC}"/>
              </a:ext>
            </a:extLst>
          </p:cNvPr>
          <p:cNvSpPr>
            <a:spLocks noGrp="1"/>
          </p:cNvSpPr>
          <p:nvPr>
            <p:ph type="title"/>
          </p:nvPr>
        </p:nvSpPr>
        <p:spPr>
          <a:xfrm>
            <a:off x="476411" y="1118251"/>
            <a:ext cx="9608400" cy="1966912"/>
          </a:xfrm>
        </p:spPr>
        <p:txBody>
          <a:bodyPr/>
          <a:lstStyle/>
          <a:p>
            <a:pPr>
              <a:lnSpc>
                <a:spcPct val="100000"/>
              </a:lnSpc>
            </a:pPr>
            <a:r>
              <a:rPr lang="sv-SE" sz="3600" dirty="0"/>
              <a:t>Förnyad rekommendation om kunskapsstyrning socialtjänst 2025-2028</a:t>
            </a:r>
          </a:p>
        </p:txBody>
      </p:sp>
      <p:pic>
        <p:nvPicPr>
          <p:cNvPr id="4" name="Bildobjekt 3" descr="En bild som visar text&#10;&#10;Automatiskt genererad beskrivning">
            <a:extLst>
              <a:ext uri="{FF2B5EF4-FFF2-40B4-BE49-F238E27FC236}">
                <a16:creationId xmlns:a16="http://schemas.microsoft.com/office/drawing/2014/main" id="{CE315905-F390-258B-6A90-27915EFDA382}"/>
              </a:ext>
            </a:extLst>
          </p:cNvPr>
          <p:cNvPicPr>
            <a:picLocks noChangeAspect="1"/>
          </p:cNvPicPr>
          <p:nvPr/>
        </p:nvPicPr>
        <p:blipFill>
          <a:blip r:embed="rId3"/>
          <a:stretch>
            <a:fillRect/>
          </a:stretch>
        </p:blipFill>
        <p:spPr>
          <a:xfrm>
            <a:off x="4175760" y="2789904"/>
            <a:ext cx="3840480" cy="2597785"/>
          </a:xfrm>
          <a:prstGeom prst="rect">
            <a:avLst/>
          </a:prstGeom>
        </p:spPr>
      </p:pic>
    </p:spTree>
    <p:extLst>
      <p:ext uri="{BB962C8B-B14F-4D97-AF65-F5344CB8AC3E}">
        <p14:creationId xmlns:p14="http://schemas.microsoft.com/office/powerpoint/2010/main" val="12760181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DA1F4BB-EAEC-43A2-A950-2185BCC1728B}"/>
              </a:ext>
            </a:extLst>
          </p:cNvPr>
          <p:cNvSpPr>
            <a:spLocks noGrp="1"/>
          </p:cNvSpPr>
          <p:nvPr>
            <p:ph type="title"/>
          </p:nvPr>
        </p:nvSpPr>
        <p:spPr>
          <a:xfrm>
            <a:off x="837627" y="1776124"/>
            <a:ext cx="9557084" cy="1368000"/>
          </a:xfrm>
        </p:spPr>
        <p:txBody>
          <a:bodyPr/>
          <a:lstStyle/>
          <a:p>
            <a:r>
              <a:rPr lang="sv-SE" sz="4000" dirty="0"/>
              <a:t>Läget</a:t>
            </a:r>
          </a:p>
        </p:txBody>
      </p:sp>
      <p:sp>
        <p:nvSpPr>
          <p:cNvPr id="2" name="Platshållare för innehåll 1">
            <a:extLst>
              <a:ext uri="{FF2B5EF4-FFF2-40B4-BE49-F238E27FC236}">
                <a16:creationId xmlns:a16="http://schemas.microsoft.com/office/drawing/2014/main" id="{C8D88145-96D7-45E0-8557-319BBBE12CEE}"/>
              </a:ext>
            </a:extLst>
          </p:cNvPr>
          <p:cNvSpPr>
            <a:spLocks noGrp="1"/>
          </p:cNvSpPr>
          <p:nvPr>
            <p:ph type="body" idx="1"/>
          </p:nvPr>
        </p:nvSpPr>
        <p:spPr>
          <a:xfrm>
            <a:off x="837627" y="3429000"/>
            <a:ext cx="9562862" cy="924768"/>
          </a:xfrm>
        </p:spPr>
        <p:txBody>
          <a:bodyPr/>
          <a:lstStyle/>
          <a:p>
            <a:pPr marL="342900" lvl="0" indent="-342900">
              <a:buFont typeface="Arial" panose="020B0604020202020204" pitchFamily="34" charset="0"/>
              <a:buChar char="•"/>
              <a:tabLst>
                <a:tab pos="457200" algn="l"/>
              </a:tabLst>
            </a:pPr>
            <a:r>
              <a:rPr lang="sv-SE" sz="2000" dirty="0">
                <a:effectLst/>
              </a:rPr>
              <a:t>283 kommuner har antagit rekommendationen hittills</a:t>
            </a:r>
          </a:p>
          <a:p>
            <a:pPr marL="342900" lvl="0" indent="-342900">
              <a:buFont typeface="Arial" panose="020B0604020202020204" pitchFamily="34" charset="0"/>
              <a:buChar char="•"/>
              <a:tabLst>
                <a:tab pos="457200" algn="l"/>
              </a:tabLst>
            </a:pPr>
            <a:r>
              <a:rPr lang="sv-SE" sz="2000" dirty="0"/>
              <a:t>2 kommuner har bestämt sig att inte anta rekommendationen</a:t>
            </a:r>
          </a:p>
          <a:p>
            <a:pPr marL="342900" lvl="0" indent="-342900">
              <a:buFont typeface="Arial" panose="020B0604020202020204" pitchFamily="34" charset="0"/>
              <a:buChar char="•"/>
              <a:tabLst>
                <a:tab pos="457200" algn="l"/>
              </a:tabLst>
            </a:pPr>
            <a:r>
              <a:rPr lang="sv-SE" sz="2000" dirty="0"/>
              <a:t>Dialog pågår med återstående 5</a:t>
            </a:r>
            <a:r>
              <a:rPr lang="sv-SE" sz="2000" dirty="0">
                <a:effectLst/>
              </a:rPr>
              <a:t> kommuner varav flera har bett om anstånd</a:t>
            </a:r>
          </a:p>
          <a:p>
            <a:pPr marL="0" lvl="0" indent="0">
              <a:buNone/>
              <a:tabLst>
                <a:tab pos="457200" algn="l"/>
              </a:tabLst>
            </a:pPr>
            <a:endParaRPr lang="sv-SE" sz="2000" dirty="0">
              <a:effectLst/>
            </a:endParaRPr>
          </a:p>
        </p:txBody>
      </p:sp>
    </p:spTree>
    <p:extLst>
      <p:ext uri="{BB962C8B-B14F-4D97-AF65-F5344CB8AC3E}">
        <p14:creationId xmlns:p14="http://schemas.microsoft.com/office/powerpoint/2010/main" val="33320692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46172F-A6E8-FF16-A4A2-9C72417D6F6E}"/>
              </a:ext>
            </a:extLst>
          </p:cNvPr>
          <p:cNvSpPr>
            <a:spLocks noGrp="1"/>
          </p:cNvSpPr>
          <p:nvPr>
            <p:ph type="ctrTitle"/>
          </p:nvPr>
        </p:nvSpPr>
        <p:spPr>
          <a:xfrm>
            <a:off x="1524000" y="1663429"/>
            <a:ext cx="9144000" cy="2530199"/>
          </a:xfrm>
        </p:spPr>
        <p:txBody>
          <a:bodyPr>
            <a:normAutofit fontScale="90000"/>
          </a:bodyPr>
          <a:lstStyle/>
          <a:p>
            <a:r>
              <a:rPr lang="sv-SE" dirty="0"/>
              <a:t>Lokala behov av </a:t>
            </a:r>
            <a:r>
              <a:rPr lang="sv-SE" dirty="0" smtClean="0"/>
              <a:t>kunskap</a:t>
            </a:r>
            <a:br>
              <a:rPr lang="sv-SE" dirty="0" smtClean="0"/>
            </a:br>
            <a:r>
              <a:rPr lang="sv-SE" sz="2700" dirty="0" smtClean="0"/>
              <a:t>-</a:t>
            </a:r>
            <a:r>
              <a:rPr lang="sv-SE" sz="3100" dirty="0" smtClean="0"/>
              <a:t>skadligt bruk och beroende 2024-2026</a:t>
            </a:r>
            <a:r>
              <a:rPr lang="sv-SE" dirty="0"/>
              <a:t/>
            </a:r>
            <a:br>
              <a:rPr lang="sv-SE" dirty="0"/>
            </a:br>
            <a:endParaRPr lang="sv-SE" dirty="0"/>
          </a:p>
        </p:txBody>
      </p:sp>
      <p:sp>
        <p:nvSpPr>
          <p:cNvPr id="3" name="Underrubrik 2">
            <a:extLst>
              <a:ext uri="{FF2B5EF4-FFF2-40B4-BE49-F238E27FC236}">
                <a16:creationId xmlns:a16="http://schemas.microsoft.com/office/drawing/2014/main" id="{93D4A8A5-3ECF-65B0-5AF7-C177B2CC5C64}"/>
              </a:ext>
            </a:extLst>
          </p:cNvPr>
          <p:cNvSpPr>
            <a:spLocks noGrp="1"/>
          </p:cNvSpPr>
          <p:nvPr>
            <p:ph type="subTitle" idx="1"/>
          </p:nvPr>
        </p:nvSpPr>
        <p:spPr/>
        <p:txBody>
          <a:bodyPr>
            <a:normAutofit lnSpcReduction="10000"/>
          </a:bodyPr>
          <a:lstStyle/>
          <a:p>
            <a:r>
              <a:rPr lang="sv-SE" i="1" dirty="0"/>
              <a:t>Modell för att identifiera lokala behov av kunskap – en arbetsprocess inom </a:t>
            </a:r>
            <a:r>
              <a:rPr lang="sv-SE" i="1" dirty="0" smtClean="0"/>
              <a:t>Partnerskapet.</a:t>
            </a:r>
          </a:p>
          <a:p>
            <a:r>
              <a:rPr lang="sv-SE" sz="1600" dirty="0" smtClean="0"/>
              <a:t>Caroline Mörk utvecklingsledare RSS Dalarna</a:t>
            </a:r>
          </a:p>
          <a:p>
            <a:r>
              <a:rPr lang="sv-SE" sz="1600" dirty="0" smtClean="0"/>
              <a:t>SCHNV 240927</a:t>
            </a:r>
            <a:endParaRPr lang="sv-SE" sz="1600" dirty="0"/>
          </a:p>
          <a:p>
            <a:endParaRPr lang="sv-SE" dirty="0"/>
          </a:p>
        </p:txBody>
      </p:sp>
    </p:spTree>
    <p:extLst>
      <p:ext uri="{BB962C8B-B14F-4D97-AF65-F5344CB8AC3E}">
        <p14:creationId xmlns:p14="http://schemas.microsoft.com/office/powerpoint/2010/main" val="3532643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idx="1"/>
          </p:nvPr>
        </p:nvSpPr>
        <p:spPr/>
        <p:txBody>
          <a:bodyPr>
            <a:normAutofit fontScale="92500" lnSpcReduction="20000"/>
          </a:bodyPr>
          <a:lstStyle/>
          <a:p>
            <a:r>
              <a:rPr lang="sv-SE" dirty="0"/>
              <a:t>Målet är att bidra till en mer behovsanpassad kunskapsutveckling utifrån systematiskt insamlade lokala behov </a:t>
            </a:r>
            <a:endParaRPr lang="sv-SE" dirty="0" smtClean="0"/>
          </a:p>
          <a:p>
            <a:pPr marL="0" indent="0">
              <a:buNone/>
            </a:pPr>
            <a:r>
              <a:rPr lang="sv-SE" dirty="0" smtClean="0"/>
              <a:t>• </a:t>
            </a:r>
            <a:r>
              <a:rPr lang="sv-SE" dirty="0"/>
              <a:t>Uppdrag: </a:t>
            </a:r>
            <a:r>
              <a:rPr lang="sv-SE"/>
              <a:t>NSK-S </a:t>
            </a:r>
            <a:r>
              <a:rPr lang="sv-SE" smtClean="0"/>
              <a:t>(</a:t>
            </a:r>
            <a:r>
              <a:rPr lang="sv-SE" smtClean="0">
                <a:hlinkClick r:id="rId2"/>
              </a:rPr>
              <a:t>Nationell samverkansgrupp för kunskapsstyrning inom socialtjänsten</a:t>
            </a:r>
            <a:r>
              <a:rPr lang="sv-SE" smtClean="0"/>
              <a:t> </a:t>
            </a:r>
            <a:r>
              <a:rPr lang="sv-SE" dirty="0" smtClean="0"/>
              <a:t>) </a:t>
            </a:r>
          </a:p>
          <a:p>
            <a:pPr marL="0" indent="0">
              <a:buNone/>
            </a:pPr>
            <a:r>
              <a:rPr lang="sv-SE" dirty="0" smtClean="0"/>
              <a:t>• </a:t>
            </a:r>
            <a:r>
              <a:rPr lang="sv-SE" dirty="0"/>
              <a:t>Ett gemensamt arbetssätt som fångar in behov underlättar och skapar systematik </a:t>
            </a:r>
          </a:p>
          <a:p>
            <a:pPr marL="0" indent="0">
              <a:buNone/>
            </a:pPr>
            <a:r>
              <a:rPr lang="sv-SE" dirty="0" smtClean="0"/>
              <a:t>• </a:t>
            </a:r>
            <a:r>
              <a:rPr lang="sv-SE" dirty="0"/>
              <a:t>Lokala behov har tidigare varit svåra att fånga </a:t>
            </a:r>
            <a:endParaRPr lang="sv-SE" dirty="0" smtClean="0"/>
          </a:p>
          <a:p>
            <a:pPr marL="0" indent="0">
              <a:buNone/>
            </a:pPr>
            <a:r>
              <a:rPr lang="sv-SE" dirty="0" smtClean="0"/>
              <a:t>• </a:t>
            </a:r>
            <a:r>
              <a:rPr lang="sv-SE" dirty="0"/>
              <a:t>Kommunerna har upplevt att deras röster i frågan om ”kunskapsstyrning” varit svag </a:t>
            </a:r>
            <a:endParaRPr lang="sv-SE" dirty="0" smtClean="0"/>
          </a:p>
          <a:p>
            <a:pPr marL="0" indent="0">
              <a:buNone/>
            </a:pPr>
            <a:r>
              <a:rPr lang="sv-SE" dirty="0" smtClean="0"/>
              <a:t>• </a:t>
            </a:r>
            <a:r>
              <a:rPr lang="sv-SE" dirty="0"/>
              <a:t>Om inte kommunerna hörs, så blir kunskapsstyrning ”top down” </a:t>
            </a:r>
            <a:endParaRPr lang="sv-SE" dirty="0" smtClean="0"/>
          </a:p>
          <a:p>
            <a:pPr marL="0" indent="0">
              <a:buNone/>
            </a:pPr>
            <a:r>
              <a:rPr lang="sv-SE" dirty="0" smtClean="0"/>
              <a:t>• Behov hittas genom </a:t>
            </a:r>
            <a:r>
              <a:rPr lang="sv-SE" dirty="0"/>
              <a:t>att arbeta genom befintliga strukturer och processer</a:t>
            </a:r>
          </a:p>
        </p:txBody>
      </p:sp>
      <p:sp>
        <p:nvSpPr>
          <p:cNvPr id="2" name="Platshållare för datum 1"/>
          <p:cNvSpPr>
            <a:spLocks noGrp="1"/>
          </p:cNvSpPr>
          <p:nvPr>
            <p:ph type="dt" sz="half" idx="10"/>
          </p:nvPr>
        </p:nvSpPr>
        <p:spPr/>
        <p:txBody>
          <a:bodyPr/>
          <a:lstStyle/>
          <a:p>
            <a:fld id="{D162A7CE-C08E-413D-9F72-C87D9E61DF64}" type="datetime1">
              <a:rPr lang="sv-SE" smtClean="0"/>
              <a:t>2024-10-03</a:t>
            </a:fld>
            <a:endParaRPr lang="sv-SE" dirty="0"/>
          </a:p>
        </p:txBody>
      </p:sp>
      <p:sp>
        <p:nvSpPr>
          <p:cNvPr id="3" name="Platshållare för sidfot 2"/>
          <p:cNvSpPr>
            <a:spLocks noGrp="1"/>
          </p:cNvSpPr>
          <p:nvPr>
            <p:ph type="ftr" sz="quarter" idx="11"/>
          </p:nvPr>
        </p:nvSpPr>
        <p:spPr/>
        <p:txBody>
          <a:bodyPr/>
          <a:lstStyle/>
          <a:p>
            <a:r>
              <a:rPr lang="sv-SE" dirty="0" smtClean="0"/>
              <a:t>Sidfot</a:t>
            </a:r>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25</a:t>
            </a:fld>
            <a:endParaRPr lang="sv-SE" dirty="0"/>
          </a:p>
        </p:txBody>
      </p:sp>
      <p:sp>
        <p:nvSpPr>
          <p:cNvPr id="5" name="Rubrik 4"/>
          <p:cNvSpPr>
            <a:spLocks noGrp="1"/>
          </p:cNvSpPr>
          <p:nvPr>
            <p:ph type="title"/>
          </p:nvPr>
        </p:nvSpPr>
        <p:spPr/>
        <p:txBody>
          <a:bodyPr/>
          <a:lstStyle/>
          <a:p>
            <a:r>
              <a:rPr lang="sv-SE" dirty="0" smtClean="0"/>
              <a:t>Bakgrund </a:t>
            </a:r>
            <a:r>
              <a:rPr lang="sv-SE" dirty="0"/>
              <a:t>och kort om </a:t>
            </a:r>
            <a:r>
              <a:rPr lang="sv-SE" dirty="0" smtClean="0"/>
              <a:t>den nationella modellen</a:t>
            </a:r>
            <a:endParaRPr lang="sv-SE" dirty="0"/>
          </a:p>
        </p:txBody>
      </p:sp>
    </p:spTree>
    <p:extLst>
      <p:ext uri="{BB962C8B-B14F-4D97-AF65-F5344CB8AC3E}">
        <p14:creationId xmlns:p14="http://schemas.microsoft.com/office/powerpoint/2010/main" val="8674500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dirty="0"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26</a:t>
            </a:fld>
            <a:endParaRPr lang="sv-SE" dirty="0"/>
          </a:p>
        </p:txBody>
      </p:sp>
      <p:sp>
        <p:nvSpPr>
          <p:cNvPr id="6" name="Rubrik 5"/>
          <p:cNvSpPr>
            <a:spLocks noGrp="1"/>
          </p:cNvSpPr>
          <p:nvPr>
            <p:ph type="title"/>
          </p:nvPr>
        </p:nvSpPr>
        <p:spPr>
          <a:xfrm>
            <a:off x="410547" y="837100"/>
            <a:ext cx="10416781" cy="1209600"/>
          </a:xfrm>
        </p:spPr>
        <p:txBody>
          <a:bodyPr>
            <a:normAutofit/>
          </a:bodyPr>
          <a:lstStyle/>
          <a:p>
            <a:r>
              <a:rPr lang="sv-SE" sz="2800" dirty="0"/>
              <a:t>Modell för att identifiera lokala behov av kunskap</a:t>
            </a:r>
          </a:p>
        </p:txBody>
      </p:sp>
      <p:pic>
        <p:nvPicPr>
          <p:cNvPr id="7" name="Bildobjekt 6"/>
          <p:cNvPicPr>
            <a:picLocks noChangeAspect="1"/>
          </p:cNvPicPr>
          <p:nvPr/>
        </p:nvPicPr>
        <p:blipFill>
          <a:blip r:embed="rId2"/>
          <a:stretch>
            <a:fillRect/>
          </a:stretch>
        </p:blipFill>
        <p:spPr>
          <a:xfrm>
            <a:off x="1048162" y="1937790"/>
            <a:ext cx="5339257" cy="4256643"/>
          </a:xfrm>
          <a:prstGeom prst="rect">
            <a:avLst/>
          </a:prstGeom>
        </p:spPr>
      </p:pic>
      <p:sp>
        <p:nvSpPr>
          <p:cNvPr id="8" name="Rektangel 7"/>
          <p:cNvSpPr/>
          <p:nvPr/>
        </p:nvSpPr>
        <p:spPr>
          <a:xfrm>
            <a:off x="7279014" y="5284665"/>
            <a:ext cx="3548314" cy="369332"/>
          </a:xfrm>
          <a:prstGeom prst="rect">
            <a:avLst/>
          </a:prstGeom>
        </p:spPr>
        <p:txBody>
          <a:bodyPr wrap="square">
            <a:spAutoFit/>
          </a:bodyPr>
          <a:lstStyle/>
          <a:p>
            <a:r>
              <a:rPr lang="sv-SE" dirty="0" smtClean="0">
                <a:hlinkClick r:id="rId3"/>
              </a:rPr>
              <a:t>Lokala behov av kunskap SKR</a:t>
            </a:r>
            <a:r>
              <a:rPr lang="sv-SE" dirty="0" smtClean="0"/>
              <a:t> </a:t>
            </a:r>
            <a:endParaRPr lang="sv-SE" dirty="0"/>
          </a:p>
        </p:txBody>
      </p:sp>
      <p:pic>
        <p:nvPicPr>
          <p:cNvPr id="9" name="Bildobjekt 8"/>
          <p:cNvPicPr>
            <a:picLocks noChangeAspect="1"/>
          </p:cNvPicPr>
          <p:nvPr/>
        </p:nvPicPr>
        <p:blipFill>
          <a:blip r:embed="rId4"/>
          <a:stretch>
            <a:fillRect/>
          </a:stretch>
        </p:blipFill>
        <p:spPr>
          <a:xfrm>
            <a:off x="7532994" y="1937790"/>
            <a:ext cx="2483562" cy="3252583"/>
          </a:xfrm>
          <a:prstGeom prst="rect">
            <a:avLst/>
          </a:prstGeom>
        </p:spPr>
      </p:pic>
    </p:spTree>
    <p:extLst>
      <p:ext uri="{BB962C8B-B14F-4D97-AF65-F5344CB8AC3E}">
        <p14:creationId xmlns:p14="http://schemas.microsoft.com/office/powerpoint/2010/main" val="32961751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dirty="0"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27</a:t>
            </a:fld>
            <a:endParaRPr lang="sv-SE" dirty="0"/>
          </a:p>
        </p:txBody>
      </p:sp>
      <p:sp>
        <p:nvSpPr>
          <p:cNvPr id="8" name="Rubrik 7"/>
          <p:cNvSpPr>
            <a:spLocks noGrp="1"/>
          </p:cNvSpPr>
          <p:nvPr>
            <p:ph type="title"/>
          </p:nvPr>
        </p:nvSpPr>
        <p:spPr/>
        <p:txBody>
          <a:bodyPr/>
          <a:lstStyle/>
          <a:p>
            <a:endParaRPr lang="sv-SE" dirty="0"/>
          </a:p>
        </p:txBody>
      </p:sp>
      <p:pic>
        <p:nvPicPr>
          <p:cNvPr id="7" name="Bildobjekt 6"/>
          <p:cNvPicPr>
            <a:picLocks noChangeAspect="1"/>
          </p:cNvPicPr>
          <p:nvPr/>
        </p:nvPicPr>
        <p:blipFill>
          <a:blip r:embed="rId2"/>
          <a:stretch>
            <a:fillRect/>
          </a:stretch>
        </p:blipFill>
        <p:spPr>
          <a:xfrm>
            <a:off x="410545" y="1051034"/>
            <a:ext cx="10520213" cy="5305316"/>
          </a:xfrm>
          <a:prstGeom prst="rect">
            <a:avLst/>
          </a:prstGeom>
        </p:spPr>
      </p:pic>
    </p:spTree>
    <p:extLst>
      <p:ext uri="{BB962C8B-B14F-4D97-AF65-F5344CB8AC3E}">
        <p14:creationId xmlns:p14="http://schemas.microsoft.com/office/powerpoint/2010/main" val="7396488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idx="1"/>
          </p:nvPr>
        </p:nvSpPr>
        <p:spPr/>
        <p:txBody>
          <a:bodyPr/>
          <a:lstStyle/>
          <a:p>
            <a:pPr marL="0" indent="0">
              <a:buNone/>
            </a:pPr>
            <a:r>
              <a:rPr lang="sv-SE" dirty="0"/>
              <a:t>RSS kan anmäla kontaktperson senast 19 september </a:t>
            </a:r>
          </a:p>
          <a:p>
            <a:pPr marL="0" indent="0">
              <a:buNone/>
            </a:pPr>
            <a:r>
              <a:rPr lang="sv-SE" dirty="0" smtClean="0"/>
              <a:t>Tidplan</a:t>
            </a:r>
            <a:r>
              <a:rPr lang="sv-SE" dirty="0"/>
              <a:t>: </a:t>
            </a:r>
            <a:endParaRPr lang="sv-SE" dirty="0" smtClean="0"/>
          </a:p>
          <a:p>
            <a:r>
              <a:rPr lang="sv-SE" dirty="0" smtClean="0"/>
              <a:t>Information </a:t>
            </a:r>
            <a:r>
              <a:rPr lang="sv-SE" dirty="0"/>
              <a:t>till BIRK 18 september </a:t>
            </a:r>
            <a:endParaRPr lang="sv-SE" dirty="0" smtClean="0"/>
          </a:p>
          <a:p>
            <a:r>
              <a:rPr lang="sv-SE" dirty="0" smtClean="0"/>
              <a:t>Uppstart </a:t>
            </a:r>
            <a:r>
              <a:rPr lang="sv-SE" dirty="0"/>
              <a:t>1 oktober 09:00-10:30 via Teams </a:t>
            </a:r>
          </a:p>
          <a:p>
            <a:r>
              <a:rPr lang="sv-SE" dirty="0" smtClean="0"/>
              <a:t>Moment </a:t>
            </a:r>
            <a:r>
              <a:rPr lang="sv-SE" dirty="0"/>
              <a:t>2 och 3 pågår 1 oktober till sista mars 2025 (sex månader) </a:t>
            </a:r>
          </a:p>
          <a:p>
            <a:r>
              <a:rPr lang="sv-SE" dirty="0" smtClean="0"/>
              <a:t>Öppna </a:t>
            </a:r>
            <a:r>
              <a:rPr lang="sv-SE" dirty="0"/>
              <a:t>frågor och svars möten (november, december och januari)</a:t>
            </a:r>
          </a:p>
        </p:txBody>
      </p:sp>
      <p:sp>
        <p:nvSpPr>
          <p:cNvPr id="2" name="Platshållare för datum 1"/>
          <p:cNvSpPr>
            <a:spLocks noGrp="1"/>
          </p:cNvSpPr>
          <p:nvPr>
            <p:ph type="dt" sz="half" idx="10"/>
          </p:nvPr>
        </p:nvSpPr>
        <p:spPr/>
        <p:txBody>
          <a:bodyPr/>
          <a:lstStyle/>
          <a:p>
            <a:fld id="{D162A7CE-C08E-413D-9F72-C87D9E61DF64}" type="datetime1">
              <a:rPr lang="sv-SE" smtClean="0"/>
              <a:t>2024-10-03</a:t>
            </a:fld>
            <a:endParaRPr lang="sv-SE" dirty="0"/>
          </a:p>
        </p:txBody>
      </p:sp>
      <p:sp>
        <p:nvSpPr>
          <p:cNvPr id="3" name="Platshållare för sidfot 2"/>
          <p:cNvSpPr>
            <a:spLocks noGrp="1"/>
          </p:cNvSpPr>
          <p:nvPr>
            <p:ph type="ftr" sz="quarter" idx="11"/>
          </p:nvPr>
        </p:nvSpPr>
        <p:spPr/>
        <p:txBody>
          <a:bodyPr/>
          <a:lstStyle/>
          <a:p>
            <a:r>
              <a:rPr lang="sv-SE" dirty="0" smtClean="0"/>
              <a:t>Sidfot</a:t>
            </a:r>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28</a:t>
            </a:fld>
            <a:endParaRPr lang="sv-SE" dirty="0"/>
          </a:p>
        </p:txBody>
      </p:sp>
      <p:sp>
        <p:nvSpPr>
          <p:cNvPr id="5" name="Rubrik 4"/>
          <p:cNvSpPr>
            <a:spLocks noGrp="1"/>
          </p:cNvSpPr>
          <p:nvPr>
            <p:ph type="title"/>
          </p:nvPr>
        </p:nvSpPr>
        <p:spPr/>
        <p:txBody>
          <a:bodyPr/>
          <a:lstStyle/>
          <a:p>
            <a:r>
              <a:rPr lang="sv-SE" dirty="0"/>
              <a:t>Omgång 3: Skadligt bruk och beroende (2024-2026)</a:t>
            </a:r>
          </a:p>
        </p:txBody>
      </p:sp>
    </p:spTree>
    <p:extLst>
      <p:ext uri="{BB962C8B-B14F-4D97-AF65-F5344CB8AC3E}">
        <p14:creationId xmlns:p14="http://schemas.microsoft.com/office/powerpoint/2010/main" val="38889143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dirty="0"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29</a:t>
            </a:fld>
            <a:endParaRPr lang="sv-SE" dirty="0"/>
          </a:p>
        </p:txBody>
      </p:sp>
      <p:sp>
        <p:nvSpPr>
          <p:cNvPr id="11" name="Rubrik 10"/>
          <p:cNvSpPr>
            <a:spLocks noGrp="1"/>
          </p:cNvSpPr>
          <p:nvPr>
            <p:ph type="title"/>
          </p:nvPr>
        </p:nvSpPr>
        <p:spPr>
          <a:xfrm rot="10800000" flipV="1">
            <a:off x="209563" y="1065382"/>
            <a:ext cx="3699642" cy="1313793"/>
          </a:xfrm>
        </p:spPr>
        <p:txBody>
          <a:bodyPr>
            <a:normAutofit/>
          </a:bodyPr>
          <a:lstStyle/>
          <a:p>
            <a:r>
              <a:rPr lang="sv-SE" dirty="0" smtClean="0"/>
              <a:t>RSS uppdrag</a:t>
            </a:r>
            <a:endParaRPr lang="sv-SE" dirty="0"/>
          </a:p>
        </p:txBody>
      </p:sp>
      <p:pic>
        <p:nvPicPr>
          <p:cNvPr id="7" name="Platshållare för innehåll 6"/>
          <p:cNvPicPr>
            <a:picLocks noGrp="1" noChangeAspect="1"/>
          </p:cNvPicPr>
          <p:nvPr>
            <p:ph idx="4294967295"/>
          </p:nvPr>
        </p:nvPicPr>
        <p:blipFill>
          <a:blip r:embed="rId2"/>
          <a:stretch>
            <a:fillRect/>
          </a:stretch>
        </p:blipFill>
        <p:spPr>
          <a:xfrm>
            <a:off x="4610877" y="750072"/>
            <a:ext cx="6468045" cy="5122803"/>
          </a:xfrm>
          <a:prstGeom prst="rect">
            <a:avLst/>
          </a:prstGeom>
        </p:spPr>
      </p:pic>
    </p:spTree>
    <p:extLst>
      <p:ext uri="{BB962C8B-B14F-4D97-AF65-F5344CB8AC3E}">
        <p14:creationId xmlns:p14="http://schemas.microsoft.com/office/powerpoint/2010/main" val="4156341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2ADBE8-2DE7-635F-32C8-79C7A924F926}"/>
              </a:ext>
            </a:extLst>
          </p:cNvPr>
          <p:cNvSpPr>
            <a:spLocks noGrp="1"/>
          </p:cNvSpPr>
          <p:nvPr>
            <p:ph type="ctrTitle"/>
          </p:nvPr>
        </p:nvSpPr>
        <p:spPr/>
        <p:txBody>
          <a:bodyPr/>
          <a:lstStyle/>
          <a:p>
            <a:r>
              <a:rPr lang="sv-SE" dirty="0"/>
              <a:t>Nationella socialchefsnätverket</a:t>
            </a:r>
          </a:p>
        </p:txBody>
      </p:sp>
      <p:sp>
        <p:nvSpPr>
          <p:cNvPr id="3" name="Underrubrik 2">
            <a:extLst>
              <a:ext uri="{FF2B5EF4-FFF2-40B4-BE49-F238E27FC236}">
                <a16:creationId xmlns:a16="http://schemas.microsoft.com/office/drawing/2014/main" id="{C73E216F-B741-3041-4420-C4BB681928CF}"/>
              </a:ext>
            </a:extLst>
          </p:cNvPr>
          <p:cNvSpPr>
            <a:spLocks noGrp="1"/>
          </p:cNvSpPr>
          <p:nvPr>
            <p:ph type="subTitle" idx="1"/>
          </p:nvPr>
        </p:nvSpPr>
        <p:spPr/>
        <p:txBody>
          <a:bodyPr/>
          <a:lstStyle/>
          <a:p>
            <a:r>
              <a:rPr lang="sv-SE" dirty="0"/>
              <a:t>13 september</a:t>
            </a:r>
          </a:p>
        </p:txBody>
      </p:sp>
    </p:spTree>
    <p:extLst>
      <p:ext uri="{BB962C8B-B14F-4D97-AF65-F5344CB8AC3E}">
        <p14:creationId xmlns:p14="http://schemas.microsoft.com/office/powerpoint/2010/main" val="26015082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idx="1"/>
          </p:nvPr>
        </p:nvSpPr>
        <p:spPr/>
        <p:txBody>
          <a:bodyPr>
            <a:normAutofit fontScale="92500" lnSpcReduction="20000"/>
          </a:bodyPr>
          <a:lstStyle/>
          <a:p>
            <a:pPr marL="0" indent="0">
              <a:buNone/>
            </a:pPr>
            <a:r>
              <a:rPr lang="sv-SE" b="1" dirty="0"/>
              <a:t>Moment 2 </a:t>
            </a:r>
            <a:endParaRPr lang="sv-SE" b="1" dirty="0" smtClean="0"/>
          </a:p>
          <a:p>
            <a:r>
              <a:rPr lang="sv-SE" dirty="0" smtClean="0"/>
              <a:t>Identifiera </a:t>
            </a:r>
            <a:r>
              <a:rPr lang="sv-SE" dirty="0"/>
              <a:t>och sammanställa lokala kunskapsbehov RSS använder ett nätverksmöte och/eller andra relevanta möten, för det aktuella verksamhetsområdet och dokumenterar i en särskild mall allt eftersom. RSS kan också använda material/rapporter från lokal och regional nivå där lokala behov framträder (material som är från den beslutade insamlingsperioden). Sammanställning görs i en särskild mall som ingår i </a:t>
            </a:r>
            <a:r>
              <a:rPr lang="sv-SE" dirty="0" smtClean="0"/>
              <a:t>modellen.</a:t>
            </a:r>
          </a:p>
          <a:p>
            <a:pPr marL="0" indent="0">
              <a:buNone/>
            </a:pPr>
            <a:r>
              <a:rPr lang="sv-SE" b="1" dirty="0" smtClean="0"/>
              <a:t>Moment </a:t>
            </a:r>
            <a:r>
              <a:rPr lang="sv-SE" b="1" dirty="0"/>
              <a:t>3 </a:t>
            </a:r>
            <a:endParaRPr lang="sv-SE" b="1" dirty="0" smtClean="0"/>
          </a:p>
          <a:p>
            <a:r>
              <a:rPr lang="sv-SE" dirty="0" smtClean="0"/>
              <a:t>Identifierade </a:t>
            </a:r>
            <a:r>
              <a:rPr lang="sv-SE" dirty="0"/>
              <a:t>behov stäms av RSS stämmer av identifierade behov tillsammans med relevant nätverk. Justerad sammanställning skickas till SKR senast ett visst datum.</a:t>
            </a:r>
          </a:p>
        </p:txBody>
      </p:sp>
      <p:sp>
        <p:nvSpPr>
          <p:cNvPr id="2" name="Platshållare för datum 1"/>
          <p:cNvSpPr>
            <a:spLocks noGrp="1"/>
          </p:cNvSpPr>
          <p:nvPr>
            <p:ph type="dt" sz="half" idx="10"/>
          </p:nvPr>
        </p:nvSpPr>
        <p:spPr/>
        <p:txBody>
          <a:bodyPr/>
          <a:lstStyle/>
          <a:p>
            <a:fld id="{D162A7CE-C08E-413D-9F72-C87D9E61DF64}" type="datetime1">
              <a:rPr lang="sv-SE" smtClean="0"/>
              <a:t>2024-10-03</a:t>
            </a:fld>
            <a:endParaRPr lang="sv-SE" dirty="0"/>
          </a:p>
        </p:txBody>
      </p:sp>
      <p:sp>
        <p:nvSpPr>
          <p:cNvPr id="3" name="Platshållare för sidfot 2"/>
          <p:cNvSpPr>
            <a:spLocks noGrp="1"/>
          </p:cNvSpPr>
          <p:nvPr>
            <p:ph type="ftr" sz="quarter" idx="11"/>
          </p:nvPr>
        </p:nvSpPr>
        <p:spPr/>
        <p:txBody>
          <a:bodyPr/>
          <a:lstStyle/>
          <a:p>
            <a:r>
              <a:rPr lang="sv-SE" dirty="0" smtClean="0"/>
              <a:t>Sidfot</a:t>
            </a:r>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30</a:t>
            </a:fld>
            <a:endParaRPr lang="sv-SE" dirty="0"/>
          </a:p>
        </p:txBody>
      </p:sp>
      <p:sp>
        <p:nvSpPr>
          <p:cNvPr id="5" name="Rubrik 4"/>
          <p:cNvSpPr>
            <a:spLocks noGrp="1"/>
          </p:cNvSpPr>
          <p:nvPr>
            <p:ph type="title"/>
          </p:nvPr>
        </p:nvSpPr>
        <p:spPr/>
        <p:txBody>
          <a:bodyPr/>
          <a:lstStyle/>
          <a:p>
            <a:r>
              <a:rPr lang="sv-SE" dirty="0" smtClean="0"/>
              <a:t>RSS ansvar-moment 2 och 3</a:t>
            </a:r>
            <a:endParaRPr lang="sv-SE" dirty="0"/>
          </a:p>
        </p:txBody>
      </p:sp>
    </p:spTree>
    <p:extLst>
      <p:ext uri="{BB962C8B-B14F-4D97-AF65-F5344CB8AC3E}">
        <p14:creationId xmlns:p14="http://schemas.microsoft.com/office/powerpoint/2010/main" val="33830438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Platshållare för innehåll 6"/>
          <p:cNvSpPr>
            <a:spLocks noGrp="1"/>
          </p:cNvSpPr>
          <p:nvPr>
            <p:ph idx="1"/>
          </p:nvPr>
        </p:nvSpPr>
        <p:spPr/>
        <p:txBody>
          <a:bodyPr>
            <a:normAutofit fontScale="92500" lnSpcReduction="20000"/>
          </a:bodyPr>
          <a:lstStyle/>
          <a:p>
            <a:r>
              <a:rPr lang="sv-SE" dirty="0" smtClean="0"/>
              <a:t>Det </a:t>
            </a:r>
            <a:r>
              <a:rPr lang="sv-SE" dirty="0"/>
              <a:t>ska vara ”lätt” att arbeta enligt modellen </a:t>
            </a:r>
          </a:p>
          <a:p>
            <a:r>
              <a:rPr lang="sv-SE" dirty="0" smtClean="0"/>
              <a:t>Viktigt </a:t>
            </a:r>
            <a:r>
              <a:rPr lang="sv-SE" dirty="0"/>
              <a:t>att lokala nivåns (socialtjänstens) röst hörs </a:t>
            </a:r>
          </a:p>
          <a:p>
            <a:r>
              <a:rPr lang="sv-SE" dirty="0" smtClean="0"/>
              <a:t>Leder </a:t>
            </a:r>
            <a:r>
              <a:rPr lang="sv-SE" dirty="0"/>
              <a:t>till fler anpassade kunskapsstöd framöver </a:t>
            </a:r>
          </a:p>
          <a:p>
            <a:r>
              <a:rPr lang="sv-SE" dirty="0" smtClean="0"/>
              <a:t>Modellen </a:t>
            </a:r>
            <a:r>
              <a:rPr lang="sv-SE" dirty="0"/>
              <a:t>ger också myndigheterna möjlighet att synliggöra kunskapsstöd som redan finns </a:t>
            </a:r>
          </a:p>
          <a:p>
            <a:r>
              <a:rPr lang="sv-SE" dirty="0" smtClean="0"/>
              <a:t>Myndigheterna </a:t>
            </a:r>
            <a:r>
              <a:rPr lang="sv-SE" dirty="0"/>
              <a:t>kan få stöd i att prioritera sin verksamhet </a:t>
            </a:r>
          </a:p>
          <a:p>
            <a:r>
              <a:rPr lang="sv-SE" dirty="0" smtClean="0"/>
              <a:t>Den </a:t>
            </a:r>
            <a:r>
              <a:rPr lang="sv-SE" dirty="0"/>
              <a:t>regionala nivån kan få stöd i att identifiera och arbeta med lokala och regional behov (också)</a:t>
            </a:r>
          </a:p>
        </p:txBody>
      </p:sp>
      <p:sp>
        <p:nvSpPr>
          <p:cNvPr id="2" name="Platshållare för datum 1"/>
          <p:cNvSpPr>
            <a:spLocks noGrp="1"/>
          </p:cNvSpPr>
          <p:nvPr>
            <p:ph type="dt" sz="half" idx="10"/>
          </p:nvPr>
        </p:nvSpPr>
        <p:spPr/>
        <p:txBody>
          <a:bodyPr/>
          <a:lstStyle/>
          <a:p>
            <a:fld id="{D162A7CE-C08E-413D-9F72-C87D9E61DF64}" type="datetime1">
              <a:rPr lang="sv-SE" smtClean="0"/>
              <a:t>2024-10-03</a:t>
            </a:fld>
            <a:endParaRPr lang="sv-SE" dirty="0"/>
          </a:p>
        </p:txBody>
      </p:sp>
      <p:sp>
        <p:nvSpPr>
          <p:cNvPr id="3" name="Platshållare för sidfot 2"/>
          <p:cNvSpPr>
            <a:spLocks noGrp="1"/>
          </p:cNvSpPr>
          <p:nvPr>
            <p:ph type="ftr" sz="quarter" idx="11"/>
          </p:nvPr>
        </p:nvSpPr>
        <p:spPr/>
        <p:txBody>
          <a:bodyPr/>
          <a:lstStyle/>
          <a:p>
            <a:r>
              <a:rPr lang="sv-SE" dirty="0" smtClean="0"/>
              <a:t>Sidfot</a:t>
            </a:r>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31</a:t>
            </a:fld>
            <a:endParaRPr lang="sv-SE" dirty="0"/>
          </a:p>
        </p:txBody>
      </p:sp>
      <p:sp>
        <p:nvSpPr>
          <p:cNvPr id="6" name="Rubrik 5"/>
          <p:cNvSpPr>
            <a:spLocks noGrp="1"/>
          </p:cNvSpPr>
          <p:nvPr>
            <p:ph type="title"/>
          </p:nvPr>
        </p:nvSpPr>
        <p:spPr/>
        <p:txBody>
          <a:bodyPr/>
          <a:lstStyle/>
          <a:p>
            <a:r>
              <a:rPr lang="sv-SE" dirty="0" smtClean="0"/>
              <a:t>Sammanfattning</a:t>
            </a:r>
            <a:endParaRPr lang="sv-SE" dirty="0"/>
          </a:p>
        </p:txBody>
      </p:sp>
    </p:spTree>
    <p:extLst>
      <p:ext uri="{BB962C8B-B14F-4D97-AF65-F5344CB8AC3E}">
        <p14:creationId xmlns:p14="http://schemas.microsoft.com/office/powerpoint/2010/main" val="617950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r>
              <a:rPr lang="sv-SE" dirty="0" smtClean="0"/>
              <a:t>Ska vi prioritera och medverka i denna kartläggning för Dalarna?</a:t>
            </a:r>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dirty="0"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32</a:t>
            </a:fld>
            <a:endParaRPr lang="sv-SE" dirty="0"/>
          </a:p>
        </p:txBody>
      </p:sp>
      <p:sp>
        <p:nvSpPr>
          <p:cNvPr id="6" name="Rubrik 5"/>
          <p:cNvSpPr>
            <a:spLocks noGrp="1"/>
          </p:cNvSpPr>
          <p:nvPr>
            <p:ph type="title"/>
          </p:nvPr>
        </p:nvSpPr>
        <p:spPr/>
        <p:txBody>
          <a:bodyPr/>
          <a:lstStyle/>
          <a:p>
            <a:r>
              <a:rPr lang="sv-SE" dirty="0" smtClean="0"/>
              <a:t>Vägval</a:t>
            </a:r>
            <a:endParaRPr lang="sv-SE" dirty="0"/>
          </a:p>
        </p:txBody>
      </p:sp>
    </p:spTree>
    <p:extLst>
      <p:ext uri="{BB962C8B-B14F-4D97-AF65-F5344CB8AC3E}">
        <p14:creationId xmlns:p14="http://schemas.microsoft.com/office/powerpoint/2010/main" val="26972113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fontScale="90000"/>
          </a:bodyPr>
          <a:lstStyle/>
          <a:p>
            <a:r>
              <a:rPr lang="sv-SE" dirty="0" smtClean="0"/>
              <a:t>Regionalt stöd - Individbaserad systematisk uppföljning (ISU)</a:t>
            </a:r>
            <a:endParaRPr lang="sv-SE" dirty="0"/>
          </a:p>
        </p:txBody>
      </p:sp>
      <p:sp>
        <p:nvSpPr>
          <p:cNvPr id="3" name="Underrubrik 2"/>
          <p:cNvSpPr>
            <a:spLocks noGrp="1"/>
          </p:cNvSpPr>
          <p:nvPr>
            <p:ph type="subTitle" idx="1"/>
          </p:nvPr>
        </p:nvSpPr>
        <p:spPr/>
        <p:txBody>
          <a:bodyPr/>
          <a:lstStyle/>
          <a:p>
            <a:endParaRPr lang="sv-SE" dirty="0"/>
          </a:p>
        </p:txBody>
      </p:sp>
    </p:spTree>
    <p:extLst>
      <p:ext uri="{BB962C8B-B14F-4D97-AF65-F5344CB8AC3E}">
        <p14:creationId xmlns:p14="http://schemas.microsoft.com/office/powerpoint/2010/main" val="41018114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idx="1"/>
          </p:nvPr>
        </p:nvSpPr>
        <p:spPr/>
        <p:txBody>
          <a:bodyPr>
            <a:normAutofit/>
          </a:bodyPr>
          <a:lstStyle/>
          <a:p>
            <a:r>
              <a:rPr lang="sv-SE" dirty="0" smtClean="0"/>
              <a:t>RSS Dalarna har tidigare fått i uppdrag av SCHNV att erbjuda länets kommuner ett regionalt stöd i individbaserad systematisk uppföljning (ISU).</a:t>
            </a:r>
          </a:p>
          <a:p>
            <a:r>
              <a:rPr lang="sv-SE" dirty="0" smtClean="0"/>
              <a:t>RSS har inhämtat en nulägesbild av hur socialtjänstens verksamheter arbetar med ISU idag genom nätverket för verksamhetsutveckling SUD/RSS.</a:t>
            </a:r>
          </a:p>
          <a:p>
            <a:r>
              <a:rPr lang="sv-SE" dirty="0" smtClean="0"/>
              <a:t>Inrapporterade data i Öppna jämförelser socialtjänst visar att ISU inte används i någon större utsträckning i länet vilket överensstämmer med bilden i riket som helhet.</a:t>
            </a:r>
            <a:endParaRPr lang="sv-SE" dirty="0"/>
          </a:p>
        </p:txBody>
      </p:sp>
      <p:sp>
        <p:nvSpPr>
          <p:cNvPr id="2" name="Platshållare för datum 1"/>
          <p:cNvSpPr>
            <a:spLocks noGrp="1"/>
          </p:cNvSpPr>
          <p:nvPr>
            <p:ph type="dt" sz="half" idx="10"/>
          </p:nvPr>
        </p:nvSpPr>
        <p:spPr/>
        <p:txBody>
          <a:bodyPr/>
          <a:lstStyle/>
          <a:p>
            <a:fld id="{B4152674-6AB9-4668-8AED-4226128661A6}" type="datetime1">
              <a:rPr lang="sv-SE" smtClean="0"/>
              <a:t>2024-10-03</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34</a:t>
            </a:fld>
            <a:endParaRPr lang="sv-SE" dirty="0"/>
          </a:p>
        </p:txBody>
      </p:sp>
      <p:sp>
        <p:nvSpPr>
          <p:cNvPr id="5" name="Rubrik 4"/>
          <p:cNvSpPr>
            <a:spLocks noGrp="1"/>
          </p:cNvSpPr>
          <p:nvPr>
            <p:ph type="title"/>
          </p:nvPr>
        </p:nvSpPr>
        <p:spPr/>
        <p:txBody>
          <a:bodyPr/>
          <a:lstStyle/>
          <a:p>
            <a:r>
              <a:rPr lang="sv-SE" dirty="0" smtClean="0"/>
              <a:t>Bakgrund</a:t>
            </a:r>
            <a:endParaRPr lang="sv-SE" dirty="0"/>
          </a:p>
        </p:txBody>
      </p:sp>
    </p:spTree>
    <p:extLst>
      <p:ext uri="{BB962C8B-B14F-4D97-AF65-F5344CB8AC3E}">
        <p14:creationId xmlns:p14="http://schemas.microsoft.com/office/powerpoint/2010/main" val="28110937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5"/>
          <p:cNvGraphicFramePr>
            <a:graphicFrameLocks noGrp="1"/>
          </p:cNvGraphicFramePr>
          <p:nvPr>
            <p:ph idx="1"/>
            <p:extLst/>
          </p:nvPr>
        </p:nvGraphicFramePr>
        <p:xfrm>
          <a:off x="414336" y="1261305"/>
          <a:ext cx="11369676" cy="4963160"/>
        </p:xfrm>
        <a:graphic>
          <a:graphicData uri="http://schemas.openxmlformats.org/drawingml/2006/table">
            <a:tbl>
              <a:tblPr firstRow="1" bandRow="1">
                <a:tableStyleId>{5C22544A-7EE6-4342-B048-85BDC9FD1C3A}</a:tableStyleId>
              </a:tblPr>
              <a:tblGrid>
                <a:gridCol w="3789892">
                  <a:extLst>
                    <a:ext uri="{9D8B030D-6E8A-4147-A177-3AD203B41FA5}">
                      <a16:colId xmlns:a16="http://schemas.microsoft.com/office/drawing/2014/main" val="1803941454"/>
                    </a:ext>
                  </a:extLst>
                </a:gridCol>
                <a:gridCol w="3789892">
                  <a:extLst>
                    <a:ext uri="{9D8B030D-6E8A-4147-A177-3AD203B41FA5}">
                      <a16:colId xmlns:a16="http://schemas.microsoft.com/office/drawing/2014/main" val="4062864615"/>
                    </a:ext>
                  </a:extLst>
                </a:gridCol>
                <a:gridCol w="3789892">
                  <a:extLst>
                    <a:ext uri="{9D8B030D-6E8A-4147-A177-3AD203B41FA5}">
                      <a16:colId xmlns:a16="http://schemas.microsoft.com/office/drawing/2014/main" val="1668834786"/>
                    </a:ext>
                  </a:extLst>
                </a:gridCol>
              </a:tblGrid>
              <a:tr h="370840">
                <a:tc>
                  <a:txBody>
                    <a:bodyPr/>
                    <a:lstStyle/>
                    <a:p>
                      <a:r>
                        <a:rPr lang="sv-SE" dirty="0" smtClean="0"/>
                        <a:t>Har genomfört </a:t>
                      </a:r>
                      <a:r>
                        <a:rPr lang="sv-SE" dirty="0"/>
                        <a:t>ISU</a:t>
                      </a:r>
                      <a:r>
                        <a:rPr lang="sv-SE" baseline="0" dirty="0"/>
                        <a:t> av målgruppens </a:t>
                      </a:r>
                      <a:r>
                        <a:rPr lang="sv-SE" baseline="0" dirty="0" smtClean="0"/>
                        <a:t>behov? </a:t>
                      </a:r>
                      <a:endParaRPr lang="sv-SE" dirty="0"/>
                    </a:p>
                  </a:txBody>
                  <a:tcPr/>
                </a:tc>
                <a:tc>
                  <a:txBody>
                    <a:bodyPr/>
                    <a:lstStyle/>
                    <a:p>
                      <a:r>
                        <a:rPr lang="sv-SE" dirty="0"/>
                        <a:t>2023</a:t>
                      </a:r>
                    </a:p>
                  </a:txBody>
                  <a:tcPr/>
                </a:tc>
                <a:tc>
                  <a:txBody>
                    <a:bodyPr/>
                    <a:lstStyle/>
                    <a:p>
                      <a:r>
                        <a:rPr lang="sv-SE" dirty="0"/>
                        <a:t>2024</a:t>
                      </a:r>
                    </a:p>
                  </a:txBody>
                  <a:tcPr/>
                </a:tc>
                <a:extLst>
                  <a:ext uri="{0D108BD9-81ED-4DB2-BD59-A6C34878D82A}">
                    <a16:rowId xmlns:a16="http://schemas.microsoft.com/office/drawing/2014/main" val="3316899672"/>
                  </a:ext>
                </a:extLst>
              </a:tr>
              <a:tr h="370840">
                <a:tc>
                  <a:txBody>
                    <a:bodyPr/>
                    <a:lstStyle/>
                    <a:p>
                      <a:r>
                        <a:rPr lang="sv-SE" dirty="0" smtClean="0"/>
                        <a:t>Dalarna, andel i % som svarat ”Ja”</a:t>
                      </a:r>
                      <a:r>
                        <a:rPr lang="sv-SE" baseline="0" dirty="0" smtClean="0"/>
                        <a:t> (antal kommuner som svarat ”Ja”)</a:t>
                      </a:r>
                      <a:endParaRPr lang="sv-SE" dirty="0"/>
                    </a:p>
                  </a:txBody>
                  <a:tcPr/>
                </a:tc>
                <a:tc>
                  <a:txBody>
                    <a:bodyPr/>
                    <a:lstStyle/>
                    <a:p>
                      <a:r>
                        <a:rPr lang="sv-SE" b="1" dirty="0" smtClean="0"/>
                        <a:t>20% (3)</a:t>
                      </a:r>
                      <a:endParaRPr lang="sv-SE" b="1" dirty="0"/>
                    </a:p>
                  </a:txBody>
                  <a:tcPr/>
                </a:tc>
                <a:tc>
                  <a:txBody>
                    <a:bodyPr/>
                    <a:lstStyle/>
                    <a:p>
                      <a:r>
                        <a:rPr lang="sv-SE" b="1" dirty="0" smtClean="0"/>
                        <a:t>7% (1)</a:t>
                      </a:r>
                      <a:endParaRPr lang="sv-SE" b="1" dirty="0"/>
                    </a:p>
                  </a:txBody>
                  <a:tcPr/>
                </a:tc>
                <a:extLst>
                  <a:ext uri="{0D108BD9-81ED-4DB2-BD59-A6C34878D82A}">
                    <a16:rowId xmlns:a16="http://schemas.microsoft.com/office/drawing/2014/main" val="3766385404"/>
                  </a:ext>
                </a:extLst>
              </a:tr>
              <a:tr h="370840">
                <a:tc>
                  <a:txBody>
                    <a:bodyPr/>
                    <a:lstStyle/>
                    <a:p>
                      <a:r>
                        <a:rPr lang="sv-SE" dirty="0"/>
                        <a:t>Riket (%)</a:t>
                      </a:r>
                    </a:p>
                  </a:txBody>
                  <a:tcPr/>
                </a:tc>
                <a:tc>
                  <a:txBody>
                    <a:bodyPr/>
                    <a:lstStyle/>
                    <a:p>
                      <a:r>
                        <a:rPr lang="sv-SE" b="0" dirty="0" smtClean="0"/>
                        <a:t>27%</a:t>
                      </a:r>
                      <a:endParaRPr lang="sv-SE" b="0" dirty="0"/>
                    </a:p>
                  </a:txBody>
                  <a:tcPr/>
                </a:tc>
                <a:tc>
                  <a:txBody>
                    <a:bodyPr/>
                    <a:lstStyle/>
                    <a:p>
                      <a:r>
                        <a:rPr lang="sv-SE" b="0" dirty="0" smtClean="0"/>
                        <a:t>21%</a:t>
                      </a:r>
                      <a:endParaRPr lang="sv-SE" b="0" dirty="0"/>
                    </a:p>
                  </a:txBody>
                  <a:tcPr/>
                </a:tc>
                <a:extLst>
                  <a:ext uri="{0D108BD9-81ED-4DB2-BD59-A6C34878D82A}">
                    <a16:rowId xmlns:a16="http://schemas.microsoft.com/office/drawing/2014/main" val="2362459546"/>
                  </a:ext>
                </a:extLst>
              </a:tr>
              <a:tr h="370840">
                <a:tc>
                  <a:txBody>
                    <a:bodyPr/>
                    <a:lstStyle/>
                    <a:p>
                      <a:r>
                        <a:rPr lang="sv-SE" b="1" dirty="0" smtClean="0">
                          <a:solidFill>
                            <a:schemeClr val="bg1"/>
                          </a:solidFill>
                        </a:rPr>
                        <a:t>Har</a:t>
                      </a:r>
                      <a:r>
                        <a:rPr lang="sv-SE" b="1" baseline="0" dirty="0" smtClean="0">
                          <a:solidFill>
                            <a:schemeClr val="bg1"/>
                          </a:solidFill>
                        </a:rPr>
                        <a:t> g</a:t>
                      </a:r>
                      <a:r>
                        <a:rPr lang="sv-SE" b="1" dirty="0" smtClean="0">
                          <a:solidFill>
                            <a:schemeClr val="bg1"/>
                          </a:solidFill>
                        </a:rPr>
                        <a:t>enomfört</a:t>
                      </a:r>
                      <a:r>
                        <a:rPr lang="sv-SE" b="1" baseline="0" dirty="0" smtClean="0">
                          <a:solidFill>
                            <a:schemeClr val="bg1"/>
                          </a:solidFill>
                        </a:rPr>
                        <a:t> </a:t>
                      </a:r>
                      <a:r>
                        <a:rPr lang="sv-SE" b="1" baseline="0" dirty="0">
                          <a:solidFill>
                            <a:schemeClr val="bg1"/>
                          </a:solidFill>
                        </a:rPr>
                        <a:t>ISU av verksamhetens stöd och/eller insatser till </a:t>
                      </a:r>
                      <a:r>
                        <a:rPr lang="sv-SE" b="1" baseline="0" dirty="0" smtClean="0">
                          <a:solidFill>
                            <a:schemeClr val="bg1"/>
                          </a:solidFill>
                        </a:rPr>
                        <a:t>enskilda?</a:t>
                      </a:r>
                      <a:endParaRPr lang="sv-SE" b="1" dirty="0">
                        <a:solidFill>
                          <a:schemeClr val="bg1"/>
                        </a:solidFill>
                      </a:endParaRPr>
                    </a:p>
                  </a:txBody>
                  <a:tcPr>
                    <a:solidFill>
                      <a:schemeClr val="tx2"/>
                    </a:solidFill>
                  </a:tcPr>
                </a:tc>
                <a:tc>
                  <a:txBody>
                    <a:bodyPr/>
                    <a:lstStyle/>
                    <a:p>
                      <a:endParaRPr lang="sv-SE" b="1" dirty="0"/>
                    </a:p>
                  </a:txBody>
                  <a:tcPr>
                    <a:solidFill>
                      <a:schemeClr val="tx2"/>
                    </a:solidFill>
                  </a:tcPr>
                </a:tc>
                <a:tc>
                  <a:txBody>
                    <a:bodyPr/>
                    <a:lstStyle/>
                    <a:p>
                      <a:endParaRPr lang="sv-SE" b="1" dirty="0"/>
                    </a:p>
                  </a:txBody>
                  <a:tcPr>
                    <a:solidFill>
                      <a:schemeClr val="tx2"/>
                    </a:solidFill>
                  </a:tcPr>
                </a:tc>
                <a:extLst>
                  <a:ext uri="{0D108BD9-81ED-4DB2-BD59-A6C34878D82A}">
                    <a16:rowId xmlns:a16="http://schemas.microsoft.com/office/drawing/2014/main" val="2080262573"/>
                  </a:ext>
                </a:extLst>
              </a:tr>
              <a:tr h="370840">
                <a:tc>
                  <a:txBody>
                    <a:bodyPr/>
                    <a:lstStyle/>
                    <a:p>
                      <a:r>
                        <a:rPr lang="sv-SE" dirty="0"/>
                        <a:t>Dalarna</a:t>
                      </a:r>
                    </a:p>
                  </a:txBody>
                  <a:tcPr/>
                </a:tc>
                <a:tc>
                  <a:txBody>
                    <a:bodyPr/>
                    <a:lstStyle/>
                    <a:p>
                      <a:r>
                        <a:rPr lang="sv-SE" b="1" dirty="0" smtClean="0"/>
                        <a:t>20% (3)</a:t>
                      </a:r>
                      <a:endParaRPr lang="sv-SE" b="1" dirty="0"/>
                    </a:p>
                  </a:txBody>
                  <a:tcPr/>
                </a:tc>
                <a:tc>
                  <a:txBody>
                    <a:bodyPr/>
                    <a:lstStyle/>
                    <a:p>
                      <a:r>
                        <a:rPr lang="sv-SE" b="1" dirty="0" smtClean="0"/>
                        <a:t>0% (0)</a:t>
                      </a:r>
                      <a:endParaRPr lang="sv-SE" b="1" dirty="0"/>
                    </a:p>
                  </a:txBody>
                  <a:tcPr/>
                </a:tc>
                <a:extLst>
                  <a:ext uri="{0D108BD9-81ED-4DB2-BD59-A6C34878D82A}">
                    <a16:rowId xmlns:a16="http://schemas.microsoft.com/office/drawing/2014/main" val="174540746"/>
                  </a:ext>
                </a:extLst>
              </a:tr>
              <a:tr h="370840">
                <a:tc>
                  <a:txBody>
                    <a:bodyPr/>
                    <a:lstStyle/>
                    <a:p>
                      <a:r>
                        <a:rPr lang="sv-SE" dirty="0"/>
                        <a:t>Riket</a:t>
                      </a:r>
                    </a:p>
                  </a:txBody>
                  <a:tcPr/>
                </a:tc>
                <a:tc>
                  <a:txBody>
                    <a:bodyPr/>
                    <a:lstStyle/>
                    <a:p>
                      <a:r>
                        <a:rPr lang="sv-SE" b="0" dirty="0" smtClean="0"/>
                        <a:t>32%</a:t>
                      </a:r>
                      <a:endParaRPr lang="sv-SE" b="0" dirty="0"/>
                    </a:p>
                  </a:txBody>
                  <a:tcPr/>
                </a:tc>
                <a:tc>
                  <a:txBody>
                    <a:bodyPr/>
                    <a:lstStyle/>
                    <a:p>
                      <a:r>
                        <a:rPr lang="sv-SE" b="0" dirty="0" smtClean="0"/>
                        <a:t>26%</a:t>
                      </a:r>
                      <a:endParaRPr lang="sv-SE" b="0" dirty="0"/>
                    </a:p>
                  </a:txBody>
                  <a:tcPr/>
                </a:tc>
                <a:extLst>
                  <a:ext uri="{0D108BD9-81ED-4DB2-BD59-A6C34878D82A}">
                    <a16:rowId xmlns:a16="http://schemas.microsoft.com/office/drawing/2014/main" val="2276579908"/>
                  </a:ext>
                </a:extLst>
              </a:tr>
              <a:tr h="370840">
                <a:tc>
                  <a:txBody>
                    <a:bodyPr/>
                    <a:lstStyle/>
                    <a:p>
                      <a:r>
                        <a:rPr lang="sv-SE" b="1" dirty="0" smtClean="0">
                          <a:solidFill>
                            <a:schemeClr val="bg1"/>
                          </a:solidFill>
                        </a:rPr>
                        <a:t>Har</a:t>
                      </a:r>
                      <a:r>
                        <a:rPr lang="sv-SE" b="1" baseline="0" dirty="0" smtClean="0">
                          <a:solidFill>
                            <a:schemeClr val="bg1"/>
                          </a:solidFill>
                        </a:rPr>
                        <a:t> g</a:t>
                      </a:r>
                      <a:r>
                        <a:rPr lang="sv-SE" b="1" dirty="0" smtClean="0">
                          <a:solidFill>
                            <a:schemeClr val="bg1"/>
                          </a:solidFill>
                        </a:rPr>
                        <a:t>enomfört </a:t>
                      </a:r>
                      <a:r>
                        <a:rPr lang="sv-SE" b="1" dirty="0">
                          <a:solidFill>
                            <a:schemeClr val="bg1"/>
                          </a:solidFill>
                        </a:rPr>
                        <a:t>ISU av stöd och insatsers resultat för de </a:t>
                      </a:r>
                      <a:r>
                        <a:rPr lang="sv-SE" b="1" dirty="0" smtClean="0">
                          <a:solidFill>
                            <a:schemeClr val="bg1"/>
                          </a:solidFill>
                        </a:rPr>
                        <a:t>enskilda?</a:t>
                      </a:r>
                      <a:endParaRPr lang="sv-SE" b="1" dirty="0">
                        <a:solidFill>
                          <a:schemeClr val="bg1"/>
                        </a:solidFill>
                      </a:endParaRPr>
                    </a:p>
                  </a:txBody>
                  <a:tcPr>
                    <a:solidFill>
                      <a:schemeClr val="tx2"/>
                    </a:solidFill>
                  </a:tcPr>
                </a:tc>
                <a:tc>
                  <a:txBody>
                    <a:bodyPr/>
                    <a:lstStyle/>
                    <a:p>
                      <a:endParaRPr lang="sv-SE" b="1" dirty="0"/>
                    </a:p>
                  </a:txBody>
                  <a:tcPr>
                    <a:solidFill>
                      <a:schemeClr val="tx2"/>
                    </a:solidFill>
                  </a:tcPr>
                </a:tc>
                <a:tc>
                  <a:txBody>
                    <a:bodyPr/>
                    <a:lstStyle/>
                    <a:p>
                      <a:endParaRPr lang="sv-SE" b="1" dirty="0"/>
                    </a:p>
                  </a:txBody>
                  <a:tcPr>
                    <a:solidFill>
                      <a:schemeClr val="tx2"/>
                    </a:solidFill>
                  </a:tcPr>
                </a:tc>
                <a:extLst>
                  <a:ext uri="{0D108BD9-81ED-4DB2-BD59-A6C34878D82A}">
                    <a16:rowId xmlns:a16="http://schemas.microsoft.com/office/drawing/2014/main" val="1128825756"/>
                  </a:ext>
                </a:extLst>
              </a:tr>
              <a:tr h="370840">
                <a:tc>
                  <a:txBody>
                    <a:bodyPr/>
                    <a:lstStyle/>
                    <a:p>
                      <a:r>
                        <a:rPr lang="sv-SE" dirty="0"/>
                        <a:t>Dalarna</a:t>
                      </a:r>
                    </a:p>
                  </a:txBody>
                  <a:tcPr/>
                </a:tc>
                <a:tc>
                  <a:txBody>
                    <a:bodyPr/>
                    <a:lstStyle/>
                    <a:p>
                      <a:r>
                        <a:rPr lang="sv-SE" b="1" dirty="0" smtClean="0"/>
                        <a:t>13% (2</a:t>
                      </a:r>
                      <a:r>
                        <a:rPr lang="sv-SE" b="1" baseline="0" dirty="0" smtClean="0"/>
                        <a:t>)</a:t>
                      </a:r>
                      <a:endParaRPr lang="sv-SE" b="1" dirty="0"/>
                    </a:p>
                  </a:txBody>
                  <a:tcPr/>
                </a:tc>
                <a:tc>
                  <a:txBody>
                    <a:bodyPr/>
                    <a:lstStyle/>
                    <a:p>
                      <a:r>
                        <a:rPr lang="sv-SE" b="1" dirty="0" smtClean="0"/>
                        <a:t>0% (0)</a:t>
                      </a:r>
                      <a:endParaRPr lang="sv-SE" b="1" dirty="0"/>
                    </a:p>
                  </a:txBody>
                  <a:tcPr/>
                </a:tc>
                <a:extLst>
                  <a:ext uri="{0D108BD9-81ED-4DB2-BD59-A6C34878D82A}">
                    <a16:rowId xmlns:a16="http://schemas.microsoft.com/office/drawing/2014/main" val="493569890"/>
                  </a:ext>
                </a:extLst>
              </a:tr>
              <a:tr h="370840">
                <a:tc>
                  <a:txBody>
                    <a:bodyPr/>
                    <a:lstStyle/>
                    <a:p>
                      <a:r>
                        <a:rPr lang="sv-SE" dirty="0"/>
                        <a:t>Riket</a:t>
                      </a:r>
                    </a:p>
                  </a:txBody>
                  <a:tcPr/>
                </a:tc>
                <a:tc>
                  <a:txBody>
                    <a:bodyPr/>
                    <a:lstStyle/>
                    <a:p>
                      <a:r>
                        <a:rPr lang="sv-SE" b="0" dirty="0" smtClean="0"/>
                        <a:t>27%</a:t>
                      </a:r>
                      <a:endParaRPr lang="sv-SE" b="0" dirty="0"/>
                    </a:p>
                  </a:txBody>
                  <a:tcPr/>
                </a:tc>
                <a:tc>
                  <a:txBody>
                    <a:bodyPr/>
                    <a:lstStyle/>
                    <a:p>
                      <a:r>
                        <a:rPr lang="sv-SE" b="0" dirty="0" smtClean="0"/>
                        <a:t>25%</a:t>
                      </a:r>
                      <a:endParaRPr lang="sv-SE" b="0" dirty="0"/>
                    </a:p>
                  </a:txBody>
                  <a:tcPr/>
                </a:tc>
                <a:extLst>
                  <a:ext uri="{0D108BD9-81ED-4DB2-BD59-A6C34878D82A}">
                    <a16:rowId xmlns:a16="http://schemas.microsoft.com/office/drawing/2014/main" val="929043850"/>
                  </a:ext>
                </a:extLst>
              </a:tr>
            </a:tbl>
          </a:graphicData>
        </a:graphic>
      </p:graphicFrame>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7549C-AA0D-428A-85D5-C826739777B1}" type="datetime1">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2024-10-03</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ubrik 4"/>
          <p:cNvSpPr>
            <a:spLocks noGrp="1"/>
          </p:cNvSpPr>
          <p:nvPr>
            <p:ph type="title"/>
          </p:nvPr>
        </p:nvSpPr>
        <p:spPr>
          <a:xfrm>
            <a:off x="407988" y="454165"/>
            <a:ext cx="10416781" cy="1209600"/>
          </a:xfrm>
        </p:spPr>
        <p:txBody>
          <a:bodyPr>
            <a:normAutofit/>
          </a:bodyPr>
          <a:lstStyle/>
          <a:p>
            <a:r>
              <a:rPr lang="sv-SE" sz="3200" dirty="0"/>
              <a:t>ÖJ Social barn- och ungdomsvård</a:t>
            </a:r>
          </a:p>
        </p:txBody>
      </p:sp>
    </p:spTree>
    <p:extLst>
      <p:ext uri="{BB962C8B-B14F-4D97-AF65-F5344CB8AC3E}">
        <p14:creationId xmlns:p14="http://schemas.microsoft.com/office/powerpoint/2010/main" val="20822210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a:bodyPr>
          <a:lstStyle/>
          <a:p>
            <a:r>
              <a:rPr lang="sv-SE" dirty="0" smtClean="0"/>
              <a:t>Design av upplägg för ISU-stödet</a:t>
            </a:r>
          </a:p>
          <a:p>
            <a:pPr lvl="1"/>
            <a:r>
              <a:rPr lang="sv-SE" dirty="0" smtClean="0"/>
              <a:t>Innehåll/utformning</a:t>
            </a:r>
          </a:p>
          <a:p>
            <a:pPr lvl="1"/>
            <a:r>
              <a:rPr lang="sv-SE" dirty="0" smtClean="0"/>
              <a:t>Resurser</a:t>
            </a:r>
          </a:p>
          <a:p>
            <a:r>
              <a:rPr lang="sv-SE" dirty="0" smtClean="0"/>
              <a:t>Utskick för anmälan alternativt intresseanmälan till ISU-utbildning</a:t>
            </a:r>
          </a:p>
          <a:p>
            <a:r>
              <a:rPr lang="sv-SE" dirty="0" smtClean="0"/>
              <a:t>Erfarenhetsutbyte med FoU Västernorrland kring material och upplägg</a:t>
            </a:r>
          </a:p>
        </p:txBody>
      </p:sp>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36</a:t>
            </a:fld>
            <a:endParaRPr lang="sv-SE" dirty="0"/>
          </a:p>
        </p:txBody>
      </p:sp>
      <p:sp>
        <p:nvSpPr>
          <p:cNvPr id="6" name="Rubrik 5"/>
          <p:cNvSpPr>
            <a:spLocks noGrp="1"/>
          </p:cNvSpPr>
          <p:nvPr>
            <p:ph type="title"/>
          </p:nvPr>
        </p:nvSpPr>
        <p:spPr/>
        <p:txBody>
          <a:bodyPr/>
          <a:lstStyle/>
          <a:p>
            <a:r>
              <a:rPr lang="sv-SE" dirty="0" smtClean="0"/>
              <a:t>Nuläge</a:t>
            </a:r>
            <a:endParaRPr lang="sv-SE" dirty="0"/>
          </a:p>
        </p:txBody>
      </p:sp>
    </p:spTree>
    <p:extLst>
      <p:ext uri="{BB962C8B-B14F-4D97-AF65-F5344CB8AC3E}">
        <p14:creationId xmlns:p14="http://schemas.microsoft.com/office/powerpoint/2010/main" val="25161590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37</a:t>
            </a:fld>
            <a:endParaRPr lang="sv-SE" dirty="0"/>
          </a:p>
        </p:txBody>
      </p:sp>
      <p:sp>
        <p:nvSpPr>
          <p:cNvPr id="6" name="Rubrik 5"/>
          <p:cNvSpPr>
            <a:spLocks noGrp="1"/>
          </p:cNvSpPr>
          <p:nvPr>
            <p:ph type="title"/>
          </p:nvPr>
        </p:nvSpPr>
        <p:spPr/>
        <p:txBody>
          <a:bodyPr/>
          <a:lstStyle/>
          <a:p>
            <a:r>
              <a:rPr lang="sv-SE" dirty="0" smtClean="0">
                <a:hlinkClick r:id="rId3"/>
              </a:rPr>
              <a:t>Jämställdhetsintegrerad ISU</a:t>
            </a:r>
            <a:endParaRPr lang="sv-SE" dirty="0"/>
          </a:p>
        </p:txBody>
      </p:sp>
      <p:pic>
        <p:nvPicPr>
          <p:cNvPr id="7" name="Bildobjekt 6"/>
          <p:cNvPicPr>
            <a:picLocks noChangeAspect="1"/>
          </p:cNvPicPr>
          <p:nvPr/>
        </p:nvPicPr>
        <p:blipFill>
          <a:blip r:embed="rId4"/>
          <a:stretch>
            <a:fillRect/>
          </a:stretch>
        </p:blipFill>
        <p:spPr>
          <a:xfrm>
            <a:off x="823799" y="2414562"/>
            <a:ext cx="5015861" cy="3325520"/>
          </a:xfrm>
          <a:prstGeom prst="rect">
            <a:avLst/>
          </a:prstGeom>
          <a:ln>
            <a:solidFill>
              <a:schemeClr val="accent1"/>
            </a:solidFill>
          </a:ln>
        </p:spPr>
      </p:pic>
      <p:pic>
        <p:nvPicPr>
          <p:cNvPr id="2" name="Bildobjekt 1"/>
          <p:cNvPicPr>
            <a:picLocks noChangeAspect="1"/>
          </p:cNvPicPr>
          <p:nvPr/>
        </p:nvPicPr>
        <p:blipFill>
          <a:blip r:embed="rId5"/>
          <a:stretch>
            <a:fillRect/>
          </a:stretch>
        </p:blipFill>
        <p:spPr>
          <a:xfrm>
            <a:off x="7157261" y="1506071"/>
            <a:ext cx="2560431" cy="3673631"/>
          </a:xfrm>
          <a:prstGeom prst="rect">
            <a:avLst/>
          </a:prstGeom>
        </p:spPr>
      </p:pic>
    </p:spTree>
    <p:extLst>
      <p:ext uri="{BB962C8B-B14F-4D97-AF65-F5344CB8AC3E}">
        <p14:creationId xmlns:p14="http://schemas.microsoft.com/office/powerpoint/2010/main" val="19310339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fontScale="70000" lnSpcReduction="20000"/>
          </a:bodyPr>
          <a:lstStyle/>
          <a:p>
            <a:pPr fontAlgn="ctr"/>
            <a:r>
              <a:rPr lang="sv-SE" dirty="0" smtClean="0"/>
              <a:t>Uppdaterat stöd, senaste </a:t>
            </a:r>
            <a:r>
              <a:rPr lang="sv-SE" dirty="0"/>
              <a:t>nytt - stödet är </a:t>
            </a:r>
            <a:r>
              <a:rPr lang="sv-SE" dirty="0" err="1"/>
              <a:t>jämställdhetsintegrerat</a:t>
            </a:r>
            <a:r>
              <a:rPr lang="sv-SE" dirty="0"/>
              <a:t> och i linje med vad </a:t>
            </a:r>
            <a:r>
              <a:rPr lang="sv-SE" dirty="0" smtClean="0"/>
              <a:t>lagrådsremissen för nya </a:t>
            </a:r>
            <a:r>
              <a:rPr lang="sv-SE" dirty="0" err="1" smtClean="0"/>
              <a:t>SoL</a:t>
            </a:r>
            <a:r>
              <a:rPr lang="sv-SE" dirty="0" smtClean="0"/>
              <a:t> innebär; att socialtjänstens verksamhet ska vila på vetenskap och beprövad erfarenhet, vara kunskapsbaserad.</a:t>
            </a:r>
          </a:p>
          <a:p>
            <a:pPr fontAlgn="ctr"/>
            <a:r>
              <a:rPr lang="sv-SE" dirty="0" smtClean="0"/>
              <a:t>Med den nya socialtjänstlagen kommer ett ökade krav och fokus på att socialtjänsten kontinuerligt ska följas upp och utvecklas. Systematisk uppföljning och individbaserad systematisk uppföljning är en metodik som stöttar verksamhetsutveckling. Genom att integrera jämställdhet och jämlikhet i ISU-arbetet kan det bidra till att uppnå en jämställd och jämlik socialtjänst.</a:t>
            </a:r>
          </a:p>
          <a:p>
            <a:pPr fontAlgn="ctr"/>
            <a:r>
              <a:rPr lang="sv-SE" dirty="0" smtClean="0"/>
              <a:t>ISU-utbildningens syfte är att praktiskt testa individbaserad systematisk uppföljning som verktyg för att utveckla socialtjänstens verksamhet.</a:t>
            </a:r>
          </a:p>
          <a:p>
            <a:pPr marL="0" indent="0">
              <a:buNone/>
            </a:pPr>
            <a:endParaRPr lang="sv-SE" dirty="0" smtClean="0"/>
          </a:p>
          <a:p>
            <a:pPr marL="0" indent="0">
              <a:buNone/>
            </a:pPr>
            <a:r>
              <a:rPr lang="sv-SE" dirty="0" smtClean="0"/>
              <a:t>Materialet bygger på det stödpaket som sedan tidigare finns på </a:t>
            </a:r>
            <a:r>
              <a:rPr lang="sv-SE" dirty="0" smtClean="0">
                <a:hlinkClick r:id="rId3"/>
              </a:rPr>
              <a:t>Kunskapsguiden</a:t>
            </a:r>
            <a:r>
              <a:rPr lang="sv-SE" dirty="0" smtClean="0"/>
              <a:t>.  </a:t>
            </a:r>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38</a:t>
            </a:fld>
            <a:endParaRPr lang="sv-SE" dirty="0"/>
          </a:p>
        </p:txBody>
      </p:sp>
      <p:sp>
        <p:nvSpPr>
          <p:cNvPr id="6" name="Rubrik 5"/>
          <p:cNvSpPr>
            <a:spLocks noGrp="1"/>
          </p:cNvSpPr>
          <p:nvPr>
            <p:ph type="title"/>
          </p:nvPr>
        </p:nvSpPr>
        <p:spPr/>
        <p:txBody>
          <a:bodyPr/>
          <a:lstStyle/>
          <a:p>
            <a:r>
              <a:rPr lang="sv-SE" dirty="0" smtClean="0"/>
              <a:t>Huvudsakliga argument för val av stödpaket </a:t>
            </a:r>
            <a:r>
              <a:rPr lang="sv-SE" dirty="0">
                <a:hlinkClick r:id="rId4"/>
              </a:rPr>
              <a:t>Jämställdhetsintegrerad ISU</a:t>
            </a:r>
            <a:r>
              <a:rPr lang="sv-SE" dirty="0" smtClean="0"/>
              <a:t> </a:t>
            </a:r>
            <a:endParaRPr lang="sv-SE" dirty="0"/>
          </a:p>
        </p:txBody>
      </p:sp>
    </p:spTree>
    <p:extLst>
      <p:ext uri="{BB962C8B-B14F-4D97-AF65-F5344CB8AC3E}">
        <p14:creationId xmlns:p14="http://schemas.microsoft.com/office/powerpoint/2010/main" val="24358665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r>
              <a:rPr lang="sv-SE" dirty="0" smtClean="0"/>
              <a:t>Verksamhetsutvecklare, metodstödjare, processledare, chefer och medarbetare. </a:t>
            </a:r>
          </a:p>
          <a:p>
            <a:pPr marL="0" indent="0">
              <a:buNone/>
            </a:pPr>
            <a:r>
              <a:rPr lang="sv-SE" dirty="0" smtClean="0"/>
              <a:t>Materialet kan användas för alla verksamhetsområden inom socialtjänsten.</a:t>
            </a:r>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39</a:t>
            </a:fld>
            <a:endParaRPr lang="sv-SE" dirty="0"/>
          </a:p>
        </p:txBody>
      </p:sp>
      <p:sp>
        <p:nvSpPr>
          <p:cNvPr id="6" name="Rubrik 5"/>
          <p:cNvSpPr>
            <a:spLocks noGrp="1"/>
          </p:cNvSpPr>
          <p:nvPr>
            <p:ph type="title"/>
          </p:nvPr>
        </p:nvSpPr>
        <p:spPr/>
        <p:txBody>
          <a:bodyPr/>
          <a:lstStyle/>
          <a:p>
            <a:r>
              <a:rPr lang="sv-SE" dirty="0" smtClean="0"/>
              <a:t>Målgrupp för utbildningen</a:t>
            </a:r>
            <a:endParaRPr lang="sv-SE" dirty="0"/>
          </a:p>
        </p:txBody>
      </p:sp>
    </p:spTree>
    <p:extLst>
      <p:ext uri="{BB962C8B-B14F-4D97-AF65-F5344CB8AC3E}">
        <p14:creationId xmlns:p14="http://schemas.microsoft.com/office/powerpoint/2010/main" val="2643274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FE8EBC-E039-FA07-7B32-4CFBBD300790}"/>
              </a:ext>
            </a:extLst>
          </p:cNvPr>
          <p:cNvSpPr>
            <a:spLocks noGrp="1"/>
          </p:cNvSpPr>
          <p:nvPr>
            <p:ph type="title"/>
          </p:nvPr>
        </p:nvSpPr>
        <p:spPr/>
        <p:txBody>
          <a:bodyPr/>
          <a:lstStyle/>
          <a:p>
            <a:r>
              <a:rPr lang="sv-SE" dirty="0"/>
              <a:t>Uppdrag kartläggning psykiatriska akutmottagningar</a:t>
            </a:r>
          </a:p>
        </p:txBody>
      </p:sp>
      <p:sp>
        <p:nvSpPr>
          <p:cNvPr id="3" name="Platshållare för innehåll 2">
            <a:extLst>
              <a:ext uri="{FF2B5EF4-FFF2-40B4-BE49-F238E27FC236}">
                <a16:creationId xmlns:a16="http://schemas.microsoft.com/office/drawing/2014/main" id="{D5DBB2BA-2C37-8B77-7E24-3315E8BB8443}"/>
              </a:ext>
            </a:extLst>
          </p:cNvPr>
          <p:cNvSpPr>
            <a:spLocks noGrp="1"/>
          </p:cNvSpPr>
          <p:nvPr>
            <p:ph idx="1"/>
          </p:nvPr>
        </p:nvSpPr>
        <p:spPr/>
        <p:txBody>
          <a:bodyPr>
            <a:normAutofit fontScale="62500" lnSpcReduction="20000"/>
          </a:bodyPr>
          <a:lstStyle/>
          <a:p>
            <a:pPr marL="0" indent="0">
              <a:buNone/>
            </a:pPr>
            <a:r>
              <a:rPr lang="sv-SE" b="1" dirty="0"/>
              <a:t>9 oktober kl. 10-11.30.</a:t>
            </a:r>
            <a:r>
              <a:rPr lang="sv-SE" dirty="0"/>
              <a:t> </a:t>
            </a:r>
          </a:p>
          <a:p>
            <a:pPr marL="0" indent="0">
              <a:buNone/>
            </a:pPr>
            <a:r>
              <a:rPr lang="sv-SE" dirty="0"/>
              <a:t>Socialstyrelsen önskar input från kunniga inom socialtjänsten utifrån ett uppdrag från regeringen.</a:t>
            </a:r>
          </a:p>
          <a:p>
            <a:pPr marL="0" indent="0">
              <a:buNone/>
            </a:pPr>
            <a:endParaRPr lang="sv-SE" dirty="0"/>
          </a:p>
          <a:p>
            <a:r>
              <a:rPr lang="sv-SE" dirty="0"/>
              <a:t>Hur fungerar de psykiatriska akutmottagningarna i landet? </a:t>
            </a:r>
          </a:p>
          <a:p>
            <a:pPr marL="0" indent="0">
              <a:buNone/>
            </a:pPr>
            <a:endParaRPr lang="sv-SE" dirty="0"/>
          </a:p>
          <a:p>
            <a:pPr marL="0" indent="0" rtl="0">
              <a:buNone/>
            </a:pPr>
            <a:r>
              <a:rPr lang="sv-SE" dirty="0">
                <a:effectLst/>
              </a:rPr>
              <a:t>Kartläggningen ska omfatta aspekter som rör:</a:t>
            </a:r>
          </a:p>
          <a:p>
            <a:pPr rtl="0">
              <a:buFont typeface="Arial" panose="020B0604020202020204" pitchFamily="34" charset="0"/>
              <a:buChar char="•"/>
            </a:pPr>
            <a:r>
              <a:rPr lang="sv-SE" dirty="0">
                <a:effectLst/>
              </a:rPr>
              <a:t>kompetens och bemanning,</a:t>
            </a:r>
          </a:p>
          <a:p>
            <a:pPr rtl="0">
              <a:buFont typeface="Arial" panose="020B0604020202020204" pitchFamily="34" charset="0"/>
              <a:buChar char="•"/>
            </a:pPr>
            <a:r>
              <a:rPr lang="sv-SE" dirty="0"/>
              <a:t>insatser, planering av fortsatt vård, behandling och uppföljning, vårdkedjor inbegripen samverkan med berörda aktörer samt</a:t>
            </a:r>
          </a:p>
          <a:p>
            <a:pPr rtl="0">
              <a:buFont typeface="Arial" panose="020B0604020202020204" pitchFamily="34" charset="0"/>
              <a:buChar char="•"/>
            </a:pPr>
            <a:r>
              <a:rPr lang="sv-SE" dirty="0">
                <a:effectLst/>
              </a:rPr>
              <a:t>patienternas upplevelser av vården.</a:t>
            </a:r>
          </a:p>
          <a:p>
            <a:pPr marL="0" indent="0">
              <a:buNone/>
            </a:pPr>
            <a:endParaRPr lang="sv-SE" dirty="0"/>
          </a:p>
        </p:txBody>
      </p:sp>
    </p:spTree>
    <p:extLst>
      <p:ext uri="{BB962C8B-B14F-4D97-AF65-F5344CB8AC3E}">
        <p14:creationId xmlns:p14="http://schemas.microsoft.com/office/powerpoint/2010/main" val="4831522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6"/>
          <p:cNvGraphicFramePr>
            <a:graphicFrameLocks noGrp="1"/>
          </p:cNvGraphicFramePr>
          <p:nvPr>
            <p:ph idx="1"/>
            <p:extLst/>
          </p:nvPr>
        </p:nvGraphicFramePr>
        <p:xfrm>
          <a:off x="720762" y="1752773"/>
          <a:ext cx="9681883" cy="4120902"/>
        </p:xfrm>
        <a:graphic>
          <a:graphicData uri="http://schemas.openxmlformats.org/drawingml/2006/table">
            <a:tbl>
              <a:tblPr firstRow="1" bandRow="1">
                <a:tableStyleId>{5C22544A-7EE6-4342-B048-85BDC9FD1C3A}</a:tableStyleId>
              </a:tblPr>
              <a:tblGrid>
                <a:gridCol w="9681883">
                  <a:extLst>
                    <a:ext uri="{9D8B030D-6E8A-4147-A177-3AD203B41FA5}">
                      <a16:colId xmlns:a16="http://schemas.microsoft.com/office/drawing/2014/main" val="779741747"/>
                    </a:ext>
                  </a:extLst>
                </a:gridCol>
              </a:tblGrid>
              <a:tr h="415505">
                <a:tc>
                  <a:txBody>
                    <a:bodyPr/>
                    <a:lstStyle/>
                    <a:p>
                      <a:r>
                        <a:rPr lang="sv-SE" dirty="0" smtClean="0"/>
                        <a:t>Moment</a:t>
                      </a:r>
                      <a:endParaRPr lang="sv-SE" dirty="0"/>
                    </a:p>
                  </a:txBody>
                  <a:tcPr/>
                </a:tc>
                <a:extLst>
                  <a:ext uri="{0D108BD9-81ED-4DB2-BD59-A6C34878D82A}">
                    <a16:rowId xmlns:a16="http://schemas.microsoft.com/office/drawing/2014/main" val="2489997893"/>
                  </a:ext>
                </a:extLst>
              </a:tr>
              <a:tr h="1024534">
                <a:tc>
                  <a:txBody>
                    <a:bodyPr/>
                    <a:lstStyle/>
                    <a:p>
                      <a:pPr marL="285750" indent="-285750">
                        <a:buFont typeface="Arial" panose="020B0604020202020204" pitchFamily="34" charset="0"/>
                        <a:buChar char="•"/>
                      </a:pPr>
                      <a:r>
                        <a:rPr lang="sv-SE" sz="1800" kern="1200" dirty="0" smtClean="0">
                          <a:solidFill>
                            <a:schemeClr val="dk1"/>
                          </a:solidFill>
                          <a:effectLst/>
                          <a:latin typeface="+mn-lt"/>
                          <a:ea typeface="+mn-ea"/>
                          <a:cs typeface="+mn-cs"/>
                        </a:rPr>
                        <a:t>Förberedelse</a:t>
                      </a:r>
                    </a:p>
                    <a:p>
                      <a:pPr marL="0" indent="0">
                        <a:buFont typeface="Arial" panose="020B0604020202020204" pitchFamily="34" charset="0"/>
                        <a:buNone/>
                      </a:pPr>
                      <a:r>
                        <a:rPr lang="sv-SE" sz="1800" i="1" kern="1200" dirty="0" smtClean="0">
                          <a:solidFill>
                            <a:schemeClr val="dk1"/>
                          </a:solidFill>
                          <a:effectLst/>
                          <a:latin typeface="+mn-lt"/>
                          <a:ea typeface="+mn-ea"/>
                          <a:cs typeface="+mn-cs"/>
                        </a:rPr>
                        <a:t>Det behöver</a:t>
                      </a:r>
                      <a:r>
                        <a:rPr lang="sv-SE" sz="1800" i="1" kern="1200" baseline="0" dirty="0" smtClean="0">
                          <a:solidFill>
                            <a:schemeClr val="dk1"/>
                          </a:solidFill>
                          <a:effectLst/>
                          <a:latin typeface="+mn-lt"/>
                          <a:ea typeface="+mn-ea"/>
                          <a:cs typeface="+mn-cs"/>
                        </a:rPr>
                        <a:t> finnas utrymme att arbeta med planering och uppföljning innan och mellan utbildningstillfällena.</a:t>
                      </a:r>
                      <a:endParaRPr lang="sv-SE" sz="1800" i="1" kern="1200" dirty="0" smtClean="0">
                        <a:solidFill>
                          <a:schemeClr val="dk1"/>
                        </a:solidFill>
                        <a:effectLst/>
                        <a:latin typeface="+mn-lt"/>
                        <a:ea typeface="+mn-ea"/>
                        <a:cs typeface="+mn-cs"/>
                      </a:endParaRPr>
                    </a:p>
                  </a:txBody>
                  <a:tcPr/>
                </a:tc>
                <a:extLst>
                  <a:ext uri="{0D108BD9-81ED-4DB2-BD59-A6C34878D82A}">
                    <a16:rowId xmlns:a16="http://schemas.microsoft.com/office/drawing/2014/main" val="3983510862"/>
                  </a:ext>
                </a:extLst>
              </a:tr>
              <a:tr h="415505">
                <a:tc>
                  <a:txBody>
                    <a:bodyPr/>
                    <a:lstStyle/>
                    <a:p>
                      <a:pPr marL="285750" indent="-285750">
                        <a:buFont typeface="Arial" panose="020B0604020202020204" pitchFamily="34" charset="0"/>
                        <a:buChar char="•"/>
                      </a:pPr>
                      <a:r>
                        <a:rPr lang="sv-SE" b="1" dirty="0" smtClean="0">
                          <a:hlinkClick r:id="rId3"/>
                        </a:rPr>
                        <a:t>Utbildningsdag 1</a:t>
                      </a:r>
                      <a:endParaRPr lang="sv-SE" b="1" dirty="0"/>
                    </a:p>
                  </a:txBody>
                  <a:tcPr/>
                </a:tc>
                <a:extLst>
                  <a:ext uri="{0D108BD9-81ED-4DB2-BD59-A6C34878D82A}">
                    <a16:rowId xmlns:a16="http://schemas.microsoft.com/office/drawing/2014/main" val="187991236"/>
                  </a:ext>
                </a:extLst>
              </a:tr>
              <a:tr h="717174">
                <a:tc>
                  <a:txBody>
                    <a:bodyPr/>
                    <a:lstStyle/>
                    <a:p>
                      <a:pPr marL="285750" indent="-285750">
                        <a:buFont typeface="Arial" panose="020B0604020202020204" pitchFamily="34" charset="0"/>
                        <a:buChar char="•"/>
                      </a:pPr>
                      <a:r>
                        <a:rPr lang="sv-SE" dirty="0" smtClean="0"/>
                        <a:t>Handledning</a:t>
                      </a:r>
                    </a:p>
                    <a:p>
                      <a:pPr marL="0" indent="0">
                        <a:buFont typeface="Arial" panose="020B0604020202020204" pitchFamily="34" charset="0"/>
                        <a:buNone/>
                      </a:pPr>
                      <a:r>
                        <a:rPr lang="sv-SE" i="1" dirty="0" smtClean="0"/>
                        <a:t>Eget arbete under handledning.</a:t>
                      </a:r>
                    </a:p>
                  </a:txBody>
                  <a:tcPr/>
                </a:tc>
                <a:extLst>
                  <a:ext uri="{0D108BD9-81ED-4DB2-BD59-A6C34878D82A}">
                    <a16:rowId xmlns:a16="http://schemas.microsoft.com/office/drawing/2014/main" val="2457876512"/>
                  </a:ext>
                </a:extLst>
              </a:tr>
              <a:tr h="415505">
                <a:tc>
                  <a:txBody>
                    <a:bodyPr/>
                    <a:lstStyle/>
                    <a:p>
                      <a:pPr marL="285750" indent="-285750">
                        <a:buFont typeface="Arial" panose="020B0604020202020204" pitchFamily="34" charset="0"/>
                        <a:buChar char="•"/>
                      </a:pPr>
                      <a:r>
                        <a:rPr lang="sv-SE" b="1" dirty="0" smtClean="0">
                          <a:hlinkClick r:id="rId4"/>
                        </a:rPr>
                        <a:t>Utbildningsdag 2</a:t>
                      </a:r>
                      <a:endParaRPr lang="sv-SE" b="1" dirty="0"/>
                    </a:p>
                  </a:txBody>
                  <a:tcPr/>
                </a:tc>
                <a:extLst>
                  <a:ext uri="{0D108BD9-81ED-4DB2-BD59-A6C34878D82A}">
                    <a16:rowId xmlns:a16="http://schemas.microsoft.com/office/drawing/2014/main" val="1208543267"/>
                  </a:ext>
                </a:extLst>
              </a:tr>
              <a:tr h="717174">
                <a:tc>
                  <a:txBody>
                    <a:bodyPr/>
                    <a:lstStyle/>
                    <a:p>
                      <a:pPr marL="285750" indent="-285750">
                        <a:buFont typeface="Arial" panose="020B0604020202020204" pitchFamily="34" charset="0"/>
                        <a:buChar char="•"/>
                      </a:pPr>
                      <a:r>
                        <a:rPr lang="sv-SE" dirty="0" smtClean="0"/>
                        <a:t>Integrera</a:t>
                      </a:r>
                      <a:r>
                        <a:rPr lang="sv-SE" baseline="0" dirty="0" smtClean="0"/>
                        <a:t> och förankra utbildningens innehåll och arbetssätt i det vardagliga arbetet.  </a:t>
                      </a:r>
                      <a:endParaRPr lang="sv-SE" dirty="0" smtClean="0"/>
                    </a:p>
                  </a:txBody>
                  <a:tcPr/>
                </a:tc>
                <a:extLst>
                  <a:ext uri="{0D108BD9-81ED-4DB2-BD59-A6C34878D82A}">
                    <a16:rowId xmlns:a16="http://schemas.microsoft.com/office/drawing/2014/main" val="83768509"/>
                  </a:ext>
                </a:extLst>
              </a:tr>
              <a:tr h="415505">
                <a:tc>
                  <a:txBody>
                    <a:bodyPr/>
                    <a:lstStyle/>
                    <a:p>
                      <a:pPr marL="285750" indent="-285750">
                        <a:buFont typeface="Arial" panose="020B0604020202020204" pitchFamily="34" charset="0"/>
                        <a:buChar char="•"/>
                      </a:pPr>
                      <a:r>
                        <a:rPr lang="sv-SE" b="0" dirty="0" smtClean="0"/>
                        <a:t>Uppföljningsträff</a:t>
                      </a:r>
                    </a:p>
                  </a:txBody>
                  <a:tcPr/>
                </a:tc>
                <a:extLst>
                  <a:ext uri="{0D108BD9-81ED-4DB2-BD59-A6C34878D82A}">
                    <a16:rowId xmlns:a16="http://schemas.microsoft.com/office/drawing/2014/main" val="1079943406"/>
                  </a:ext>
                </a:extLst>
              </a:tr>
            </a:tbl>
          </a:graphicData>
        </a:graphic>
      </p:graphicFrame>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40</a:t>
            </a:fld>
            <a:endParaRPr lang="sv-SE" dirty="0"/>
          </a:p>
        </p:txBody>
      </p:sp>
      <p:sp>
        <p:nvSpPr>
          <p:cNvPr id="6" name="Rubrik 5"/>
          <p:cNvSpPr>
            <a:spLocks noGrp="1"/>
          </p:cNvSpPr>
          <p:nvPr>
            <p:ph type="title"/>
          </p:nvPr>
        </p:nvSpPr>
        <p:spPr>
          <a:xfrm>
            <a:off x="322623" y="642254"/>
            <a:ext cx="10416781" cy="1209600"/>
          </a:xfrm>
        </p:spPr>
        <p:txBody>
          <a:bodyPr/>
          <a:lstStyle/>
          <a:p>
            <a:r>
              <a:rPr lang="sv-SE" dirty="0" smtClean="0"/>
              <a:t>Resursbehov</a:t>
            </a:r>
            <a:endParaRPr lang="sv-SE" dirty="0"/>
          </a:p>
        </p:txBody>
      </p:sp>
    </p:spTree>
    <p:extLst>
      <p:ext uri="{BB962C8B-B14F-4D97-AF65-F5344CB8AC3E}">
        <p14:creationId xmlns:p14="http://schemas.microsoft.com/office/powerpoint/2010/main" val="30257713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6"/>
          <p:cNvGraphicFramePr>
            <a:graphicFrameLocks noGrp="1"/>
          </p:cNvGraphicFramePr>
          <p:nvPr>
            <p:ph idx="1"/>
            <p:extLst/>
          </p:nvPr>
        </p:nvGraphicFramePr>
        <p:xfrm>
          <a:off x="411163" y="3743238"/>
          <a:ext cx="11369676" cy="1102360"/>
        </p:xfrm>
        <a:graphic>
          <a:graphicData uri="http://schemas.openxmlformats.org/drawingml/2006/table">
            <a:tbl>
              <a:tblPr firstRow="1" bandRow="1">
                <a:tableStyleId>{5C22544A-7EE6-4342-B048-85BDC9FD1C3A}</a:tableStyleId>
              </a:tblPr>
              <a:tblGrid>
                <a:gridCol w="1894946">
                  <a:extLst>
                    <a:ext uri="{9D8B030D-6E8A-4147-A177-3AD203B41FA5}">
                      <a16:colId xmlns:a16="http://schemas.microsoft.com/office/drawing/2014/main" val="1782339689"/>
                    </a:ext>
                  </a:extLst>
                </a:gridCol>
                <a:gridCol w="1894946">
                  <a:extLst>
                    <a:ext uri="{9D8B030D-6E8A-4147-A177-3AD203B41FA5}">
                      <a16:colId xmlns:a16="http://schemas.microsoft.com/office/drawing/2014/main" val="2896589580"/>
                    </a:ext>
                  </a:extLst>
                </a:gridCol>
                <a:gridCol w="1894946">
                  <a:extLst>
                    <a:ext uri="{9D8B030D-6E8A-4147-A177-3AD203B41FA5}">
                      <a16:colId xmlns:a16="http://schemas.microsoft.com/office/drawing/2014/main" val="669451073"/>
                    </a:ext>
                  </a:extLst>
                </a:gridCol>
                <a:gridCol w="1894946">
                  <a:extLst>
                    <a:ext uri="{9D8B030D-6E8A-4147-A177-3AD203B41FA5}">
                      <a16:colId xmlns:a16="http://schemas.microsoft.com/office/drawing/2014/main" val="788943703"/>
                    </a:ext>
                  </a:extLst>
                </a:gridCol>
                <a:gridCol w="1894946">
                  <a:extLst>
                    <a:ext uri="{9D8B030D-6E8A-4147-A177-3AD203B41FA5}">
                      <a16:colId xmlns:a16="http://schemas.microsoft.com/office/drawing/2014/main" val="196189457"/>
                    </a:ext>
                  </a:extLst>
                </a:gridCol>
                <a:gridCol w="1894946">
                  <a:extLst>
                    <a:ext uri="{9D8B030D-6E8A-4147-A177-3AD203B41FA5}">
                      <a16:colId xmlns:a16="http://schemas.microsoft.com/office/drawing/2014/main" val="3347486717"/>
                    </a:ext>
                  </a:extLst>
                </a:gridCol>
              </a:tblGrid>
              <a:tr h="370840">
                <a:tc>
                  <a:txBody>
                    <a:bodyPr/>
                    <a:lstStyle/>
                    <a:p>
                      <a:r>
                        <a:rPr lang="sv-SE" dirty="0" smtClean="0"/>
                        <a:t>2025</a:t>
                      </a:r>
                      <a:r>
                        <a:rPr lang="sv-SE" baseline="0" dirty="0" smtClean="0"/>
                        <a:t> </a:t>
                      </a:r>
                      <a:r>
                        <a:rPr lang="sv-SE" dirty="0" smtClean="0"/>
                        <a:t>Jan</a:t>
                      </a:r>
                      <a:endParaRPr lang="sv-SE" dirty="0"/>
                    </a:p>
                  </a:txBody>
                  <a:tcPr/>
                </a:tc>
                <a:tc>
                  <a:txBody>
                    <a:bodyPr/>
                    <a:lstStyle/>
                    <a:p>
                      <a:r>
                        <a:rPr lang="sv-SE" dirty="0" smtClean="0"/>
                        <a:t>Feb</a:t>
                      </a:r>
                      <a:endParaRPr lang="sv-SE" dirty="0"/>
                    </a:p>
                  </a:txBody>
                  <a:tcPr/>
                </a:tc>
                <a:tc>
                  <a:txBody>
                    <a:bodyPr/>
                    <a:lstStyle/>
                    <a:p>
                      <a:r>
                        <a:rPr lang="sv-SE" dirty="0" smtClean="0"/>
                        <a:t>Mars</a:t>
                      </a:r>
                      <a:endParaRPr lang="sv-SE" dirty="0"/>
                    </a:p>
                  </a:txBody>
                  <a:tcPr/>
                </a:tc>
                <a:tc>
                  <a:txBody>
                    <a:bodyPr/>
                    <a:lstStyle/>
                    <a:p>
                      <a:r>
                        <a:rPr lang="sv-SE" dirty="0" smtClean="0"/>
                        <a:t>April</a:t>
                      </a:r>
                      <a:endParaRPr lang="sv-SE" dirty="0"/>
                    </a:p>
                  </a:txBody>
                  <a:tcPr/>
                </a:tc>
                <a:tc>
                  <a:txBody>
                    <a:bodyPr/>
                    <a:lstStyle/>
                    <a:p>
                      <a:r>
                        <a:rPr lang="sv-SE" dirty="0" smtClean="0"/>
                        <a:t>Maj</a:t>
                      </a:r>
                      <a:endParaRPr lang="sv-SE" dirty="0"/>
                    </a:p>
                  </a:txBody>
                  <a:tcPr/>
                </a:tc>
                <a:tc>
                  <a:txBody>
                    <a:bodyPr/>
                    <a:lstStyle/>
                    <a:p>
                      <a:r>
                        <a:rPr lang="sv-SE" dirty="0" smtClean="0"/>
                        <a:t>Juni</a:t>
                      </a:r>
                      <a:endParaRPr lang="sv-SE" dirty="0"/>
                    </a:p>
                  </a:txBody>
                  <a:tcPr/>
                </a:tc>
                <a:extLst>
                  <a:ext uri="{0D108BD9-81ED-4DB2-BD59-A6C34878D82A}">
                    <a16:rowId xmlns:a16="http://schemas.microsoft.com/office/drawing/2014/main" val="2906272799"/>
                  </a:ext>
                </a:extLst>
              </a:tr>
              <a:tr h="370840">
                <a:tc>
                  <a:txBody>
                    <a:bodyPr/>
                    <a:lstStyle/>
                    <a:p>
                      <a:endParaRPr lang="sv-SE" sz="1400"/>
                    </a:p>
                  </a:txBody>
                  <a:tcPr/>
                </a:tc>
                <a:tc>
                  <a:txBody>
                    <a:bodyPr/>
                    <a:lstStyle/>
                    <a:p>
                      <a:r>
                        <a:rPr lang="sv-SE" sz="1400" dirty="0" smtClean="0"/>
                        <a:t>Utbildningsdag</a:t>
                      </a:r>
                      <a:r>
                        <a:rPr lang="sv-SE" sz="1400" baseline="0" dirty="0" smtClean="0"/>
                        <a:t> 1</a:t>
                      </a:r>
                      <a:endParaRPr lang="sv-SE" sz="1400" dirty="0"/>
                    </a:p>
                  </a:txBody>
                  <a:tcPr/>
                </a:tc>
                <a:tc gridSpan="2">
                  <a:txBody>
                    <a:bodyPr/>
                    <a:lstStyle/>
                    <a:p>
                      <a:pPr algn="ctr"/>
                      <a:r>
                        <a:rPr lang="sv-SE" sz="1400" dirty="0" smtClean="0"/>
                        <a:t>Eget arbete med</a:t>
                      </a:r>
                    </a:p>
                    <a:p>
                      <a:pPr algn="ctr"/>
                      <a:r>
                        <a:rPr lang="sv-SE" sz="1400" dirty="0" smtClean="0"/>
                        <a:t>handledning, förankring.</a:t>
                      </a:r>
                    </a:p>
                    <a:p>
                      <a:pPr algn="ctr"/>
                      <a:r>
                        <a:rPr lang="sv-SE" sz="1400" dirty="0" smtClean="0"/>
                        <a:t>Återkoppling SCHNV</a:t>
                      </a:r>
                      <a:endParaRPr lang="sv-SE" sz="1400" dirty="0"/>
                    </a:p>
                  </a:txBody>
                  <a:tcPr/>
                </a:tc>
                <a:tc hMerge="1">
                  <a:txBody>
                    <a:bodyPr/>
                    <a:lstStyle/>
                    <a:p>
                      <a:endParaRPr lang="sv-SE" sz="1400" dirty="0"/>
                    </a:p>
                  </a:txBody>
                  <a:tcPr/>
                </a:tc>
                <a:tc>
                  <a:txBody>
                    <a:bodyPr/>
                    <a:lstStyle/>
                    <a:p>
                      <a:r>
                        <a:rPr lang="sv-SE" sz="1400" dirty="0" smtClean="0"/>
                        <a:t>Utbildningsdag 2</a:t>
                      </a:r>
                      <a:endParaRPr lang="sv-SE" sz="1400" dirty="0"/>
                    </a:p>
                  </a:txBody>
                  <a:tcPr/>
                </a:tc>
                <a:tc>
                  <a:txBody>
                    <a:bodyPr/>
                    <a:lstStyle/>
                    <a:p>
                      <a:endParaRPr lang="sv-SE" sz="1400" dirty="0"/>
                    </a:p>
                  </a:txBody>
                  <a:tcPr/>
                </a:tc>
                <a:extLst>
                  <a:ext uri="{0D108BD9-81ED-4DB2-BD59-A6C34878D82A}">
                    <a16:rowId xmlns:a16="http://schemas.microsoft.com/office/drawing/2014/main" val="3002088575"/>
                  </a:ext>
                </a:extLst>
              </a:tr>
            </a:tbl>
          </a:graphicData>
        </a:graphic>
      </p:graphicFrame>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41</a:t>
            </a:fld>
            <a:endParaRPr lang="sv-SE" dirty="0"/>
          </a:p>
        </p:txBody>
      </p:sp>
      <p:sp>
        <p:nvSpPr>
          <p:cNvPr id="6" name="Rubrik 5"/>
          <p:cNvSpPr>
            <a:spLocks noGrp="1"/>
          </p:cNvSpPr>
          <p:nvPr>
            <p:ph type="title"/>
          </p:nvPr>
        </p:nvSpPr>
        <p:spPr/>
        <p:txBody>
          <a:bodyPr/>
          <a:lstStyle/>
          <a:p>
            <a:r>
              <a:rPr lang="sv-SE" dirty="0" smtClean="0"/>
              <a:t>Preliminär tidsplan 2024-2025</a:t>
            </a:r>
            <a:endParaRPr lang="sv-SE" dirty="0"/>
          </a:p>
        </p:txBody>
      </p:sp>
      <p:graphicFrame>
        <p:nvGraphicFramePr>
          <p:cNvPr id="8" name="Platshållare för innehåll 6"/>
          <p:cNvGraphicFramePr>
            <a:graphicFrameLocks/>
          </p:cNvGraphicFramePr>
          <p:nvPr>
            <p:extLst/>
          </p:nvPr>
        </p:nvGraphicFramePr>
        <p:xfrm>
          <a:off x="411163" y="4985115"/>
          <a:ext cx="11369676" cy="889000"/>
        </p:xfrm>
        <a:graphic>
          <a:graphicData uri="http://schemas.openxmlformats.org/drawingml/2006/table">
            <a:tbl>
              <a:tblPr firstRow="1" bandRow="1">
                <a:tableStyleId>{5C22544A-7EE6-4342-B048-85BDC9FD1C3A}</a:tableStyleId>
              </a:tblPr>
              <a:tblGrid>
                <a:gridCol w="1894946">
                  <a:extLst>
                    <a:ext uri="{9D8B030D-6E8A-4147-A177-3AD203B41FA5}">
                      <a16:colId xmlns:a16="http://schemas.microsoft.com/office/drawing/2014/main" val="1782339689"/>
                    </a:ext>
                  </a:extLst>
                </a:gridCol>
                <a:gridCol w="1894946">
                  <a:extLst>
                    <a:ext uri="{9D8B030D-6E8A-4147-A177-3AD203B41FA5}">
                      <a16:colId xmlns:a16="http://schemas.microsoft.com/office/drawing/2014/main" val="2896589580"/>
                    </a:ext>
                  </a:extLst>
                </a:gridCol>
                <a:gridCol w="1894946">
                  <a:extLst>
                    <a:ext uri="{9D8B030D-6E8A-4147-A177-3AD203B41FA5}">
                      <a16:colId xmlns:a16="http://schemas.microsoft.com/office/drawing/2014/main" val="669451073"/>
                    </a:ext>
                  </a:extLst>
                </a:gridCol>
                <a:gridCol w="1894946">
                  <a:extLst>
                    <a:ext uri="{9D8B030D-6E8A-4147-A177-3AD203B41FA5}">
                      <a16:colId xmlns:a16="http://schemas.microsoft.com/office/drawing/2014/main" val="788943703"/>
                    </a:ext>
                  </a:extLst>
                </a:gridCol>
                <a:gridCol w="1894946">
                  <a:extLst>
                    <a:ext uri="{9D8B030D-6E8A-4147-A177-3AD203B41FA5}">
                      <a16:colId xmlns:a16="http://schemas.microsoft.com/office/drawing/2014/main" val="196189457"/>
                    </a:ext>
                  </a:extLst>
                </a:gridCol>
                <a:gridCol w="1894946">
                  <a:extLst>
                    <a:ext uri="{9D8B030D-6E8A-4147-A177-3AD203B41FA5}">
                      <a16:colId xmlns:a16="http://schemas.microsoft.com/office/drawing/2014/main" val="3347486717"/>
                    </a:ext>
                  </a:extLst>
                </a:gridCol>
              </a:tblGrid>
              <a:tr h="370840">
                <a:tc>
                  <a:txBody>
                    <a:bodyPr/>
                    <a:lstStyle/>
                    <a:p>
                      <a:r>
                        <a:rPr lang="sv-SE" dirty="0" smtClean="0"/>
                        <a:t>2025 Juli</a:t>
                      </a:r>
                      <a:endParaRPr lang="sv-SE" dirty="0"/>
                    </a:p>
                  </a:txBody>
                  <a:tcPr/>
                </a:tc>
                <a:tc>
                  <a:txBody>
                    <a:bodyPr/>
                    <a:lstStyle/>
                    <a:p>
                      <a:r>
                        <a:rPr lang="sv-SE" dirty="0" smtClean="0"/>
                        <a:t>Aug</a:t>
                      </a:r>
                      <a:endParaRPr lang="sv-SE" dirty="0"/>
                    </a:p>
                  </a:txBody>
                  <a:tcPr/>
                </a:tc>
                <a:tc>
                  <a:txBody>
                    <a:bodyPr/>
                    <a:lstStyle/>
                    <a:p>
                      <a:r>
                        <a:rPr lang="sv-SE" dirty="0" err="1" smtClean="0"/>
                        <a:t>Sept</a:t>
                      </a:r>
                      <a:endParaRPr lang="sv-SE" dirty="0"/>
                    </a:p>
                  </a:txBody>
                  <a:tcPr/>
                </a:tc>
                <a:tc>
                  <a:txBody>
                    <a:bodyPr/>
                    <a:lstStyle/>
                    <a:p>
                      <a:r>
                        <a:rPr lang="sv-SE" dirty="0" smtClean="0"/>
                        <a:t>Okt</a:t>
                      </a:r>
                      <a:endParaRPr lang="sv-SE" dirty="0"/>
                    </a:p>
                  </a:txBody>
                  <a:tcPr/>
                </a:tc>
                <a:tc>
                  <a:txBody>
                    <a:bodyPr/>
                    <a:lstStyle/>
                    <a:p>
                      <a:r>
                        <a:rPr lang="sv-SE" dirty="0" smtClean="0"/>
                        <a:t>Nov</a:t>
                      </a:r>
                      <a:endParaRPr lang="sv-SE" dirty="0"/>
                    </a:p>
                  </a:txBody>
                  <a:tcPr/>
                </a:tc>
                <a:tc>
                  <a:txBody>
                    <a:bodyPr/>
                    <a:lstStyle/>
                    <a:p>
                      <a:r>
                        <a:rPr lang="sv-SE" dirty="0" smtClean="0"/>
                        <a:t>Dec</a:t>
                      </a:r>
                      <a:endParaRPr lang="sv-SE" dirty="0"/>
                    </a:p>
                  </a:txBody>
                  <a:tcPr/>
                </a:tc>
                <a:extLst>
                  <a:ext uri="{0D108BD9-81ED-4DB2-BD59-A6C34878D82A}">
                    <a16:rowId xmlns:a16="http://schemas.microsoft.com/office/drawing/2014/main" val="2906272799"/>
                  </a:ext>
                </a:extLst>
              </a:tr>
              <a:tr h="370840">
                <a:tc gridSpan="2">
                  <a:txBody>
                    <a:bodyPr/>
                    <a:lstStyle/>
                    <a:p>
                      <a:pPr algn="ctr"/>
                      <a:r>
                        <a:rPr lang="sv-SE" sz="1400" dirty="0" smtClean="0"/>
                        <a:t>Semestertider</a:t>
                      </a:r>
                      <a:endParaRPr lang="sv-SE" sz="1400" dirty="0"/>
                    </a:p>
                  </a:txBody>
                  <a:tcPr/>
                </a:tc>
                <a:tc hMerge="1">
                  <a:txBody>
                    <a:bodyPr/>
                    <a:lstStyle/>
                    <a:p>
                      <a:endParaRPr lang="sv-SE" dirty="0"/>
                    </a:p>
                  </a:txBody>
                  <a:tcPr/>
                </a:tc>
                <a:tc>
                  <a:txBody>
                    <a:bodyPr/>
                    <a:lstStyle/>
                    <a:p>
                      <a:r>
                        <a:rPr lang="sv-SE" sz="1400" dirty="0" smtClean="0"/>
                        <a:t>Återrapportering SCHNV</a:t>
                      </a:r>
                      <a:endParaRPr lang="sv-SE" sz="1400" dirty="0"/>
                    </a:p>
                  </a:txBody>
                  <a:tcPr/>
                </a:tc>
                <a:tc>
                  <a:txBody>
                    <a:bodyPr/>
                    <a:lstStyle/>
                    <a:p>
                      <a:r>
                        <a:rPr lang="sv-SE" sz="1400" dirty="0" smtClean="0"/>
                        <a:t>Uppföljningsträff</a:t>
                      </a:r>
                      <a:endParaRPr lang="sv-SE" sz="1400" dirty="0"/>
                    </a:p>
                  </a:txBody>
                  <a:tcPr/>
                </a:tc>
                <a:tc>
                  <a:txBody>
                    <a:bodyPr/>
                    <a:lstStyle/>
                    <a:p>
                      <a:endParaRPr lang="sv-SE" sz="1400"/>
                    </a:p>
                  </a:txBody>
                  <a:tcPr/>
                </a:tc>
                <a:tc>
                  <a:txBody>
                    <a:bodyPr/>
                    <a:lstStyle/>
                    <a:p>
                      <a:endParaRPr lang="sv-SE" sz="1400" dirty="0"/>
                    </a:p>
                  </a:txBody>
                  <a:tcPr/>
                </a:tc>
                <a:extLst>
                  <a:ext uri="{0D108BD9-81ED-4DB2-BD59-A6C34878D82A}">
                    <a16:rowId xmlns:a16="http://schemas.microsoft.com/office/drawing/2014/main" val="3002088575"/>
                  </a:ext>
                </a:extLst>
              </a:tr>
            </a:tbl>
          </a:graphicData>
        </a:graphic>
      </p:graphicFrame>
      <p:graphicFrame>
        <p:nvGraphicFramePr>
          <p:cNvPr id="9" name="Platshållare för innehåll 6"/>
          <p:cNvGraphicFramePr>
            <a:graphicFrameLocks/>
          </p:cNvGraphicFramePr>
          <p:nvPr>
            <p:extLst/>
          </p:nvPr>
        </p:nvGraphicFramePr>
        <p:xfrm>
          <a:off x="407988" y="2489875"/>
          <a:ext cx="11369676" cy="1102360"/>
        </p:xfrm>
        <a:graphic>
          <a:graphicData uri="http://schemas.openxmlformats.org/drawingml/2006/table">
            <a:tbl>
              <a:tblPr firstRow="1" bandRow="1">
                <a:tableStyleId>{5C22544A-7EE6-4342-B048-85BDC9FD1C3A}</a:tableStyleId>
              </a:tblPr>
              <a:tblGrid>
                <a:gridCol w="1894946">
                  <a:extLst>
                    <a:ext uri="{9D8B030D-6E8A-4147-A177-3AD203B41FA5}">
                      <a16:colId xmlns:a16="http://schemas.microsoft.com/office/drawing/2014/main" val="1782339689"/>
                    </a:ext>
                  </a:extLst>
                </a:gridCol>
                <a:gridCol w="1894946">
                  <a:extLst>
                    <a:ext uri="{9D8B030D-6E8A-4147-A177-3AD203B41FA5}">
                      <a16:colId xmlns:a16="http://schemas.microsoft.com/office/drawing/2014/main" val="2896589580"/>
                    </a:ext>
                  </a:extLst>
                </a:gridCol>
                <a:gridCol w="1894946">
                  <a:extLst>
                    <a:ext uri="{9D8B030D-6E8A-4147-A177-3AD203B41FA5}">
                      <a16:colId xmlns:a16="http://schemas.microsoft.com/office/drawing/2014/main" val="669451073"/>
                    </a:ext>
                  </a:extLst>
                </a:gridCol>
                <a:gridCol w="1894946">
                  <a:extLst>
                    <a:ext uri="{9D8B030D-6E8A-4147-A177-3AD203B41FA5}">
                      <a16:colId xmlns:a16="http://schemas.microsoft.com/office/drawing/2014/main" val="788943703"/>
                    </a:ext>
                  </a:extLst>
                </a:gridCol>
                <a:gridCol w="1894946">
                  <a:extLst>
                    <a:ext uri="{9D8B030D-6E8A-4147-A177-3AD203B41FA5}">
                      <a16:colId xmlns:a16="http://schemas.microsoft.com/office/drawing/2014/main" val="196189457"/>
                    </a:ext>
                  </a:extLst>
                </a:gridCol>
                <a:gridCol w="1894946">
                  <a:extLst>
                    <a:ext uri="{9D8B030D-6E8A-4147-A177-3AD203B41FA5}">
                      <a16:colId xmlns:a16="http://schemas.microsoft.com/office/drawing/2014/main" val="3347486717"/>
                    </a:ext>
                  </a:extLst>
                </a:gridCol>
              </a:tblGrid>
              <a:tr h="370840">
                <a:tc>
                  <a:txBody>
                    <a:bodyPr/>
                    <a:lstStyle/>
                    <a:p>
                      <a:r>
                        <a:rPr lang="sv-SE" dirty="0" smtClean="0"/>
                        <a:t>2024</a:t>
                      </a:r>
                      <a:endParaRPr lang="sv-SE" dirty="0"/>
                    </a:p>
                  </a:txBody>
                  <a:tcPr/>
                </a:tc>
                <a:tc>
                  <a:txBody>
                    <a:bodyPr/>
                    <a:lstStyle/>
                    <a:p>
                      <a:r>
                        <a:rPr lang="sv-SE" dirty="0" smtClean="0"/>
                        <a:t>Aug</a:t>
                      </a:r>
                      <a:endParaRPr lang="sv-SE" dirty="0"/>
                    </a:p>
                  </a:txBody>
                  <a:tcPr/>
                </a:tc>
                <a:tc>
                  <a:txBody>
                    <a:bodyPr/>
                    <a:lstStyle/>
                    <a:p>
                      <a:r>
                        <a:rPr lang="sv-SE" dirty="0" err="1" smtClean="0"/>
                        <a:t>Sept</a:t>
                      </a:r>
                      <a:endParaRPr lang="sv-SE" dirty="0"/>
                    </a:p>
                  </a:txBody>
                  <a:tcPr/>
                </a:tc>
                <a:tc>
                  <a:txBody>
                    <a:bodyPr/>
                    <a:lstStyle/>
                    <a:p>
                      <a:r>
                        <a:rPr lang="sv-SE" dirty="0" smtClean="0"/>
                        <a:t>Okt</a:t>
                      </a:r>
                      <a:endParaRPr lang="sv-SE" dirty="0"/>
                    </a:p>
                  </a:txBody>
                  <a:tcPr/>
                </a:tc>
                <a:tc>
                  <a:txBody>
                    <a:bodyPr/>
                    <a:lstStyle/>
                    <a:p>
                      <a:r>
                        <a:rPr lang="sv-SE" dirty="0" smtClean="0"/>
                        <a:t>Nov</a:t>
                      </a:r>
                      <a:endParaRPr lang="sv-SE" dirty="0"/>
                    </a:p>
                  </a:txBody>
                  <a:tcPr/>
                </a:tc>
                <a:tc>
                  <a:txBody>
                    <a:bodyPr/>
                    <a:lstStyle/>
                    <a:p>
                      <a:r>
                        <a:rPr lang="sv-SE" dirty="0" smtClean="0"/>
                        <a:t>Dec</a:t>
                      </a:r>
                      <a:endParaRPr lang="sv-SE" dirty="0"/>
                    </a:p>
                  </a:txBody>
                  <a:tcPr/>
                </a:tc>
                <a:extLst>
                  <a:ext uri="{0D108BD9-81ED-4DB2-BD59-A6C34878D82A}">
                    <a16:rowId xmlns:a16="http://schemas.microsoft.com/office/drawing/2014/main" val="2906272799"/>
                  </a:ext>
                </a:extLst>
              </a:tr>
              <a:tr h="370840">
                <a:tc>
                  <a:txBody>
                    <a:bodyPr/>
                    <a:lstStyle/>
                    <a:p>
                      <a:endParaRPr lang="sv-SE" sz="1400"/>
                    </a:p>
                  </a:txBody>
                  <a:tcPr/>
                </a:tc>
                <a:tc>
                  <a:txBody>
                    <a:bodyPr/>
                    <a:lstStyle/>
                    <a:p>
                      <a:endParaRPr lang="sv-SE" sz="1400"/>
                    </a:p>
                  </a:txBody>
                  <a:tcPr/>
                </a:tc>
                <a:tc>
                  <a:txBody>
                    <a:bodyPr/>
                    <a:lstStyle/>
                    <a:p>
                      <a:r>
                        <a:rPr lang="sv-SE" sz="1400" dirty="0" smtClean="0"/>
                        <a:t>Förankring</a:t>
                      </a:r>
                      <a:r>
                        <a:rPr lang="sv-SE" sz="1400" baseline="0" dirty="0" smtClean="0"/>
                        <a:t> SCHNV</a:t>
                      </a:r>
                      <a:endParaRPr lang="sv-SE" sz="1400" dirty="0"/>
                    </a:p>
                  </a:txBody>
                  <a:tcPr/>
                </a:tc>
                <a:tc>
                  <a:txBody>
                    <a:bodyPr/>
                    <a:lstStyle/>
                    <a:p>
                      <a:r>
                        <a:rPr lang="sv-SE" sz="1400" dirty="0" smtClean="0"/>
                        <a:t>Förankring </a:t>
                      </a:r>
                      <a:r>
                        <a:rPr lang="sv-SE" sz="1400" dirty="0" err="1" smtClean="0"/>
                        <a:t>LSSoL</a:t>
                      </a:r>
                      <a:r>
                        <a:rPr lang="sv-SE" sz="1400" baseline="0" dirty="0" smtClean="0"/>
                        <a:t> -nätverket samt</a:t>
                      </a:r>
                    </a:p>
                    <a:p>
                      <a:r>
                        <a:rPr lang="sv-SE" sz="1400" baseline="0" dirty="0" smtClean="0"/>
                        <a:t>IFO-chefsnätverk</a:t>
                      </a:r>
                      <a:endParaRPr lang="sv-SE" sz="1400" dirty="0"/>
                    </a:p>
                  </a:txBody>
                  <a:tcPr/>
                </a:tc>
                <a:tc>
                  <a:txBody>
                    <a:bodyPr/>
                    <a:lstStyle/>
                    <a:p>
                      <a:r>
                        <a:rPr lang="sv-SE" sz="1400" dirty="0" smtClean="0"/>
                        <a:t>Inbjudan alt intresseanmälan</a:t>
                      </a:r>
                      <a:endParaRPr lang="sv-SE" sz="1400" dirty="0"/>
                    </a:p>
                  </a:txBody>
                  <a:tcPr/>
                </a:tc>
                <a:tc>
                  <a:txBody>
                    <a:bodyPr/>
                    <a:lstStyle/>
                    <a:p>
                      <a:endParaRPr lang="sv-SE" sz="1400" dirty="0"/>
                    </a:p>
                  </a:txBody>
                  <a:tcPr/>
                </a:tc>
                <a:extLst>
                  <a:ext uri="{0D108BD9-81ED-4DB2-BD59-A6C34878D82A}">
                    <a16:rowId xmlns:a16="http://schemas.microsoft.com/office/drawing/2014/main" val="3002088575"/>
                  </a:ext>
                </a:extLst>
              </a:tr>
            </a:tbl>
          </a:graphicData>
        </a:graphic>
      </p:graphicFrame>
    </p:spTree>
    <p:extLst>
      <p:ext uri="{BB962C8B-B14F-4D97-AF65-F5344CB8AC3E}">
        <p14:creationId xmlns:p14="http://schemas.microsoft.com/office/powerpoint/2010/main" val="23945382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fontScale="55000" lnSpcReduction="20000"/>
          </a:bodyPr>
          <a:lstStyle/>
          <a:p>
            <a:r>
              <a:rPr lang="sv-SE" sz="2600" dirty="0" smtClean="0"/>
              <a:t>Erfarenhetsutbyte, lärande och dialog </a:t>
            </a:r>
            <a:r>
              <a:rPr lang="sv-SE" sz="2600" dirty="0"/>
              <a:t>som </a:t>
            </a:r>
            <a:r>
              <a:rPr lang="sv-SE" sz="2600" dirty="0" smtClean="0"/>
              <a:t>kan bidra </a:t>
            </a:r>
            <a:r>
              <a:rPr lang="sv-SE" sz="2600" dirty="0"/>
              <a:t>till </a:t>
            </a:r>
            <a:r>
              <a:rPr lang="sv-SE" sz="2600" dirty="0" smtClean="0"/>
              <a:t>verksamhetsutveckling </a:t>
            </a:r>
            <a:r>
              <a:rPr lang="sv-SE" sz="2600" dirty="0"/>
              <a:t>på </a:t>
            </a:r>
            <a:r>
              <a:rPr lang="sv-SE" sz="2600" dirty="0" smtClean="0"/>
              <a:t>hemmaplan och även över kommungränserna. </a:t>
            </a:r>
          </a:p>
          <a:p>
            <a:r>
              <a:rPr lang="sv-SE" sz="2600" dirty="0" smtClean="0"/>
              <a:t>Det kan finnas skillnader i förutsättningar i de lika verksamheterna som deltar. Genom att skapa utrymme för dessa olikheter använder vi det som ett gemensamt lärande</a:t>
            </a:r>
            <a:r>
              <a:rPr lang="sv-SE" sz="2600" dirty="0"/>
              <a:t>. </a:t>
            </a:r>
            <a:r>
              <a:rPr lang="sv-SE" sz="2600" dirty="0" smtClean="0"/>
              <a:t>Börja </a:t>
            </a:r>
            <a:r>
              <a:rPr lang="sv-SE" sz="2600" dirty="0"/>
              <a:t>i det lilla med goda förutsättningar att bygga vidare på </a:t>
            </a:r>
            <a:r>
              <a:rPr lang="sv-SE" sz="2600" dirty="0" smtClean="0"/>
              <a:t>det.</a:t>
            </a:r>
          </a:p>
          <a:p>
            <a:r>
              <a:rPr lang="sv-SE" sz="2600" dirty="0" smtClean="0"/>
              <a:t>Det finns omotiverade skillnader i handläggning och biståndsbedömning av vilka insatser människor får och det kan vara kostsamt att ge fel insatser till fel målgrupper och att verksamheter därmed inte uppnår de effekter man önskar. </a:t>
            </a:r>
            <a:r>
              <a:rPr lang="sv-SE" sz="2600" dirty="0"/>
              <a:t>Individbaserad systematisk uppföljning (ISU) är ett viktigt bidrag till att arbeta kunskapsbaserat inom </a:t>
            </a:r>
            <a:r>
              <a:rPr lang="sv-SE" sz="2600" dirty="0" smtClean="0"/>
              <a:t>socialtjänsten och med </a:t>
            </a:r>
            <a:r>
              <a:rPr lang="sv-SE" sz="2600" dirty="0"/>
              <a:t>ISU får </a:t>
            </a:r>
            <a:r>
              <a:rPr lang="sv-SE" sz="2600" dirty="0" smtClean="0"/>
              <a:t>man </a:t>
            </a:r>
            <a:r>
              <a:rPr lang="sv-SE" sz="2600" dirty="0"/>
              <a:t>verktyg för att utveckla verksamheten och säkerställa att mål och strategier uppnås.</a:t>
            </a:r>
            <a:r>
              <a:rPr lang="sv-SE" sz="2600" dirty="0" smtClean="0"/>
              <a:t> </a:t>
            </a:r>
          </a:p>
          <a:p>
            <a:r>
              <a:rPr lang="sv-SE" sz="2600" dirty="0" smtClean="0"/>
              <a:t>Lokal </a:t>
            </a:r>
            <a:r>
              <a:rPr lang="sv-SE" sz="2600" dirty="0"/>
              <a:t>kunskap som grund i omställningsarbetet </a:t>
            </a:r>
            <a:r>
              <a:rPr lang="sv-SE" sz="2600" dirty="0" smtClean="0"/>
              <a:t>framåt som tillsammans med läges- och </a:t>
            </a:r>
            <a:r>
              <a:rPr lang="sv-SE" sz="2600" dirty="0"/>
              <a:t>behovsanalyserna </a:t>
            </a:r>
            <a:r>
              <a:rPr lang="sv-SE" sz="2600" dirty="0" smtClean="0"/>
              <a:t>ger en </a:t>
            </a:r>
            <a:r>
              <a:rPr lang="sv-SE" sz="2600" dirty="0"/>
              <a:t>bra grund för att veta vad </a:t>
            </a:r>
            <a:r>
              <a:rPr lang="sv-SE" sz="2600" dirty="0" smtClean="0"/>
              <a:t>medborgarna </a:t>
            </a:r>
            <a:r>
              <a:rPr lang="sv-SE" sz="2600" dirty="0"/>
              <a:t>har för </a:t>
            </a:r>
            <a:r>
              <a:rPr lang="sv-SE" sz="2600" dirty="0" smtClean="0"/>
              <a:t>behov, </a:t>
            </a:r>
            <a:r>
              <a:rPr lang="sv-SE" sz="2600" dirty="0"/>
              <a:t>vilka ändringar behöver </a:t>
            </a:r>
            <a:r>
              <a:rPr lang="sv-SE" sz="2600" dirty="0" smtClean="0"/>
              <a:t>göras och åtagandet </a:t>
            </a:r>
            <a:r>
              <a:rPr lang="sv-SE" sz="2600" dirty="0"/>
              <a:t>för att planera insatser. </a:t>
            </a:r>
            <a:endParaRPr lang="sv-SE" sz="2600" dirty="0" smtClean="0"/>
          </a:p>
          <a:p>
            <a:r>
              <a:rPr lang="sv-SE" sz="2600" dirty="0" smtClean="0"/>
              <a:t>Ger kunskap om huruvida insatserna speglar brukarnas behov eller inte.  </a:t>
            </a:r>
          </a:p>
          <a:p>
            <a:r>
              <a:rPr lang="sv-SE" sz="2600" dirty="0" smtClean="0"/>
              <a:t>Stöd för ledning och styrning i form av beslutsunderlag.</a:t>
            </a:r>
            <a:endParaRPr lang="sv-SE" sz="2600" dirty="0"/>
          </a:p>
          <a:p>
            <a:pPr marL="0" indent="0">
              <a:buNone/>
            </a:pPr>
            <a:endParaRPr lang="sv-SE" dirty="0" smtClean="0"/>
          </a:p>
          <a:p>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42</a:t>
            </a:fld>
            <a:endParaRPr lang="sv-SE" dirty="0"/>
          </a:p>
        </p:txBody>
      </p:sp>
      <p:sp>
        <p:nvSpPr>
          <p:cNvPr id="6" name="Rubrik 5"/>
          <p:cNvSpPr>
            <a:spLocks noGrp="1"/>
          </p:cNvSpPr>
          <p:nvPr>
            <p:ph type="title"/>
          </p:nvPr>
        </p:nvSpPr>
        <p:spPr/>
        <p:txBody>
          <a:bodyPr/>
          <a:lstStyle/>
          <a:p>
            <a:r>
              <a:rPr lang="sv-SE" dirty="0" smtClean="0"/>
              <a:t>Mervärde</a:t>
            </a:r>
            <a:endParaRPr lang="sv-SE" dirty="0"/>
          </a:p>
        </p:txBody>
      </p:sp>
    </p:spTree>
    <p:extLst>
      <p:ext uri="{BB962C8B-B14F-4D97-AF65-F5344CB8AC3E}">
        <p14:creationId xmlns:p14="http://schemas.microsoft.com/office/powerpoint/2010/main" val="28523812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r>
              <a:rPr lang="sv-SE" dirty="0" smtClean="0"/>
              <a:t>Dialog med </a:t>
            </a:r>
            <a:r>
              <a:rPr lang="sv-SE" dirty="0" err="1" smtClean="0"/>
              <a:t>LSSoL</a:t>
            </a:r>
            <a:r>
              <a:rPr lang="sv-SE" dirty="0" smtClean="0"/>
              <a:t>-nätverket samt IFO-chefsnätverket för att få en verksamhetsnära förankring av utbildningens upplägg och </a:t>
            </a:r>
            <a:r>
              <a:rPr lang="sv-SE" smtClean="0"/>
              <a:t>intentioner och </a:t>
            </a:r>
            <a:r>
              <a:rPr lang="sv-SE" dirty="0" smtClean="0"/>
              <a:t>anpassning av Dalarnas kontext och behov. </a:t>
            </a:r>
          </a:p>
          <a:p>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43</a:t>
            </a:fld>
            <a:endParaRPr lang="sv-SE" dirty="0"/>
          </a:p>
        </p:txBody>
      </p:sp>
      <p:sp>
        <p:nvSpPr>
          <p:cNvPr id="6" name="Rubrik 5"/>
          <p:cNvSpPr>
            <a:spLocks noGrp="1"/>
          </p:cNvSpPr>
          <p:nvPr>
            <p:ph type="title"/>
          </p:nvPr>
        </p:nvSpPr>
        <p:spPr/>
        <p:txBody>
          <a:bodyPr/>
          <a:lstStyle/>
          <a:p>
            <a:r>
              <a:rPr lang="sv-SE" dirty="0" smtClean="0"/>
              <a:t>Nästa steg…</a:t>
            </a:r>
            <a:endParaRPr lang="sv-SE" dirty="0"/>
          </a:p>
        </p:txBody>
      </p:sp>
    </p:spTree>
    <p:extLst>
      <p:ext uri="{BB962C8B-B14F-4D97-AF65-F5344CB8AC3E}">
        <p14:creationId xmlns:p14="http://schemas.microsoft.com/office/powerpoint/2010/main" val="35711763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410547" y="2439529"/>
            <a:ext cx="11370906" cy="3916821"/>
          </a:xfrm>
        </p:spPr>
        <p:txBody>
          <a:bodyPr>
            <a:normAutofit fontScale="92500" lnSpcReduction="20000"/>
          </a:bodyPr>
          <a:lstStyle/>
          <a:p>
            <a:pPr marL="41910" indent="0">
              <a:spcAft>
                <a:spcPts val="0"/>
              </a:spcAft>
              <a:buNone/>
            </a:pPr>
            <a:r>
              <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Socialchefsnätverket beslutade: </a:t>
            </a:r>
          </a:p>
          <a:p>
            <a:pPr marL="41910" indent="0">
              <a:spcAft>
                <a:spcPts val="0"/>
              </a:spcAft>
              <a:buNone/>
            </a:pPr>
            <a:r>
              <a:rPr lang="sv-SE" b="1" u="sng"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att</a:t>
            </a:r>
            <a:r>
              <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 lägga informationen till handlingarna samt</a:t>
            </a:r>
          </a:p>
          <a:p>
            <a:pPr marL="41910" indent="0">
              <a:spcAft>
                <a:spcPts val="0"/>
              </a:spcAft>
              <a:buNone/>
            </a:pPr>
            <a:r>
              <a:rPr lang="sv-SE" b="1" u="sng"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att</a:t>
            </a:r>
            <a:r>
              <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 kommuner kan anmäla förslag på intresserade deltagare till dialogmöte med Socialstyrelsen den 9 oktober kl. 10-11.30 till Anna </a:t>
            </a:r>
            <a:r>
              <a:rPr lang="sv-SE" b="1" kern="0" spc="-1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Ståhlkloo</a:t>
            </a:r>
            <a:r>
              <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p>
          <a:p>
            <a:pPr marL="41910" indent="0">
              <a:spcAft>
                <a:spcPts val="0"/>
              </a:spcAft>
              <a:buNone/>
            </a:pPr>
            <a:r>
              <a:rPr lang="sv-SE" b="1" u="sng"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att</a:t>
            </a:r>
            <a:r>
              <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 kommuner kan anmäla intresserade medarbetare av att ingå i arbetsgrupp </a:t>
            </a:r>
            <a:r>
              <a:rPr lang="sv-SE" b="1" kern="0" spc="-1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SiS</a:t>
            </a:r>
            <a:r>
              <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 för en utredning om en reform av den statliga barn- och ungdomsvården till Anna </a:t>
            </a:r>
            <a:r>
              <a:rPr lang="sv-SE" b="1" kern="0" spc="-1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Ståhlkloo</a:t>
            </a:r>
            <a:r>
              <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p>
          <a:p>
            <a:pPr marL="41910" indent="0">
              <a:spcAft>
                <a:spcPts val="0"/>
              </a:spcAft>
              <a:buNone/>
            </a:pPr>
            <a:r>
              <a:rPr lang="sv-SE" b="1" u="sng"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att</a:t>
            </a:r>
            <a:r>
              <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 Anna </a:t>
            </a:r>
            <a:r>
              <a:rPr lang="sv-SE" b="1" kern="0" spc="-1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Sthålkloo</a:t>
            </a:r>
            <a:r>
              <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 eftersöker ett förtydligande av uppdraget om Socialtjänstdataregister hos SKR och mailar ut till alla.</a:t>
            </a:r>
          </a:p>
        </p:txBody>
      </p:sp>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44</a:t>
            </a:fld>
            <a:endParaRPr lang="sv-SE" dirty="0"/>
          </a:p>
        </p:txBody>
      </p:sp>
      <p:sp>
        <p:nvSpPr>
          <p:cNvPr id="6" name="Rubrik 5"/>
          <p:cNvSpPr>
            <a:spLocks noGrp="1"/>
          </p:cNvSpPr>
          <p:nvPr>
            <p:ph type="title"/>
          </p:nvPr>
        </p:nvSpPr>
        <p:spPr/>
        <p:txBody>
          <a:bodyPr/>
          <a:lstStyle/>
          <a:p>
            <a:r>
              <a:rPr lang="sv-SE" dirty="0" smtClean="0"/>
              <a:t>Beslut</a:t>
            </a:r>
            <a:endParaRPr lang="sv-SE" dirty="0"/>
          </a:p>
        </p:txBody>
      </p:sp>
    </p:spTree>
    <p:extLst>
      <p:ext uri="{BB962C8B-B14F-4D97-AF65-F5344CB8AC3E}">
        <p14:creationId xmlns:p14="http://schemas.microsoft.com/office/powerpoint/2010/main" val="4211497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Inför länsdialog </a:t>
            </a:r>
            <a:endParaRPr lang="sv-SE" dirty="0"/>
          </a:p>
        </p:txBody>
      </p:sp>
      <p:sp>
        <p:nvSpPr>
          <p:cNvPr id="3" name="Platshållare för text 2"/>
          <p:cNvSpPr>
            <a:spLocks noGrp="1"/>
          </p:cNvSpPr>
          <p:nvPr>
            <p:ph type="body" idx="1"/>
          </p:nvPr>
        </p:nvSpPr>
        <p:spPr/>
        <p:txBody>
          <a:bodyPr/>
          <a:lstStyle/>
          <a:p>
            <a:r>
              <a:rPr lang="sv-SE" dirty="0" smtClean="0"/>
              <a:t>Genomgång förberedelse och kommande lokala analys</a:t>
            </a:r>
            <a:endParaRPr lang="sv-SE" dirty="0"/>
          </a:p>
        </p:txBody>
      </p:sp>
      <p:sp>
        <p:nvSpPr>
          <p:cNvPr id="4" name="Platshållare för datum 3"/>
          <p:cNvSpPr>
            <a:spLocks noGrp="1"/>
          </p:cNvSpPr>
          <p:nvPr>
            <p:ph type="dt" sz="half" idx="10"/>
          </p:nvPr>
        </p:nvSpPr>
        <p:spPr/>
        <p:txBody>
          <a:bodyPr/>
          <a:lstStyle/>
          <a:p>
            <a:fld id="{B8A55B58-765D-4E56-A561-1FFBE190F123}" type="datetime1">
              <a:rPr lang="sv-SE" smtClean="0"/>
              <a:t>2024-10-03</a:t>
            </a:fld>
            <a:endParaRPr lang="sv-SE"/>
          </a:p>
        </p:txBody>
      </p:sp>
      <p:sp>
        <p:nvSpPr>
          <p:cNvPr id="5" name="Platshållare för sidfot 4"/>
          <p:cNvSpPr>
            <a:spLocks noGrp="1"/>
          </p:cNvSpPr>
          <p:nvPr>
            <p:ph type="ftr" sz="quarter" idx="11"/>
          </p:nvPr>
        </p:nvSpPr>
        <p:spPr/>
        <p:txBody>
          <a:bodyPr/>
          <a:lstStyle/>
          <a:p>
            <a:r>
              <a:rPr lang="sv-SE" smtClean="0"/>
              <a:t>Sidfot</a:t>
            </a:r>
            <a:endParaRPr lang="sv-SE"/>
          </a:p>
        </p:txBody>
      </p:sp>
      <p:sp>
        <p:nvSpPr>
          <p:cNvPr id="6" name="Platshållare för bildnummer 5"/>
          <p:cNvSpPr>
            <a:spLocks noGrp="1"/>
          </p:cNvSpPr>
          <p:nvPr>
            <p:ph type="sldNum" sz="quarter" idx="12"/>
          </p:nvPr>
        </p:nvSpPr>
        <p:spPr/>
        <p:txBody>
          <a:bodyPr/>
          <a:lstStyle/>
          <a:p>
            <a:fld id="{130DDE8C-17E0-4539-9C15-C1E9D231907F}" type="slidenum">
              <a:rPr lang="sv-SE" smtClean="0"/>
              <a:pPr/>
              <a:t>45</a:t>
            </a:fld>
            <a:endParaRPr lang="sv-SE"/>
          </a:p>
        </p:txBody>
      </p:sp>
    </p:spTree>
    <p:extLst>
      <p:ext uri="{BB962C8B-B14F-4D97-AF65-F5344CB8AC3E}">
        <p14:creationId xmlns:p14="http://schemas.microsoft.com/office/powerpoint/2010/main" val="25700293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629D80-3D37-B638-7FA4-BFEC6C30ED9B}"/>
              </a:ext>
            </a:extLst>
          </p:cNvPr>
          <p:cNvSpPr>
            <a:spLocks noGrp="1"/>
          </p:cNvSpPr>
          <p:nvPr>
            <p:ph type="ctrTitle"/>
          </p:nvPr>
        </p:nvSpPr>
        <p:spPr/>
        <p:txBody>
          <a:bodyPr anchor="b">
            <a:normAutofit/>
          </a:bodyPr>
          <a:lstStyle/>
          <a:p>
            <a:r>
              <a:rPr lang="sv-SE" dirty="0">
                <a:latin typeface="Arial" panose="020B0604020202020204" pitchFamily="34" charset="0"/>
                <a:cs typeface="Arial" panose="020B0604020202020204" pitchFamily="34" charset="0"/>
              </a:rPr>
              <a:t>Läges- och behovsanalyser </a:t>
            </a:r>
          </a:p>
        </p:txBody>
      </p:sp>
      <p:sp>
        <p:nvSpPr>
          <p:cNvPr id="3" name="Underrubrik 2">
            <a:extLst>
              <a:ext uri="{FF2B5EF4-FFF2-40B4-BE49-F238E27FC236}">
                <a16:creationId xmlns:a16="http://schemas.microsoft.com/office/drawing/2014/main" id="{14A333D2-9A8C-4DB8-DB93-6D90C5515832}"/>
              </a:ext>
            </a:extLst>
          </p:cNvPr>
          <p:cNvSpPr>
            <a:spLocks noGrp="1"/>
          </p:cNvSpPr>
          <p:nvPr>
            <p:ph type="subTitle" idx="1"/>
          </p:nvPr>
        </p:nvSpPr>
        <p:spPr/>
        <p:txBody>
          <a:bodyPr vert="horz" lIns="91440" tIns="45720" rIns="91440" bIns="45720" rtlCol="0" anchor="t">
            <a:normAutofit/>
          </a:bodyPr>
          <a:lstStyle/>
          <a:p>
            <a:r>
              <a:rPr lang="sv-SE" dirty="0">
                <a:latin typeface="Arial" panose="020B0604020202020204" pitchFamily="34" charset="0"/>
                <a:cs typeface="Arial" panose="020B0604020202020204" pitchFamily="34" charset="0"/>
              </a:rPr>
              <a:t>Stöd inför nya socialtjänstlagen</a:t>
            </a:r>
          </a:p>
          <a:p>
            <a:r>
              <a:rPr lang="sv-SE" sz="2000" dirty="0">
                <a:latin typeface="Arial" panose="020B0604020202020204" pitchFamily="34" charset="0"/>
                <a:cs typeface="Arial" panose="020B0604020202020204" pitchFamily="34" charset="0"/>
                <a:hlinkClick r:id="rId3"/>
              </a:rPr>
              <a:t>Stödpaket läges- och behovsanalyser</a:t>
            </a:r>
            <a:endParaRPr lang="sv-SE" dirty="0">
              <a:latin typeface="Arial" panose="020B0604020202020204" pitchFamily="34" charset="0"/>
              <a:cs typeface="Arial" panose="020B0604020202020204" pitchFamily="34" charset="0"/>
            </a:endParaRPr>
          </a:p>
          <a:p>
            <a:endParaRPr lang="sv-SE" dirty="0">
              <a:latin typeface="Arial" panose="020B0604020202020204" pitchFamily="34" charset="0"/>
              <a:cs typeface="Arial" panose="020B0604020202020204" pitchFamily="34" charset="0"/>
            </a:endParaRPr>
          </a:p>
          <a:p>
            <a:endParaRPr lang="sv-SE" dirty="0"/>
          </a:p>
          <a:p>
            <a:endParaRPr lang="sv-SE" dirty="0"/>
          </a:p>
          <a:p>
            <a:endParaRPr lang="sv-SE" dirty="0"/>
          </a:p>
        </p:txBody>
      </p:sp>
      <p:pic>
        <p:nvPicPr>
          <p:cNvPr id="1026" name="Bildobjekt 2">
            <a:extLst>
              <a:ext uri="{FF2B5EF4-FFF2-40B4-BE49-F238E27FC236}">
                <a16:creationId xmlns:a16="http://schemas.microsoft.com/office/drawing/2014/main" id="{532F6085-526B-1750-2A89-89953878C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813" y="722710"/>
            <a:ext cx="45339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780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401619-EB41-C678-F335-3D0EB4A7D7A9}"/>
              </a:ext>
            </a:extLst>
          </p:cNvPr>
          <p:cNvSpPr>
            <a:spLocks noGrp="1"/>
          </p:cNvSpPr>
          <p:nvPr>
            <p:ph type="title"/>
          </p:nvPr>
        </p:nvSpPr>
        <p:spPr/>
        <p:txBody>
          <a:bodyPr/>
          <a:lstStyle/>
          <a:p>
            <a:r>
              <a:rPr lang="sv-SE" dirty="0">
                <a:latin typeface="Arial" panose="020B0604020202020204" pitchFamily="34" charset="0"/>
                <a:cs typeface="Arial" panose="020B0604020202020204" pitchFamily="34" charset="0"/>
              </a:rPr>
              <a:t>Ska bidra till</a:t>
            </a:r>
          </a:p>
        </p:txBody>
      </p:sp>
      <p:sp>
        <p:nvSpPr>
          <p:cNvPr id="3" name="Platshållare för innehåll 2">
            <a:extLst>
              <a:ext uri="{FF2B5EF4-FFF2-40B4-BE49-F238E27FC236}">
                <a16:creationId xmlns:a16="http://schemas.microsoft.com/office/drawing/2014/main" id="{EB261396-81F0-DA6F-B66D-B69D7E8A2F82}"/>
              </a:ext>
            </a:extLst>
          </p:cNvPr>
          <p:cNvSpPr>
            <a:spLocks noGrp="1"/>
          </p:cNvSpPr>
          <p:nvPr>
            <p:ph type="body" sz="half" idx="2"/>
          </p:nvPr>
        </p:nvSpPr>
        <p:spPr/>
        <p:txBody>
          <a:bodyPr/>
          <a:lstStyle/>
          <a:p>
            <a:pPr marL="342900" indent="-342900">
              <a:buFont typeface="Arial" panose="020B0604020202020204" pitchFamily="34" charset="0"/>
              <a:buChar char="•"/>
            </a:pPr>
            <a:r>
              <a:rPr lang="sv-SE" dirty="0">
                <a:latin typeface="Arial" panose="020B0604020202020204" pitchFamily="34" charset="0"/>
                <a:cs typeface="Arial" panose="020B0604020202020204" pitchFamily="34" charset="0"/>
              </a:rPr>
              <a:t>Samsyn om nuläge och behov </a:t>
            </a:r>
          </a:p>
          <a:p>
            <a:pPr marL="342900" indent="-342900">
              <a:buFont typeface="Arial" panose="020B0604020202020204" pitchFamily="34" charset="0"/>
              <a:buChar char="•"/>
            </a:pPr>
            <a:r>
              <a:rPr lang="sv-SE" dirty="0">
                <a:latin typeface="Arial" panose="020B0604020202020204" pitchFamily="34" charset="0"/>
                <a:cs typeface="Arial" panose="020B0604020202020204" pitchFamily="34" charset="0"/>
              </a:rPr>
              <a:t>Insikter inför arbetet framåt</a:t>
            </a:r>
          </a:p>
          <a:p>
            <a:pPr marL="342900" indent="-342900">
              <a:buFont typeface="Arial" panose="020B0604020202020204" pitchFamily="34" charset="0"/>
              <a:buChar char="•"/>
            </a:pPr>
            <a:r>
              <a:rPr lang="sv-SE" dirty="0">
                <a:latin typeface="Arial" panose="020B0604020202020204" pitchFamily="34" charset="0"/>
                <a:cs typeface="Arial" panose="020B0604020202020204" pitchFamily="34" charset="0"/>
              </a:rPr>
              <a:t>Utveckling, lärande och samverkan</a:t>
            </a:r>
          </a:p>
        </p:txBody>
      </p:sp>
      <p:sp>
        <p:nvSpPr>
          <p:cNvPr id="5" name="Platshållare för bild 4">
            <a:extLst>
              <a:ext uri="{FF2B5EF4-FFF2-40B4-BE49-F238E27FC236}">
                <a16:creationId xmlns:a16="http://schemas.microsoft.com/office/drawing/2014/main" id="{61A4BAD9-7A25-9754-88A4-651B88CE5AE5}"/>
              </a:ext>
            </a:extLst>
          </p:cNvPr>
          <p:cNvSpPr>
            <a:spLocks noGrp="1"/>
          </p:cNvSpPr>
          <p:nvPr>
            <p:ph type="pic" idx="1"/>
          </p:nvPr>
        </p:nvSpPr>
        <p:spPr/>
        <p:txBody>
          <a:bodyPr/>
          <a:lstStyle/>
          <a:p>
            <a:endParaRPr lang="sv-SE"/>
          </a:p>
        </p:txBody>
      </p:sp>
      <p:pic>
        <p:nvPicPr>
          <p:cNvPr id="6" name="Platshållare för bild 12" descr="En bild som visar rita, träd, illustration, skiss&#10;&#10;Automatiskt genererad beskrivning">
            <a:extLst>
              <a:ext uri="{FF2B5EF4-FFF2-40B4-BE49-F238E27FC236}">
                <a16:creationId xmlns:a16="http://schemas.microsoft.com/office/drawing/2014/main" id="{526E27A9-6108-367A-8524-96179C4673D8}"/>
              </a:ext>
            </a:extLst>
          </p:cNvPr>
          <p:cNvPicPr>
            <a:picLocks noChangeAspect="1"/>
          </p:cNvPicPr>
          <p:nvPr/>
        </p:nvPicPr>
        <p:blipFill>
          <a:blip r:embed="rId3">
            <a:extLst>
              <a:ext uri="{28A0092B-C50C-407E-A947-70E740481C1C}">
                <a14:useLocalDpi xmlns:a14="http://schemas.microsoft.com/office/drawing/2010/main" val="0"/>
              </a:ext>
            </a:extLst>
          </a:blip>
          <a:srcRect l="25005" r="25005"/>
          <a:stretch>
            <a:fillRect/>
          </a:stretch>
        </p:blipFill>
        <p:spPr>
          <a:xfrm>
            <a:off x="6105957" y="-63661"/>
            <a:ext cx="6096000" cy="6985322"/>
          </a:xfrm>
          <a:prstGeom prst="rect">
            <a:avLst/>
          </a:prstGeom>
        </p:spPr>
      </p:pic>
    </p:spTree>
    <p:extLst>
      <p:ext uri="{BB962C8B-B14F-4D97-AF65-F5344CB8AC3E}">
        <p14:creationId xmlns:p14="http://schemas.microsoft.com/office/powerpoint/2010/main" val="11027507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65E386-89FC-DE25-5846-D3592D9A2531}"/>
              </a:ext>
            </a:extLst>
          </p:cNvPr>
          <p:cNvSpPr>
            <a:spLocks noGrp="1"/>
          </p:cNvSpPr>
          <p:nvPr>
            <p:ph type="title"/>
          </p:nvPr>
        </p:nvSpPr>
        <p:spPr/>
        <p:txBody>
          <a:bodyPr/>
          <a:lstStyle/>
          <a:p>
            <a:r>
              <a:rPr lang="sv-SE" dirty="0">
                <a:latin typeface="Arial" panose="020B0604020202020204" pitchFamily="34" charset="0"/>
                <a:cs typeface="Arial" panose="020B0604020202020204" pitchFamily="34" charset="0"/>
              </a:rPr>
              <a:t>Stödpaket för</a:t>
            </a:r>
          </a:p>
        </p:txBody>
      </p:sp>
      <p:sp>
        <p:nvSpPr>
          <p:cNvPr id="3" name="Platshållare för innehåll 2">
            <a:extLst>
              <a:ext uri="{FF2B5EF4-FFF2-40B4-BE49-F238E27FC236}">
                <a16:creationId xmlns:a16="http://schemas.microsoft.com/office/drawing/2014/main" id="{6241AFC6-CB6B-604F-C6A4-D31559070852}"/>
              </a:ext>
            </a:extLst>
          </p:cNvPr>
          <p:cNvSpPr>
            <a:spLocks noGrp="1"/>
          </p:cNvSpPr>
          <p:nvPr>
            <p:ph idx="1"/>
          </p:nvPr>
        </p:nvSpPr>
        <p:spPr>
          <a:xfrm>
            <a:off x="839787" y="3462588"/>
            <a:ext cx="2639961" cy="2240121"/>
          </a:xfrm>
        </p:spPr>
        <p:txBody>
          <a:bodyPr vert="horz" lIns="91440" tIns="45720" rIns="91440" bIns="45720" rtlCol="0" anchor="t">
            <a:noAutofit/>
          </a:bodyPr>
          <a:lstStyle/>
          <a:p>
            <a:pPr marL="0" indent="0">
              <a:lnSpc>
                <a:spcPct val="100000"/>
              </a:lnSpc>
              <a:spcBef>
                <a:spcPts val="0"/>
              </a:spcBef>
              <a:buNone/>
            </a:pPr>
            <a:r>
              <a:rPr lang="sv-SE" b="1" dirty="0">
                <a:latin typeface="Arial" panose="020B0604020202020204" pitchFamily="34" charset="0"/>
                <a:cs typeface="Arial" panose="020B0604020202020204" pitchFamily="34" charset="0"/>
              </a:rPr>
              <a:t>Länsdialoger</a:t>
            </a:r>
            <a:r>
              <a:rPr lang="sv-SE" dirty="0">
                <a:latin typeface="Arial" panose="020B0604020202020204" pitchFamily="34" charset="0"/>
                <a:cs typeface="Arial" panose="020B0604020202020204" pitchFamily="34" charset="0"/>
              </a:rPr>
              <a:t> </a:t>
            </a:r>
          </a:p>
          <a:p>
            <a:pPr marL="0" indent="0">
              <a:lnSpc>
                <a:spcPct val="100000"/>
              </a:lnSpc>
              <a:spcBef>
                <a:spcPts val="0"/>
              </a:spcBef>
              <a:buNone/>
            </a:pPr>
            <a:endParaRPr lang="sv-SE" b="1" dirty="0">
              <a:latin typeface="Arial" panose="020B0604020202020204" pitchFamily="34" charset="0"/>
              <a:cs typeface="Arial" panose="020B0604020202020204" pitchFamily="34" charset="0"/>
            </a:endParaRPr>
          </a:p>
          <a:p>
            <a:pPr marL="0" indent="0">
              <a:lnSpc>
                <a:spcPct val="100000"/>
              </a:lnSpc>
              <a:spcBef>
                <a:spcPts val="0"/>
              </a:spcBef>
              <a:buNone/>
            </a:pPr>
            <a:endParaRPr lang="sv-SE" b="1" dirty="0">
              <a:latin typeface="Arial" panose="020B0604020202020204" pitchFamily="34" charset="0"/>
              <a:cs typeface="Arial" panose="020B0604020202020204" pitchFamily="34" charset="0"/>
            </a:endParaRPr>
          </a:p>
          <a:p>
            <a:pPr marL="0" indent="0">
              <a:lnSpc>
                <a:spcPct val="100000"/>
              </a:lnSpc>
              <a:spcBef>
                <a:spcPts val="0"/>
              </a:spcBef>
              <a:buNone/>
            </a:pPr>
            <a:r>
              <a:rPr lang="sv-SE" b="1" dirty="0">
                <a:latin typeface="Arial" panose="020B0604020202020204" pitchFamily="34" charset="0"/>
                <a:cs typeface="Arial" panose="020B0604020202020204" pitchFamily="34" charset="0"/>
              </a:rPr>
              <a:t>Lokala analyser </a:t>
            </a:r>
          </a:p>
          <a:p>
            <a:pPr marL="0" indent="0">
              <a:lnSpc>
                <a:spcPct val="100000"/>
              </a:lnSpc>
              <a:spcBef>
                <a:spcPts val="0"/>
              </a:spcBef>
              <a:buNone/>
            </a:pPr>
            <a:endParaRPr lang="sv-SE" dirty="0"/>
          </a:p>
        </p:txBody>
      </p:sp>
      <p:sp>
        <p:nvSpPr>
          <p:cNvPr id="4" name="Frihandsfigur 10">
            <a:extLst>
              <a:ext uri="{FF2B5EF4-FFF2-40B4-BE49-F238E27FC236}">
                <a16:creationId xmlns:a16="http://schemas.microsoft.com/office/drawing/2014/main" id="{4AD9EEEB-0BF7-C5C2-9F3C-DEA7871C4B84}"/>
              </a:ext>
            </a:extLst>
          </p:cNvPr>
          <p:cNvSpPr/>
          <p:nvPr/>
        </p:nvSpPr>
        <p:spPr>
          <a:xfrm>
            <a:off x="8812404" y="0"/>
            <a:ext cx="3379596" cy="2468880"/>
          </a:xfrm>
          <a:custGeom>
            <a:avLst/>
            <a:gdLst>
              <a:gd name="connsiteX0" fmla="*/ 178246 w 2922638"/>
              <a:gd name="connsiteY0" fmla="*/ 0 h 2553146"/>
              <a:gd name="connsiteX1" fmla="*/ 2922638 w 2922638"/>
              <a:gd name="connsiteY1" fmla="*/ 0 h 2553146"/>
              <a:gd name="connsiteX2" fmla="*/ 2922638 w 2922638"/>
              <a:gd name="connsiteY2" fmla="*/ 2137901 h 2553146"/>
              <a:gd name="connsiteX3" fmla="*/ 2913111 w 2922638"/>
              <a:gd name="connsiteY3" fmla="*/ 2146560 h 2553146"/>
              <a:gd name="connsiteX4" fmla="*/ 1780529 w 2922638"/>
              <a:gd name="connsiteY4" fmla="*/ 2553146 h 2553146"/>
              <a:gd name="connsiteX5" fmla="*/ 0 w 2922638"/>
              <a:gd name="connsiteY5" fmla="*/ 772617 h 2553146"/>
              <a:gd name="connsiteX6" fmla="*/ 139923 w 2922638"/>
              <a:gd name="connsiteY6" fmla="*/ 79555 h 255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2638" h="2553146">
                <a:moveTo>
                  <a:pt x="178246" y="0"/>
                </a:moveTo>
                <a:lnTo>
                  <a:pt x="2922638" y="0"/>
                </a:lnTo>
                <a:lnTo>
                  <a:pt x="2922638" y="2137901"/>
                </a:lnTo>
                <a:lnTo>
                  <a:pt x="2913111" y="2146560"/>
                </a:lnTo>
                <a:cubicBezTo>
                  <a:pt x="2605330" y="2400563"/>
                  <a:pt x="2210749" y="2553146"/>
                  <a:pt x="1780529" y="2553146"/>
                </a:cubicBezTo>
                <a:cubicBezTo>
                  <a:pt x="797170" y="2553146"/>
                  <a:pt x="0" y="1755976"/>
                  <a:pt x="0" y="772617"/>
                </a:cubicBezTo>
                <a:cubicBezTo>
                  <a:pt x="0" y="526777"/>
                  <a:pt x="49823" y="292574"/>
                  <a:pt x="139923" y="79555"/>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 name="textruta 4">
            <a:extLst>
              <a:ext uri="{FF2B5EF4-FFF2-40B4-BE49-F238E27FC236}">
                <a16:creationId xmlns:a16="http://schemas.microsoft.com/office/drawing/2014/main" id="{0CEA466F-41F5-0401-A63C-BAEAEC62E279}"/>
              </a:ext>
            </a:extLst>
          </p:cNvPr>
          <p:cNvSpPr txBox="1"/>
          <p:nvPr/>
        </p:nvSpPr>
        <p:spPr>
          <a:xfrm>
            <a:off x="8715014" y="448938"/>
            <a:ext cx="2878498"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Kan anpassas </a:t>
            </a:r>
            <a:br>
              <a:rPr kumimoji="0" lang="sv-SE"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sv-SE"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lokalt och regionalt </a:t>
            </a:r>
          </a:p>
        </p:txBody>
      </p:sp>
      <p:sp>
        <p:nvSpPr>
          <p:cNvPr id="6" name="Platshållare för innehåll 2">
            <a:extLst>
              <a:ext uri="{FF2B5EF4-FFF2-40B4-BE49-F238E27FC236}">
                <a16:creationId xmlns:a16="http://schemas.microsoft.com/office/drawing/2014/main" id="{43414067-7976-0D8E-6F1D-A3D63189B002}"/>
              </a:ext>
            </a:extLst>
          </p:cNvPr>
          <p:cNvSpPr txBox="1">
            <a:spLocks/>
          </p:cNvSpPr>
          <p:nvPr/>
        </p:nvSpPr>
        <p:spPr>
          <a:xfrm>
            <a:off x="3549445" y="3462587"/>
            <a:ext cx="6899786" cy="31136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400"/>
              </a:spcBef>
              <a:buSzPct val="100000"/>
              <a:buFont typeface="Arial" panose="020B0604020202020204" pitchFamily="34" charset="0"/>
              <a:buChar char="•"/>
              <a:defRPr sz="2200" b="0" i="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SzPct val="120000"/>
              <a:buFont typeface="Arial" panose="020B0604020202020204" pitchFamily="34" charset="0"/>
              <a:buChar char="•"/>
              <a:defRPr sz="2200" b="0" i="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SzPct val="120000"/>
              <a:buFont typeface="Arial" panose="020B0604020202020204" pitchFamily="34" charset="0"/>
              <a:buChar char="•"/>
              <a:defRPr sz="2200" b="0" i="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2200" b="0" i="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2200" b="0" i="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r>
              <a:rPr kumimoji="0" lang="sv-SE" sz="2200" b="0" i="0" u="none" strike="noStrike" kern="1200" cap="none" spc="0" normalizeH="0" baseline="0" noProof="0" dirty="0">
                <a:ln>
                  <a:noFill/>
                </a:ln>
                <a:solidFill>
                  <a:srgbClr val="9A3324"/>
                </a:solidFill>
                <a:effectLst/>
                <a:uLnTx/>
                <a:uFillTx/>
                <a:latin typeface="Arial" panose="020B0604020202020204" pitchFamily="34" charset="0"/>
                <a:ea typeface="+mn-ea"/>
                <a:cs typeface="Arial" panose="020B0604020202020204" pitchFamily="34" charset="0"/>
              </a:rPr>
              <a:t>Stöd till RSS att samordna/genomföra tillsammans med kommuner.</a:t>
            </a:r>
          </a:p>
          <a:p>
            <a:pPr marL="0"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endParaRPr kumimoji="0" lang="sv-SE" sz="2200" b="0" i="0" u="none" strike="noStrike" kern="1200" cap="none" spc="0" normalizeH="0" baseline="0" noProof="0" dirty="0">
              <a:ln>
                <a:noFill/>
              </a:ln>
              <a:solidFill>
                <a:srgbClr val="9A3324"/>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r>
              <a:rPr kumimoji="0" lang="sv-SE" sz="2200" b="0" i="0" u="none" strike="noStrike" kern="1200" cap="none" spc="0" normalizeH="0" baseline="0" noProof="0" dirty="0">
                <a:ln>
                  <a:noFill/>
                </a:ln>
                <a:solidFill>
                  <a:srgbClr val="9A3324"/>
                </a:solidFill>
                <a:effectLst/>
                <a:uLnTx/>
                <a:uFillTx/>
                <a:latin typeface="Arial" panose="020B0604020202020204" pitchFamily="34" charset="0"/>
                <a:ea typeface="+mn-ea"/>
                <a:cs typeface="Arial" panose="020B0604020202020204" pitchFamily="34" charset="0"/>
              </a:rPr>
              <a:t>Stöd till kommuner inför och efter länsdialog och som förberedelse inför Socialstyrelsens insamling. </a:t>
            </a:r>
          </a:p>
          <a:p>
            <a:pPr marL="228600" marR="0" lvl="0" indent="-228600" algn="l" defTabSz="914400" rtl="0" eaLnBrk="1" fontAlgn="auto" latinLnBrk="0" hangingPunct="1">
              <a:lnSpc>
                <a:spcPct val="90000"/>
              </a:lnSpc>
              <a:spcBef>
                <a:spcPts val="1400"/>
              </a:spcBef>
              <a:spcAft>
                <a:spcPts val="0"/>
              </a:spcAft>
              <a:buClrTx/>
              <a:buSzPct val="100000"/>
              <a:buFont typeface="Arial" panose="020B0604020202020204" pitchFamily="34" charset="0"/>
              <a:buChar char="•"/>
              <a:tabLst/>
              <a:defRPr/>
            </a:pPr>
            <a:endParaRPr kumimoji="0" lang="sv-SE" sz="2200" b="0" i="0" u="none" strike="noStrike" kern="1200" cap="none" spc="0" normalizeH="0" baseline="0" noProof="0" dirty="0">
              <a:ln>
                <a:noFill/>
              </a:ln>
              <a:solidFill>
                <a:srgbClr val="9A3324"/>
              </a:solidFill>
              <a:effectLst/>
              <a:uLnTx/>
              <a:uFillTx/>
              <a:latin typeface="Avenir Next LT Pro"/>
              <a:ea typeface="+mn-ea"/>
              <a:cs typeface="+mn-cs"/>
            </a:endParaRPr>
          </a:p>
        </p:txBody>
      </p:sp>
    </p:spTree>
    <p:extLst>
      <p:ext uri="{BB962C8B-B14F-4D97-AF65-F5344CB8AC3E}">
        <p14:creationId xmlns:p14="http://schemas.microsoft.com/office/powerpoint/2010/main" val="4073639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0D451C-4A6F-460A-E88E-15BB1616A5C9}"/>
              </a:ext>
            </a:extLst>
          </p:cNvPr>
          <p:cNvSpPr>
            <a:spLocks noGrp="1"/>
          </p:cNvSpPr>
          <p:nvPr>
            <p:ph type="title"/>
          </p:nvPr>
        </p:nvSpPr>
        <p:spPr/>
        <p:txBody>
          <a:bodyPr/>
          <a:lstStyle/>
          <a:p>
            <a:r>
              <a:rPr lang="sv-SE" dirty="0">
                <a:latin typeface="Arial" panose="020B0604020202020204" pitchFamily="34" charset="0"/>
                <a:cs typeface="Arial" panose="020B0604020202020204" pitchFamily="34" charset="0"/>
              </a:rPr>
              <a:t>Varför länsdialog? </a:t>
            </a:r>
          </a:p>
        </p:txBody>
      </p:sp>
      <p:sp>
        <p:nvSpPr>
          <p:cNvPr id="3" name="Platshållare för text 2">
            <a:extLst>
              <a:ext uri="{FF2B5EF4-FFF2-40B4-BE49-F238E27FC236}">
                <a16:creationId xmlns:a16="http://schemas.microsoft.com/office/drawing/2014/main" id="{19A5B4D4-56FE-2776-740F-AC486EF855B2}"/>
              </a:ext>
            </a:extLst>
          </p:cNvPr>
          <p:cNvSpPr>
            <a:spLocks noGrp="1"/>
          </p:cNvSpPr>
          <p:nvPr>
            <p:ph type="body" sz="half" idx="2"/>
          </p:nvPr>
        </p:nvSpPr>
        <p:spPr>
          <a:xfrm>
            <a:off x="839787" y="3352800"/>
            <a:ext cx="4860396" cy="2963476"/>
          </a:xfrm>
        </p:spPr>
        <p:txBody>
          <a:bodyPr/>
          <a:lstStyle/>
          <a:p>
            <a:pPr marL="342900" indent="-342900">
              <a:buFont typeface="Arial" panose="020B0604020202020204" pitchFamily="34" charset="0"/>
              <a:buChar char="•"/>
            </a:pPr>
            <a:r>
              <a:rPr lang="sv-SE" dirty="0">
                <a:latin typeface="Arial" panose="020B0604020202020204" pitchFamily="34" charset="0"/>
                <a:cs typeface="Arial" panose="020B0604020202020204" pitchFamily="34" charset="0"/>
              </a:rPr>
              <a:t>Lär, ta stöd av varandra </a:t>
            </a:r>
          </a:p>
          <a:p>
            <a:pPr marL="342900" indent="-342900">
              <a:buFont typeface="Arial" panose="020B0604020202020204" pitchFamily="34" charset="0"/>
              <a:buChar char="•"/>
            </a:pPr>
            <a:r>
              <a:rPr lang="sv-SE" dirty="0">
                <a:latin typeface="Arial" panose="020B0604020202020204" pitchFamily="34" charset="0"/>
                <a:cs typeface="Arial" panose="020B0604020202020204" pitchFamily="34" charset="0"/>
              </a:rPr>
              <a:t>Dela erfarenheter </a:t>
            </a:r>
          </a:p>
          <a:p>
            <a:pPr marL="342900" indent="-342900">
              <a:buFont typeface="Arial" panose="020B0604020202020204" pitchFamily="34" charset="0"/>
              <a:buChar char="•"/>
            </a:pPr>
            <a:r>
              <a:rPr lang="sv-SE" dirty="0">
                <a:latin typeface="Arial" panose="020B0604020202020204" pitchFamily="34" charset="0"/>
                <a:cs typeface="Arial" panose="020B0604020202020204" pitchFamily="34" charset="0"/>
              </a:rPr>
              <a:t>Utveckla samverkan </a:t>
            </a:r>
          </a:p>
        </p:txBody>
      </p:sp>
      <p:pic>
        <p:nvPicPr>
          <p:cNvPr id="5" name="Bildobjekt 4" descr="En bild som visar silhuett&#10;&#10;Automatiskt genererad beskrivning">
            <a:extLst>
              <a:ext uri="{FF2B5EF4-FFF2-40B4-BE49-F238E27FC236}">
                <a16:creationId xmlns:a16="http://schemas.microsoft.com/office/drawing/2014/main" id="{59C95D61-B65E-E1CB-FBB1-85B612FB1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830" y="283888"/>
            <a:ext cx="2685856" cy="6104219"/>
          </a:xfrm>
          <a:prstGeom prst="rect">
            <a:avLst/>
          </a:prstGeom>
          <a:noFill/>
        </p:spPr>
      </p:pic>
    </p:spTree>
    <p:extLst>
      <p:ext uri="{BB962C8B-B14F-4D97-AF65-F5344CB8AC3E}">
        <p14:creationId xmlns:p14="http://schemas.microsoft.com/office/powerpoint/2010/main" val="41130391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70A66B-594F-08EF-8E6C-96AF41F68611}"/>
              </a:ext>
            </a:extLst>
          </p:cNvPr>
          <p:cNvSpPr>
            <a:spLocks noGrp="1"/>
          </p:cNvSpPr>
          <p:nvPr>
            <p:ph type="title"/>
          </p:nvPr>
        </p:nvSpPr>
        <p:spPr/>
        <p:txBody>
          <a:bodyPr/>
          <a:lstStyle/>
          <a:p>
            <a:r>
              <a:rPr lang="sv-SE" dirty="0"/>
              <a:t>Arbetsgrupp </a:t>
            </a:r>
            <a:r>
              <a:rPr lang="sv-SE" dirty="0" err="1"/>
              <a:t>SiS</a:t>
            </a:r>
            <a:endParaRPr lang="sv-SE" dirty="0"/>
          </a:p>
        </p:txBody>
      </p:sp>
      <p:sp>
        <p:nvSpPr>
          <p:cNvPr id="3" name="Platshållare för innehåll 2">
            <a:extLst>
              <a:ext uri="{FF2B5EF4-FFF2-40B4-BE49-F238E27FC236}">
                <a16:creationId xmlns:a16="http://schemas.microsoft.com/office/drawing/2014/main" id="{3C783FD3-B99C-E208-7396-3C13E322590C}"/>
              </a:ext>
            </a:extLst>
          </p:cNvPr>
          <p:cNvSpPr>
            <a:spLocks noGrp="1"/>
          </p:cNvSpPr>
          <p:nvPr>
            <p:ph idx="1"/>
          </p:nvPr>
        </p:nvSpPr>
        <p:spPr/>
        <p:txBody>
          <a:bodyPr/>
          <a:lstStyle/>
          <a:p>
            <a:r>
              <a:rPr lang="sv-SE" b="1" dirty="0"/>
              <a:t>Utredningen om en reform av den statliga barn- och ungdomsvården för en trygg och kvalitativ vård (S 2024:01) - </a:t>
            </a:r>
            <a:r>
              <a:rPr lang="sv-SE" b="1" dirty="0">
                <a:hlinkClick r:id="rId2" tooltip="https://www.regeringen.se/rattsliga-dokument/kommittedirektiv/2024/02/dir.-202413"/>
              </a:rPr>
              <a:t>Dir. 2024:13</a:t>
            </a:r>
            <a:endParaRPr lang="sv-SE" b="1" dirty="0"/>
          </a:p>
          <a:p>
            <a:endParaRPr lang="sv-SE" b="1" dirty="0"/>
          </a:p>
          <a:p>
            <a:r>
              <a:rPr lang="sv-SE" dirty="0"/>
              <a:t>Utredningen som ska se över </a:t>
            </a:r>
            <a:r>
              <a:rPr lang="sv-SE" dirty="0" err="1"/>
              <a:t>SiS</a:t>
            </a:r>
            <a:r>
              <a:rPr lang="sv-SE" dirty="0"/>
              <a:t> önskar få möjlighet att diskutera frågor om utredningen med en mindre grupp representanter för socialtjänsten</a:t>
            </a:r>
          </a:p>
        </p:txBody>
      </p:sp>
    </p:spTree>
    <p:extLst>
      <p:ext uri="{BB962C8B-B14F-4D97-AF65-F5344CB8AC3E}">
        <p14:creationId xmlns:p14="http://schemas.microsoft.com/office/powerpoint/2010/main" val="32313527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B5DBC8-09DB-178F-ECFD-9452C6BA32CB}"/>
              </a:ext>
            </a:extLst>
          </p:cNvPr>
          <p:cNvSpPr>
            <a:spLocks noGrp="1"/>
          </p:cNvSpPr>
          <p:nvPr>
            <p:ph type="title"/>
          </p:nvPr>
        </p:nvSpPr>
        <p:spPr/>
        <p:txBody>
          <a:bodyPr/>
          <a:lstStyle/>
          <a:p>
            <a:r>
              <a:rPr lang="sv-SE" dirty="0">
                <a:latin typeface="Arial" panose="020B0604020202020204" pitchFamily="34" charset="0"/>
                <a:cs typeface="Arial" panose="020B0604020202020204" pitchFamily="34" charset="0"/>
              </a:rPr>
              <a:t>Vilka deltar?</a:t>
            </a:r>
          </a:p>
        </p:txBody>
      </p:sp>
      <p:sp>
        <p:nvSpPr>
          <p:cNvPr id="3" name="Platshållare för text 2">
            <a:extLst>
              <a:ext uri="{FF2B5EF4-FFF2-40B4-BE49-F238E27FC236}">
                <a16:creationId xmlns:a16="http://schemas.microsoft.com/office/drawing/2014/main" id="{2684D6DA-AB8F-C074-1247-C8100E1B409C}"/>
              </a:ext>
            </a:extLst>
          </p:cNvPr>
          <p:cNvSpPr>
            <a:spLocks noGrp="1"/>
          </p:cNvSpPr>
          <p:nvPr>
            <p:ph type="body" idx="1"/>
          </p:nvPr>
        </p:nvSpPr>
        <p:spPr/>
        <p:txBody>
          <a:bodyPr/>
          <a:lstStyle/>
          <a:p>
            <a:r>
              <a:rPr lang="sv-SE" b="1" dirty="0">
                <a:latin typeface="Arial" panose="020B0604020202020204" pitchFamily="34" charset="0"/>
                <a:cs typeface="Arial" panose="020B0604020202020204" pitchFamily="34" charset="0"/>
              </a:rPr>
              <a:t>Länsdialog</a:t>
            </a:r>
          </a:p>
        </p:txBody>
      </p:sp>
      <p:sp>
        <p:nvSpPr>
          <p:cNvPr id="4" name="Platshållare för innehåll 3">
            <a:extLst>
              <a:ext uri="{FF2B5EF4-FFF2-40B4-BE49-F238E27FC236}">
                <a16:creationId xmlns:a16="http://schemas.microsoft.com/office/drawing/2014/main" id="{69B3F6F6-458B-4D52-0E6E-C8FA28BC0DA3}"/>
              </a:ext>
            </a:extLst>
          </p:cNvPr>
          <p:cNvSpPr>
            <a:spLocks noGrp="1"/>
          </p:cNvSpPr>
          <p:nvPr>
            <p:ph sz="half" idx="2"/>
          </p:nvPr>
        </p:nvSpPr>
        <p:spPr/>
        <p:txBody>
          <a:bodyPr/>
          <a:lstStyle/>
          <a:p>
            <a:r>
              <a:rPr lang="sv-SE" sz="2400" dirty="0">
                <a:latin typeface="Arial" panose="020B0604020202020204" pitchFamily="34" charset="0"/>
                <a:cs typeface="Arial" panose="020B0604020202020204" pitchFamily="34" charset="0"/>
              </a:rPr>
              <a:t>Chefer (socialchef och verksamhetschefer eller liknande)</a:t>
            </a:r>
          </a:p>
          <a:p>
            <a:r>
              <a:rPr lang="sv-SE" sz="2400" dirty="0">
                <a:latin typeface="Arial" panose="020B0604020202020204" pitchFamily="34" charset="0"/>
                <a:cs typeface="Arial" panose="020B0604020202020204" pitchFamily="34" charset="0"/>
              </a:rPr>
              <a:t>Verksamhetsutvecklare </a:t>
            </a:r>
          </a:p>
          <a:p>
            <a:r>
              <a:rPr lang="sv-SE" sz="2400" dirty="0">
                <a:latin typeface="Arial" panose="020B0604020202020204" pitchFamily="34" charset="0"/>
                <a:cs typeface="Arial" panose="020B0604020202020204" pitchFamily="34" charset="0"/>
              </a:rPr>
              <a:t>Förtroendevalda (ordförande/</a:t>
            </a:r>
            <a:br>
              <a:rPr lang="sv-SE" sz="2400" dirty="0">
                <a:latin typeface="Arial" panose="020B0604020202020204" pitchFamily="34" charset="0"/>
                <a:cs typeface="Arial" panose="020B0604020202020204" pitchFamily="34" charset="0"/>
              </a:rPr>
            </a:br>
            <a:r>
              <a:rPr lang="sv-SE" sz="2400" dirty="0">
                <a:latin typeface="Arial" panose="020B0604020202020204" pitchFamily="34" charset="0"/>
                <a:cs typeface="Arial" panose="020B0604020202020204" pitchFamily="34" charset="0"/>
              </a:rPr>
              <a:t>vice ordförande i nämnden)</a:t>
            </a:r>
          </a:p>
          <a:p>
            <a:endParaRPr lang="sv-SE" dirty="0"/>
          </a:p>
        </p:txBody>
      </p:sp>
      <p:sp>
        <p:nvSpPr>
          <p:cNvPr id="5" name="Platshållare för text 4">
            <a:extLst>
              <a:ext uri="{FF2B5EF4-FFF2-40B4-BE49-F238E27FC236}">
                <a16:creationId xmlns:a16="http://schemas.microsoft.com/office/drawing/2014/main" id="{EF784264-40E1-9177-5AD9-E8190ACAFD80}"/>
              </a:ext>
            </a:extLst>
          </p:cNvPr>
          <p:cNvSpPr>
            <a:spLocks noGrp="1"/>
          </p:cNvSpPr>
          <p:nvPr>
            <p:ph type="body" sz="quarter" idx="3"/>
          </p:nvPr>
        </p:nvSpPr>
        <p:spPr/>
        <p:txBody>
          <a:bodyPr/>
          <a:lstStyle/>
          <a:p>
            <a:r>
              <a:rPr lang="sv-SE" b="1" dirty="0">
                <a:latin typeface="Arial" panose="020B0604020202020204" pitchFamily="34" charset="0"/>
                <a:cs typeface="Arial" panose="020B0604020202020204" pitchFamily="34" charset="0"/>
              </a:rPr>
              <a:t>Lokal analys</a:t>
            </a:r>
          </a:p>
        </p:txBody>
      </p:sp>
      <p:sp>
        <p:nvSpPr>
          <p:cNvPr id="6" name="Platshållare för innehåll 5">
            <a:extLst>
              <a:ext uri="{FF2B5EF4-FFF2-40B4-BE49-F238E27FC236}">
                <a16:creationId xmlns:a16="http://schemas.microsoft.com/office/drawing/2014/main" id="{2099451A-5B10-3425-B72B-133F00837DCB}"/>
              </a:ext>
            </a:extLst>
          </p:cNvPr>
          <p:cNvSpPr>
            <a:spLocks noGrp="1"/>
          </p:cNvSpPr>
          <p:nvPr>
            <p:ph sz="quarter" idx="4"/>
          </p:nvPr>
        </p:nvSpPr>
        <p:spPr/>
        <p:txBody>
          <a:bodyPr/>
          <a:lstStyle/>
          <a:p>
            <a:r>
              <a:rPr lang="sv-SE" sz="2400" dirty="0">
                <a:latin typeface="Arial" panose="020B0604020202020204" pitchFamily="34" charset="0"/>
                <a:cs typeface="Arial" panose="020B0604020202020204" pitchFamily="34" charset="0"/>
              </a:rPr>
              <a:t>Verksamhetschefer eller liknande, verksamhetsutvecklare </a:t>
            </a:r>
          </a:p>
          <a:p>
            <a:r>
              <a:rPr lang="sv-SE" sz="2400" dirty="0">
                <a:latin typeface="Arial" panose="020B0604020202020204" pitchFamily="34" charset="0"/>
                <a:cs typeface="Arial" panose="020B0604020202020204" pitchFamily="34" charset="0"/>
              </a:rPr>
              <a:t>Medarbetare </a:t>
            </a:r>
          </a:p>
          <a:p>
            <a:r>
              <a:rPr lang="sv-SE" sz="2400" dirty="0">
                <a:latin typeface="Arial" panose="020B0604020202020204" pitchFamily="34" charset="0"/>
                <a:cs typeface="Arial" panose="020B0604020202020204" pitchFamily="34" charset="0"/>
              </a:rPr>
              <a:t>Fler förtroendevalda i nämnden</a:t>
            </a:r>
          </a:p>
          <a:p>
            <a:pPr marL="0" indent="0">
              <a:buNone/>
            </a:pPr>
            <a:endParaRPr lang="sv-SE" dirty="0"/>
          </a:p>
        </p:txBody>
      </p:sp>
      <p:sp>
        <p:nvSpPr>
          <p:cNvPr id="7" name="Frihandsfigur 10">
            <a:extLst>
              <a:ext uri="{FF2B5EF4-FFF2-40B4-BE49-F238E27FC236}">
                <a16:creationId xmlns:a16="http://schemas.microsoft.com/office/drawing/2014/main" id="{92142C17-F02C-FFC5-2AF2-C0AE750FBE95}"/>
              </a:ext>
            </a:extLst>
          </p:cNvPr>
          <p:cNvSpPr/>
          <p:nvPr/>
        </p:nvSpPr>
        <p:spPr>
          <a:xfrm>
            <a:off x="7861300" y="0"/>
            <a:ext cx="4330700" cy="2623156"/>
          </a:xfrm>
          <a:custGeom>
            <a:avLst/>
            <a:gdLst>
              <a:gd name="connsiteX0" fmla="*/ 178246 w 2922638"/>
              <a:gd name="connsiteY0" fmla="*/ 0 h 2553146"/>
              <a:gd name="connsiteX1" fmla="*/ 2922638 w 2922638"/>
              <a:gd name="connsiteY1" fmla="*/ 0 h 2553146"/>
              <a:gd name="connsiteX2" fmla="*/ 2922638 w 2922638"/>
              <a:gd name="connsiteY2" fmla="*/ 2137901 h 2553146"/>
              <a:gd name="connsiteX3" fmla="*/ 2913111 w 2922638"/>
              <a:gd name="connsiteY3" fmla="*/ 2146560 h 2553146"/>
              <a:gd name="connsiteX4" fmla="*/ 1780529 w 2922638"/>
              <a:gd name="connsiteY4" fmla="*/ 2553146 h 2553146"/>
              <a:gd name="connsiteX5" fmla="*/ 0 w 2922638"/>
              <a:gd name="connsiteY5" fmla="*/ 772617 h 2553146"/>
              <a:gd name="connsiteX6" fmla="*/ 139923 w 2922638"/>
              <a:gd name="connsiteY6" fmla="*/ 79555 h 255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2638" h="2553146">
                <a:moveTo>
                  <a:pt x="178246" y="0"/>
                </a:moveTo>
                <a:lnTo>
                  <a:pt x="2922638" y="0"/>
                </a:lnTo>
                <a:lnTo>
                  <a:pt x="2922638" y="2137901"/>
                </a:lnTo>
                <a:lnTo>
                  <a:pt x="2913111" y="2146560"/>
                </a:lnTo>
                <a:cubicBezTo>
                  <a:pt x="2605330" y="2400563"/>
                  <a:pt x="2210749" y="2553146"/>
                  <a:pt x="1780529" y="2553146"/>
                </a:cubicBezTo>
                <a:cubicBezTo>
                  <a:pt x="797170" y="2553146"/>
                  <a:pt x="0" y="1755976"/>
                  <a:pt x="0" y="772617"/>
                </a:cubicBezTo>
                <a:cubicBezTo>
                  <a:pt x="0" y="526777"/>
                  <a:pt x="49823" y="292574"/>
                  <a:pt x="139923" y="79555"/>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 name="textruta 8">
            <a:extLst>
              <a:ext uri="{FF2B5EF4-FFF2-40B4-BE49-F238E27FC236}">
                <a16:creationId xmlns:a16="http://schemas.microsoft.com/office/drawing/2014/main" id="{5EEF1EC2-8F15-22EB-F7CA-341B93B9C7C7}"/>
              </a:ext>
            </a:extLst>
          </p:cNvPr>
          <p:cNvSpPr txBox="1"/>
          <p:nvPr/>
        </p:nvSpPr>
        <p:spPr>
          <a:xfrm>
            <a:off x="8305800" y="326604"/>
            <a:ext cx="3632200" cy="14311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Kom ihåg! </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Tänk </a:t>
            </a:r>
            <a:r>
              <a:rPr kumimoji="0" lang="sv-SE" sz="1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hela</a:t>
            </a:r>
            <a:r>
              <a:rPr kumimoji="0" lang="sv-S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socialtjänsten, och  nära verksamheter </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Involvera kommunledningen! </a:t>
            </a:r>
          </a:p>
        </p:txBody>
      </p:sp>
    </p:spTree>
    <p:extLst>
      <p:ext uri="{BB962C8B-B14F-4D97-AF65-F5344CB8AC3E}">
        <p14:creationId xmlns:p14="http://schemas.microsoft.com/office/powerpoint/2010/main" val="39586706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C82D2A-8310-AE5B-8EE4-D58B722FEDF2}"/>
              </a:ext>
            </a:extLst>
          </p:cNvPr>
          <p:cNvSpPr>
            <a:spLocks noGrp="1"/>
          </p:cNvSpPr>
          <p:nvPr>
            <p:ph type="title"/>
          </p:nvPr>
        </p:nvSpPr>
        <p:spPr/>
        <p:txBody>
          <a:bodyPr/>
          <a:lstStyle/>
          <a:p>
            <a:r>
              <a:rPr lang="sv-SE" dirty="0">
                <a:latin typeface="Arial" panose="020B0604020202020204" pitchFamily="34" charset="0"/>
                <a:cs typeface="Arial" panose="020B0604020202020204" pitchFamily="34" charset="0"/>
              </a:rPr>
              <a:t>Tidplan</a:t>
            </a:r>
          </a:p>
        </p:txBody>
      </p:sp>
      <p:sp>
        <p:nvSpPr>
          <p:cNvPr id="3" name="Platshållare för innehåll 2">
            <a:extLst>
              <a:ext uri="{FF2B5EF4-FFF2-40B4-BE49-F238E27FC236}">
                <a16:creationId xmlns:a16="http://schemas.microsoft.com/office/drawing/2014/main" id="{7BAB3833-D3A7-1446-800D-E6F99C30D3E7}"/>
              </a:ext>
            </a:extLst>
          </p:cNvPr>
          <p:cNvSpPr>
            <a:spLocks noGrp="1"/>
          </p:cNvSpPr>
          <p:nvPr>
            <p:ph idx="1"/>
          </p:nvPr>
        </p:nvSpPr>
        <p:spPr>
          <a:xfrm>
            <a:off x="839787" y="3333135"/>
            <a:ext cx="9847878" cy="2967773"/>
          </a:xfrm>
        </p:spPr>
        <p:txBody>
          <a:bodyPr/>
          <a:lstStyle/>
          <a:p>
            <a:r>
              <a:rPr lang="sv-SE" b="1" dirty="0">
                <a:latin typeface="Arial" panose="020B0604020202020204" pitchFamily="34" charset="0"/>
                <a:cs typeface="Arial" panose="020B0604020202020204" pitchFamily="34" charset="0"/>
              </a:rPr>
              <a:t>Stödpaketet är </a:t>
            </a:r>
            <a:r>
              <a:rPr lang="sv-SE" b="1" dirty="0" smtClean="0">
                <a:latin typeface="Arial" panose="020B0604020202020204" pitchFamily="34" charset="0"/>
                <a:cs typeface="Arial" panose="020B0604020202020204" pitchFamily="34" charset="0"/>
              </a:rPr>
              <a:t>lanserat från SKR, 1 oktober från Socialstyrelsen</a:t>
            </a:r>
            <a:endParaRPr lang="sv-SE" b="1" dirty="0">
              <a:latin typeface="Arial" panose="020B0604020202020204" pitchFamily="34" charset="0"/>
              <a:cs typeface="Arial" panose="020B0604020202020204" pitchFamily="34" charset="0"/>
            </a:endParaRPr>
          </a:p>
          <a:p>
            <a:r>
              <a:rPr lang="sv-SE" b="1" dirty="0">
                <a:latin typeface="Arial" panose="020B0604020202020204" pitchFamily="34" charset="0"/>
                <a:cs typeface="Arial" panose="020B0604020202020204" pitchFamily="34" charset="0"/>
              </a:rPr>
              <a:t>Okt 2024 till och med feb 2025: </a:t>
            </a:r>
            <a:r>
              <a:rPr lang="sv-SE" dirty="0">
                <a:latin typeface="Arial" panose="020B0604020202020204" pitchFamily="34" charset="0"/>
                <a:cs typeface="Arial" panose="020B0604020202020204" pitchFamily="34" charset="0"/>
              </a:rPr>
              <a:t>Länsdialoger genomförs</a:t>
            </a:r>
          </a:p>
          <a:p>
            <a:r>
              <a:rPr lang="sv-SE" b="1" dirty="0">
                <a:latin typeface="Arial" panose="020B0604020202020204" pitchFamily="34" charset="0"/>
                <a:cs typeface="Arial" panose="020B0604020202020204" pitchFamily="34" charset="0"/>
              </a:rPr>
              <a:t>Jan – feb 2025:</a:t>
            </a:r>
            <a:r>
              <a:rPr lang="sv-SE" dirty="0">
                <a:latin typeface="Arial" panose="020B0604020202020204" pitchFamily="34" charset="0"/>
                <a:cs typeface="Arial" panose="020B0604020202020204" pitchFamily="34" charset="0"/>
              </a:rPr>
              <a:t> Socialstyrelsen samlar in kommunernas lägesbilder </a:t>
            </a:r>
          </a:p>
        </p:txBody>
      </p:sp>
    </p:spTree>
    <p:extLst>
      <p:ext uri="{BB962C8B-B14F-4D97-AF65-F5344CB8AC3E}">
        <p14:creationId xmlns:p14="http://schemas.microsoft.com/office/powerpoint/2010/main" val="36496436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rundade hörn 2">
            <a:extLst>
              <a:ext uri="{FF2B5EF4-FFF2-40B4-BE49-F238E27FC236}">
                <a16:creationId xmlns:a16="http://schemas.microsoft.com/office/drawing/2014/main" id="{DB8CF33A-6731-3E59-507F-295AE925957B}"/>
              </a:ext>
            </a:extLst>
          </p:cNvPr>
          <p:cNvSpPr/>
          <p:nvPr/>
        </p:nvSpPr>
        <p:spPr>
          <a:xfrm>
            <a:off x="7145580" y="2826229"/>
            <a:ext cx="2592000" cy="2225546"/>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Rektangel: rundade hörn 1">
            <a:extLst>
              <a:ext uri="{FF2B5EF4-FFF2-40B4-BE49-F238E27FC236}">
                <a16:creationId xmlns:a16="http://schemas.microsoft.com/office/drawing/2014/main" id="{F0941EA2-8229-11FC-9AC4-7139537D9DB1}"/>
              </a:ext>
            </a:extLst>
          </p:cNvPr>
          <p:cNvSpPr/>
          <p:nvPr/>
        </p:nvSpPr>
        <p:spPr>
          <a:xfrm>
            <a:off x="4036181" y="2826229"/>
            <a:ext cx="2592000" cy="3600000"/>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ktangel: rundade hörn 3">
            <a:extLst>
              <a:ext uri="{FF2B5EF4-FFF2-40B4-BE49-F238E27FC236}">
                <a16:creationId xmlns:a16="http://schemas.microsoft.com/office/drawing/2014/main" id="{9937161B-42F6-D505-941A-10714AB9A4EC}"/>
              </a:ext>
            </a:extLst>
          </p:cNvPr>
          <p:cNvSpPr/>
          <p:nvPr/>
        </p:nvSpPr>
        <p:spPr>
          <a:xfrm>
            <a:off x="926782" y="2826229"/>
            <a:ext cx="2592000" cy="3600000"/>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extruta 18">
            <a:extLst>
              <a:ext uri="{FF2B5EF4-FFF2-40B4-BE49-F238E27FC236}">
                <a16:creationId xmlns:a16="http://schemas.microsoft.com/office/drawing/2014/main" id="{8C502450-DB27-A225-E969-569E5E30E402}"/>
              </a:ext>
            </a:extLst>
          </p:cNvPr>
          <p:cNvSpPr txBox="1"/>
          <p:nvPr/>
        </p:nvSpPr>
        <p:spPr>
          <a:xfrm>
            <a:off x="1088782" y="3469158"/>
            <a:ext cx="2268000" cy="1361837"/>
          </a:xfrm>
          <a:prstGeom prst="roundRect">
            <a:avLst>
              <a:gd name="adj" fmla="val 5834"/>
            </a:avLst>
          </a:prstGeom>
          <a:solidFill>
            <a:schemeClr val="accent2">
              <a:lumMod val="20000"/>
              <a:lumOff val="80000"/>
            </a:schemeClr>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Förberedande basmaterial: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Filmer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Frågor för dialog (SKR)</a:t>
            </a:r>
          </a:p>
        </p:txBody>
      </p:sp>
      <p:sp>
        <p:nvSpPr>
          <p:cNvPr id="11" name="textruta 27">
            <a:extLst>
              <a:ext uri="{FF2B5EF4-FFF2-40B4-BE49-F238E27FC236}">
                <a16:creationId xmlns:a16="http://schemas.microsoft.com/office/drawing/2014/main" id="{ECC888CB-60E4-B729-D4E3-7899A3B17FC5}"/>
              </a:ext>
            </a:extLst>
          </p:cNvPr>
          <p:cNvSpPr txBox="1"/>
          <p:nvPr/>
        </p:nvSpPr>
        <p:spPr>
          <a:xfrm>
            <a:off x="4214050" y="5318073"/>
            <a:ext cx="2236262" cy="919401"/>
          </a:xfrm>
          <a:prstGeom prst="roundRect">
            <a:avLst>
              <a:gd name="adj" fmla="val 11593"/>
            </a:avLst>
          </a:prstGeom>
          <a:solidFill>
            <a:schemeClr val="bg2"/>
          </a:solidFill>
          <a:ln>
            <a:solidFill>
              <a:schemeClr val="accent3"/>
            </a:solidFill>
          </a:ln>
        </p:spPr>
        <p:txBody>
          <a:bodyPr wrap="square" lIns="91440" tIns="45720" rIns="91440" bIns="45720"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Kommundata + stöd för analys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(Socialstyrelsen) </a:t>
            </a:r>
            <a:endPar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3" name="textruta 30">
            <a:extLst>
              <a:ext uri="{FF2B5EF4-FFF2-40B4-BE49-F238E27FC236}">
                <a16:creationId xmlns:a16="http://schemas.microsoft.com/office/drawing/2014/main" id="{81795499-8B70-DF7E-5C2B-D9D3731D2BCD}"/>
              </a:ext>
            </a:extLst>
          </p:cNvPr>
          <p:cNvSpPr txBox="1"/>
          <p:nvPr/>
        </p:nvSpPr>
        <p:spPr>
          <a:xfrm>
            <a:off x="1088782" y="5108166"/>
            <a:ext cx="2268000" cy="1129308"/>
          </a:xfrm>
          <a:prstGeom prst="roundRect">
            <a:avLst>
              <a:gd name="adj" fmla="val 6359"/>
            </a:avLst>
          </a:prstGeom>
          <a:solidFill>
            <a:schemeClr val="accent2">
              <a:lumMod val="20000"/>
              <a:lumOff val="80000"/>
            </a:schemeClr>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Material + processtöd RSS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för att arrangera länsdialog</a:t>
            </a: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(SKR)</a:t>
            </a:r>
            <a:endPar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9" name="textruta 28">
            <a:extLst>
              <a:ext uri="{FF2B5EF4-FFF2-40B4-BE49-F238E27FC236}">
                <a16:creationId xmlns:a16="http://schemas.microsoft.com/office/drawing/2014/main" id="{8540EA43-6FC3-C8C3-4AE3-C3F2206470FB}"/>
              </a:ext>
            </a:extLst>
          </p:cNvPr>
          <p:cNvSpPr txBox="1"/>
          <p:nvPr/>
        </p:nvSpPr>
        <p:spPr>
          <a:xfrm>
            <a:off x="4214050" y="3469158"/>
            <a:ext cx="2236262" cy="1615202"/>
          </a:xfrm>
          <a:prstGeom prst="roundRect">
            <a:avLst>
              <a:gd name="adj" fmla="val 5921"/>
            </a:avLst>
          </a:prstGeom>
          <a:solidFill>
            <a:schemeClr val="accent2">
              <a:lumMod val="20000"/>
              <a:lumOff val="80000"/>
            </a:schemeClr>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Skatta läget – </a:t>
            </a:r>
            <a:b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ett verktyg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Digitalt verktyg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Filmer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Stöd för dialog</a:t>
            </a:r>
            <a:b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(SKR)</a:t>
            </a:r>
          </a:p>
        </p:txBody>
      </p:sp>
      <p:sp>
        <p:nvSpPr>
          <p:cNvPr id="20" name="textruta 31">
            <a:extLst>
              <a:ext uri="{FF2B5EF4-FFF2-40B4-BE49-F238E27FC236}">
                <a16:creationId xmlns:a16="http://schemas.microsoft.com/office/drawing/2014/main" id="{82FFFDA4-F25B-19AA-3EB8-9866107DE813}"/>
              </a:ext>
            </a:extLst>
          </p:cNvPr>
          <p:cNvSpPr txBox="1"/>
          <p:nvPr/>
        </p:nvSpPr>
        <p:spPr>
          <a:xfrm>
            <a:off x="7306603" y="3469158"/>
            <a:ext cx="2269959" cy="1139726"/>
          </a:xfrm>
          <a:prstGeom prst="roundRect">
            <a:avLst>
              <a:gd name="adj" fmla="val 9563"/>
            </a:avLst>
          </a:prstGeom>
          <a:solidFill>
            <a:schemeClr val="bg2"/>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Informations-insamling av lägesbilderna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(Socialstyrelsen) </a:t>
            </a:r>
            <a:endPar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24" name="Rektangel: rundade hörn 23">
            <a:extLst>
              <a:ext uri="{FF2B5EF4-FFF2-40B4-BE49-F238E27FC236}">
                <a16:creationId xmlns:a16="http://schemas.microsoft.com/office/drawing/2014/main" id="{FEA8A69F-17B1-A9A1-AFAE-2D8D7ACE8C7E}"/>
              </a:ext>
            </a:extLst>
          </p:cNvPr>
          <p:cNvSpPr/>
          <p:nvPr/>
        </p:nvSpPr>
        <p:spPr>
          <a:xfrm>
            <a:off x="1124782" y="2620654"/>
            <a:ext cx="2196000" cy="50965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Inför länsdialog</a:t>
            </a:r>
          </a:p>
        </p:txBody>
      </p:sp>
      <p:sp>
        <p:nvSpPr>
          <p:cNvPr id="25" name="Rektangel: rundade hörn 24">
            <a:extLst>
              <a:ext uri="{FF2B5EF4-FFF2-40B4-BE49-F238E27FC236}">
                <a16:creationId xmlns:a16="http://schemas.microsoft.com/office/drawing/2014/main" id="{599E5239-7D22-526E-B7AD-725349B664FA}"/>
              </a:ext>
            </a:extLst>
          </p:cNvPr>
          <p:cNvSpPr/>
          <p:nvPr/>
        </p:nvSpPr>
        <p:spPr>
          <a:xfrm>
            <a:off x="7316435" y="2620655"/>
            <a:ext cx="2269958" cy="50965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Rapportering Socialstyrelsen</a:t>
            </a:r>
          </a:p>
        </p:txBody>
      </p:sp>
      <p:sp>
        <p:nvSpPr>
          <p:cNvPr id="26" name="Rektangel: rundade hörn 25">
            <a:extLst>
              <a:ext uri="{FF2B5EF4-FFF2-40B4-BE49-F238E27FC236}">
                <a16:creationId xmlns:a16="http://schemas.microsoft.com/office/drawing/2014/main" id="{1CF64F55-5C4B-ABC8-0FB4-281E48F2873D}"/>
              </a:ext>
            </a:extLst>
          </p:cNvPr>
          <p:cNvSpPr/>
          <p:nvPr/>
        </p:nvSpPr>
        <p:spPr>
          <a:xfrm>
            <a:off x="4214050" y="2620654"/>
            <a:ext cx="2236262" cy="46166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Lokal analys</a:t>
            </a:r>
          </a:p>
        </p:txBody>
      </p:sp>
      <p:sp>
        <p:nvSpPr>
          <p:cNvPr id="22" name="Rubrik 21">
            <a:extLst>
              <a:ext uri="{FF2B5EF4-FFF2-40B4-BE49-F238E27FC236}">
                <a16:creationId xmlns:a16="http://schemas.microsoft.com/office/drawing/2014/main" id="{B1D7F1F8-2641-1126-6542-B4E5E4054818}"/>
              </a:ext>
            </a:extLst>
          </p:cNvPr>
          <p:cNvSpPr>
            <a:spLocks noGrp="1"/>
          </p:cNvSpPr>
          <p:nvPr>
            <p:ph type="title"/>
          </p:nvPr>
        </p:nvSpPr>
        <p:spPr>
          <a:xfrm>
            <a:off x="866568" y="1488372"/>
            <a:ext cx="4947401" cy="799116"/>
          </a:xfrm>
        </p:spPr>
        <p:txBody>
          <a:bodyPr anchor="b"/>
          <a:lstStyle/>
          <a:p>
            <a:r>
              <a:rPr lang="sv-SE" sz="4400" dirty="0">
                <a:latin typeface="Arial" panose="020B0604020202020204" pitchFamily="34" charset="0"/>
                <a:cs typeface="Arial" panose="020B0604020202020204" pitchFamily="34" charset="0"/>
              </a:rPr>
              <a:t>Innehåll</a:t>
            </a:r>
            <a:endParaRPr lang="sv-S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53979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rundade hörn 16">
            <a:extLst>
              <a:ext uri="{FF2B5EF4-FFF2-40B4-BE49-F238E27FC236}">
                <a16:creationId xmlns:a16="http://schemas.microsoft.com/office/drawing/2014/main" id="{5C63E0BB-AAD7-87A3-9698-F3A24A8ED1CF}"/>
              </a:ext>
            </a:extLst>
          </p:cNvPr>
          <p:cNvSpPr/>
          <p:nvPr/>
        </p:nvSpPr>
        <p:spPr>
          <a:xfrm>
            <a:off x="4678348" y="1019543"/>
            <a:ext cx="6424870" cy="5406686"/>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ktangel: rundade hörn 3">
            <a:extLst>
              <a:ext uri="{FF2B5EF4-FFF2-40B4-BE49-F238E27FC236}">
                <a16:creationId xmlns:a16="http://schemas.microsoft.com/office/drawing/2014/main" id="{9937161B-42F6-D505-941A-10714AB9A4EC}"/>
              </a:ext>
            </a:extLst>
          </p:cNvPr>
          <p:cNvSpPr/>
          <p:nvPr/>
        </p:nvSpPr>
        <p:spPr>
          <a:xfrm>
            <a:off x="926782" y="2826229"/>
            <a:ext cx="2592000" cy="3600000"/>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extruta 18">
            <a:extLst>
              <a:ext uri="{FF2B5EF4-FFF2-40B4-BE49-F238E27FC236}">
                <a16:creationId xmlns:a16="http://schemas.microsoft.com/office/drawing/2014/main" id="{8C502450-DB27-A225-E969-569E5E30E402}"/>
              </a:ext>
            </a:extLst>
          </p:cNvPr>
          <p:cNvSpPr txBox="1"/>
          <p:nvPr/>
        </p:nvSpPr>
        <p:spPr>
          <a:xfrm>
            <a:off x="1088782" y="3469158"/>
            <a:ext cx="2268000" cy="1361837"/>
          </a:xfrm>
          <a:prstGeom prst="roundRect">
            <a:avLst>
              <a:gd name="adj" fmla="val 5834"/>
            </a:avLst>
          </a:prstGeom>
          <a:solidFill>
            <a:schemeClr val="accent2">
              <a:lumMod val="20000"/>
              <a:lumOff val="80000"/>
            </a:schemeClr>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Förberedande basmaterial: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Filmer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Frågor för dialog (SKR)</a:t>
            </a:r>
          </a:p>
        </p:txBody>
      </p:sp>
      <p:sp>
        <p:nvSpPr>
          <p:cNvPr id="24" name="Rektangel: rundade hörn 23">
            <a:extLst>
              <a:ext uri="{FF2B5EF4-FFF2-40B4-BE49-F238E27FC236}">
                <a16:creationId xmlns:a16="http://schemas.microsoft.com/office/drawing/2014/main" id="{FEA8A69F-17B1-A9A1-AFAE-2D8D7ACE8C7E}"/>
              </a:ext>
            </a:extLst>
          </p:cNvPr>
          <p:cNvSpPr/>
          <p:nvPr/>
        </p:nvSpPr>
        <p:spPr>
          <a:xfrm>
            <a:off x="1124782" y="2620654"/>
            <a:ext cx="2196000" cy="50965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Inför länsdialog</a:t>
            </a:r>
          </a:p>
        </p:txBody>
      </p:sp>
      <p:sp>
        <p:nvSpPr>
          <p:cNvPr id="12" name="textruta 11">
            <a:extLst>
              <a:ext uri="{FF2B5EF4-FFF2-40B4-BE49-F238E27FC236}">
                <a16:creationId xmlns:a16="http://schemas.microsoft.com/office/drawing/2014/main" id="{D0778666-E2F1-4041-6723-DAB833D53D98}"/>
              </a:ext>
            </a:extLst>
          </p:cNvPr>
          <p:cNvSpPr txBox="1"/>
          <p:nvPr/>
        </p:nvSpPr>
        <p:spPr>
          <a:xfrm>
            <a:off x="5323001" y="1626295"/>
            <a:ext cx="4901514"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För kommuner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Filmer + frågor på webben</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Tidsåtgång: 3 timmar</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Kan genomföras av ledningsgrupp/arbetsgrupp eller enskilt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AvenirNext LT Pro Bold"/>
                <a:ea typeface="+mn-ea"/>
                <a:cs typeface="+mn-cs"/>
              </a:rPr>
              <a:t> </a:t>
            </a:r>
          </a:p>
        </p:txBody>
      </p:sp>
    </p:spTree>
    <p:extLst>
      <p:ext uri="{BB962C8B-B14F-4D97-AF65-F5344CB8AC3E}">
        <p14:creationId xmlns:p14="http://schemas.microsoft.com/office/powerpoint/2010/main" val="2160295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rundade hörn 3">
            <a:extLst>
              <a:ext uri="{FF2B5EF4-FFF2-40B4-BE49-F238E27FC236}">
                <a16:creationId xmlns:a16="http://schemas.microsoft.com/office/drawing/2014/main" id="{9937161B-42F6-D505-941A-10714AB9A4EC}"/>
              </a:ext>
            </a:extLst>
          </p:cNvPr>
          <p:cNvSpPr/>
          <p:nvPr/>
        </p:nvSpPr>
        <p:spPr>
          <a:xfrm>
            <a:off x="926782" y="2826229"/>
            <a:ext cx="2592000" cy="3600000"/>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extruta 18">
            <a:extLst>
              <a:ext uri="{FF2B5EF4-FFF2-40B4-BE49-F238E27FC236}">
                <a16:creationId xmlns:a16="http://schemas.microsoft.com/office/drawing/2014/main" id="{8C502450-DB27-A225-E969-569E5E30E402}"/>
              </a:ext>
            </a:extLst>
          </p:cNvPr>
          <p:cNvSpPr txBox="1"/>
          <p:nvPr/>
        </p:nvSpPr>
        <p:spPr>
          <a:xfrm>
            <a:off x="1088782" y="3469158"/>
            <a:ext cx="2268000" cy="1361837"/>
          </a:xfrm>
          <a:prstGeom prst="roundRect">
            <a:avLst>
              <a:gd name="adj" fmla="val 5834"/>
            </a:avLst>
          </a:prstGeom>
          <a:solidFill>
            <a:schemeClr val="accent2">
              <a:lumMod val="20000"/>
              <a:lumOff val="80000"/>
            </a:schemeClr>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Förberedande basmaterial: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Filmer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Frågor för dialog (SKR)</a:t>
            </a:r>
          </a:p>
        </p:txBody>
      </p:sp>
      <p:sp>
        <p:nvSpPr>
          <p:cNvPr id="24" name="Rektangel: rundade hörn 23">
            <a:extLst>
              <a:ext uri="{FF2B5EF4-FFF2-40B4-BE49-F238E27FC236}">
                <a16:creationId xmlns:a16="http://schemas.microsoft.com/office/drawing/2014/main" id="{FEA8A69F-17B1-A9A1-AFAE-2D8D7ACE8C7E}"/>
              </a:ext>
            </a:extLst>
          </p:cNvPr>
          <p:cNvSpPr/>
          <p:nvPr/>
        </p:nvSpPr>
        <p:spPr>
          <a:xfrm>
            <a:off x="1124782" y="2620654"/>
            <a:ext cx="2196000" cy="50965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Inför länsdialog</a:t>
            </a:r>
          </a:p>
        </p:txBody>
      </p:sp>
      <p:sp>
        <p:nvSpPr>
          <p:cNvPr id="6" name="Rektangel: rundade hörn 5">
            <a:extLst>
              <a:ext uri="{FF2B5EF4-FFF2-40B4-BE49-F238E27FC236}">
                <a16:creationId xmlns:a16="http://schemas.microsoft.com/office/drawing/2014/main" id="{3AD1A7BC-8E5D-B640-B2FA-EB608982E47A}"/>
              </a:ext>
            </a:extLst>
          </p:cNvPr>
          <p:cNvSpPr/>
          <p:nvPr/>
        </p:nvSpPr>
        <p:spPr>
          <a:xfrm>
            <a:off x="4678348" y="1019543"/>
            <a:ext cx="6424870" cy="5406686"/>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2" name="textruta 11">
            <a:extLst>
              <a:ext uri="{FF2B5EF4-FFF2-40B4-BE49-F238E27FC236}">
                <a16:creationId xmlns:a16="http://schemas.microsoft.com/office/drawing/2014/main" id="{D0778666-E2F1-4041-6723-DAB833D53D98}"/>
              </a:ext>
            </a:extLst>
          </p:cNvPr>
          <p:cNvSpPr txBox="1"/>
          <p:nvPr/>
        </p:nvSpPr>
        <p:spPr>
          <a:xfrm>
            <a:off x="5192190" y="1452641"/>
            <a:ext cx="5603180" cy="43858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Fem filmer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Om läges- och behovsanalyse</a:t>
            </a:r>
            <a:r>
              <a:rPr kumimoji="0" lang="sv-SE"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Maria Högkvist, SKR om syftet och stödmaterialet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Förslaget till ny socialtjänstlag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 Ledin, SKR ger grunderna utifrån lagrådsremissen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Vad innebär omställningen?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Niklas Eriksson, Ove Ledin, Åsa Furén-Thulin, SKR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Vad kan vi lära av andra omställningsarbeten?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SKR:s representanter för Nära vård, Psykisk hälsa och Hammarö kommun.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Hur lyckas vi med samverkan?</a:t>
            </a:r>
            <a:b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sv-SE"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Martin Westin, forskare SLU och RSS Dalarna  </a:t>
            </a:r>
          </a:p>
        </p:txBody>
      </p:sp>
    </p:spTree>
    <p:extLst>
      <p:ext uri="{BB962C8B-B14F-4D97-AF65-F5344CB8AC3E}">
        <p14:creationId xmlns:p14="http://schemas.microsoft.com/office/powerpoint/2010/main" val="14272492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rundade hörn 3">
            <a:extLst>
              <a:ext uri="{FF2B5EF4-FFF2-40B4-BE49-F238E27FC236}">
                <a16:creationId xmlns:a16="http://schemas.microsoft.com/office/drawing/2014/main" id="{9937161B-42F6-D505-941A-10714AB9A4EC}"/>
              </a:ext>
            </a:extLst>
          </p:cNvPr>
          <p:cNvSpPr/>
          <p:nvPr/>
        </p:nvSpPr>
        <p:spPr>
          <a:xfrm>
            <a:off x="926782" y="2826229"/>
            <a:ext cx="2592000" cy="3600000"/>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extruta 18">
            <a:extLst>
              <a:ext uri="{FF2B5EF4-FFF2-40B4-BE49-F238E27FC236}">
                <a16:creationId xmlns:a16="http://schemas.microsoft.com/office/drawing/2014/main" id="{8C502450-DB27-A225-E969-569E5E30E402}"/>
              </a:ext>
            </a:extLst>
          </p:cNvPr>
          <p:cNvSpPr txBox="1"/>
          <p:nvPr/>
        </p:nvSpPr>
        <p:spPr>
          <a:xfrm>
            <a:off x="1088782" y="3469158"/>
            <a:ext cx="2268000" cy="1361837"/>
          </a:xfrm>
          <a:prstGeom prst="roundRect">
            <a:avLst>
              <a:gd name="adj" fmla="val 5834"/>
            </a:avLst>
          </a:prstGeom>
          <a:solidFill>
            <a:schemeClr val="accent2">
              <a:lumMod val="20000"/>
              <a:lumOff val="80000"/>
            </a:schemeClr>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Förberedande basmaterial: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Filmer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Frågor för dialog (SKR)</a:t>
            </a:r>
          </a:p>
        </p:txBody>
      </p:sp>
      <p:sp>
        <p:nvSpPr>
          <p:cNvPr id="24" name="Rektangel: rundade hörn 23">
            <a:extLst>
              <a:ext uri="{FF2B5EF4-FFF2-40B4-BE49-F238E27FC236}">
                <a16:creationId xmlns:a16="http://schemas.microsoft.com/office/drawing/2014/main" id="{FEA8A69F-17B1-A9A1-AFAE-2D8D7ACE8C7E}"/>
              </a:ext>
            </a:extLst>
          </p:cNvPr>
          <p:cNvSpPr/>
          <p:nvPr/>
        </p:nvSpPr>
        <p:spPr>
          <a:xfrm>
            <a:off x="1124782" y="2620654"/>
            <a:ext cx="2196000" cy="50965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Inför länsdialog</a:t>
            </a:r>
          </a:p>
        </p:txBody>
      </p:sp>
      <p:sp>
        <p:nvSpPr>
          <p:cNvPr id="7" name="Rektangel: rundade hörn 6">
            <a:extLst>
              <a:ext uri="{FF2B5EF4-FFF2-40B4-BE49-F238E27FC236}">
                <a16:creationId xmlns:a16="http://schemas.microsoft.com/office/drawing/2014/main" id="{FE4C46EE-5278-5235-267D-487F4F6E57DA}"/>
              </a:ext>
            </a:extLst>
          </p:cNvPr>
          <p:cNvSpPr/>
          <p:nvPr/>
        </p:nvSpPr>
        <p:spPr>
          <a:xfrm>
            <a:off x="4678348" y="1019543"/>
            <a:ext cx="6424870" cy="5406686"/>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2" name="textruta 11">
            <a:extLst>
              <a:ext uri="{FF2B5EF4-FFF2-40B4-BE49-F238E27FC236}">
                <a16:creationId xmlns:a16="http://schemas.microsoft.com/office/drawing/2014/main" id="{D0778666-E2F1-4041-6723-DAB833D53D98}"/>
              </a:ext>
            </a:extLst>
          </p:cNvPr>
          <p:cNvSpPr txBox="1"/>
          <p:nvPr/>
        </p:nvSpPr>
        <p:spPr>
          <a:xfrm>
            <a:off x="5266760" y="1118126"/>
            <a:ext cx="5248046" cy="56015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Diskussionsfrågor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v-SE"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Vilka möjligheter ser vi med den nya lagen?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v-SE"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Vad är vårt läge och våra behov?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 med era insikter från den lokala analysen (om ni gjort den).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v-SE"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Hur jobbar vi idag?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Vad behöver vi göra annorlunda?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Vad planerar vi för framåt?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Hur organiserar vi arbetet?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v-SE"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Vilka kopplingar ser vi till andra pågående arbeten?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 ex Nära vård, Hållbar utveckling, Psykisk hälsa och folkhälsa.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v-SE"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Vad vill vi samverka kring?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Tänk samverkan inom kommunen, med andra kommuner, regionen och med andra aktörer.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Vilka lärdomar av tidigare samverkan ska vi ta med in i denna omställning?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v-SE"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Medskick till SKR, Socialstyrelsen och RSS: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Vilket stöd vill vi ha av dem framåt? </a:t>
            </a:r>
            <a:endPar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sv-SE" sz="1600" b="0" i="0" u="none" strike="noStrike" kern="1200" cap="none" spc="0" normalizeH="0" baseline="0" noProof="0" dirty="0">
              <a:ln>
                <a:noFill/>
              </a:ln>
              <a:solidFill>
                <a:srgbClr val="000000"/>
              </a:solidFill>
              <a:effectLst/>
              <a:uLnTx/>
              <a:uFillTx/>
              <a:latin typeface="Avenir Next LT Pro"/>
              <a:ea typeface="+mn-ea"/>
              <a:cs typeface="+mn-cs"/>
            </a:endParaRPr>
          </a:p>
        </p:txBody>
      </p:sp>
    </p:spTree>
    <p:extLst>
      <p:ext uri="{BB962C8B-B14F-4D97-AF65-F5344CB8AC3E}">
        <p14:creationId xmlns:p14="http://schemas.microsoft.com/office/powerpoint/2010/main" val="29302698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Länsdialog</a:t>
            </a:r>
            <a:endParaRPr lang="sv-SE" dirty="0"/>
          </a:p>
        </p:txBody>
      </p:sp>
      <p:sp>
        <p:nvSpPr>
          <p:cNvPr id="3" name="Underrubrik 2"/>
          <p:cNvSpPr>
            <a:spLocks noGrp="1"/>
          </p:cNvSpPr>
          <p:nvPr>
            <p:ph type="subTitle" idx="1"/>
          </p:nvPr>
        </p:nvSpPr>
        <p:spPr/>
        <p:txBody>
          <a:bodyPr/>
          <a:lstStyle/>
          <a:p>
            <a:endParaRPr lang="sv-SE"/>
          </a:p>
        </p:txBody>
      </p:sp>
      <p:sp>
        <p:nvSpPr>
          <p:cNvPr id="4" name="Platshållare för datum 3"/>
          <p:cNvSpPr>
            <a:spLocks noGrp="1"/>
          </p:cNvSpPr>
          <p:nvPr>
            <p:ph type="dt" sz="half" idx="10"/>
          </p:nvPr>
        </p:nvSpPr>
        <p:spPr/>
        <p:txBody>
          <a:bodyPr/>
          <a:lstStyle/>
          <a:p>
            <a:fld id="{5B587F8E-97A3-4737-A1D6-1A55F93FA836}" type="datetime1">
              <a:rPr lang="sv-SE" smtClean="0"/>
              <a:t>2024-10-03</a:t>
            </a:fld>
            <a:endParaRPr lang="sv-SE"/>
          </a:p>
        </p:txBody>
      </p:sp>
      <p:sp>
        <p:nvSpPr>
          <p:cNvPr id="5" name="Platshållare för sidfot 4"/>
          <p:cNvSpPr>
            <a:spLocks noGrp="1"/>
          </p:cNvSpPr>
          <p:nvPr>
            <p:ph type="ftr" sz="quarter" idx="11"/>
          </p:nvPr>
        </p:nvSpPr>
        <p:spPr/>
        <p:txBody>
          <a:bodyPr/>
          <a:lstStyle/>
          <a:p>
            <a:r>
              <a:rPr lang="sv-SE" smtClean="0"/>
              <a:t>Sidfot</a:t>
            </a:r>
            <a:endParaRPr lang="sv-SE"/>
          </a:p>
        </p:txBody>
      </p:sp>
      <p:sp>
        <p:nvSpPr>
          <p:cNvPr id="6" name="Platshållare för bildnummer 5"/>
          <p:cNvSpPr>
            <a:spLocks noGrp="1"/>
          </p:cNvSpPr>
          <p:nvPr>
            <p:ph type="sldNum" sz="quarter" idx="12"/>
          </p:nvPr>
        </p:nvSpPr>
        <p:spPr/>
        <p:txBody>
          <a:bodyPr/>
          <a:lstStyle/>
          <a:p>
            <a:fld id="{130DDE8C-17E0-4539-9C15-C1E9D231907F}" type="slidenum">
              <a:rPr lang="sv-SE" smtClean="0"/>
              <a:pPr/>
              <a:t>56</a:t>
            </a:fld>
            <a:endParaRPr lang="sv-SE"/>
          </a:p>
        </p:txBody>
      </p:sp>
    </p:spTree>
    <p:extLst>
      <p:ext uri="{BB962C8B-B14F-4D97-AF65-F5344CB8AC3E}">
        <p14:creationId xmlns:p14="http://schemas.microsoft.com/office/powerpoint/2010/main" val="2129134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fontScale="62500" lnSpcReduction="20000"/>
          </a:bodyPr>
          <a:lstStyle/>
          <a:p>
            <a:pPr marL="0" indent="0">
              <a:buNone/>
            </a:pPr>
            <a:r>
              <a:rPr lang="sv-SE" b="1" dirty="0" smtClean="0"/>
              <a:t>Inbjudan </a:t>
            </a:r>
            <a:r>
              <a:rPr lang="sv-SE" b="1" dirty="0"/>
              <a:t>till länsdialog inför ny socialtjänstlag </a:t>
            </a:r>
            <a:endParaRPr lang="sv-SE" dirty="0"/>
          </a:p>
          <a:p>
            <a:r>
              <a:rPr lang="sv-SE" dirty="0"/>
              <a:t>RSS Dalarna bjuder gemensamt med SKR och Socialstyrelsen in till länsdialog den 11 oktober. En ny socialtjänstlag skapar förutsättningar för socialtjänsten att bli mer förebyggande, tillgänglig, jämställd och kunskapsbaserad. Juli 2025 väntas den nya socialtjänstlagen träda i kraft. Omställningen till en hållbar socialtjänst har även nära kopplingar till omställningen till God och nära vård. </a:t>
            </a:r>
          </a:p>
          <a:p>
            <a:r>
              <a:rPr lang="sv-SE" dirty="0"/>
              <a:t>Syftet med länsdialogen är att stärka förutsättningar för att uppnå en långsiktigt hållbar socialtjänst genom att skapa en övergripande bild av verksamheternas behov och nuläge. Läges- och behovsanalyserna ska tillsammans med länsdialogen bidra till: samsyn om nuläge och behov, insikter inför arbetet framåt och utveckling, lärande och samverkan. Länsdialogen syftar därför till att lära, ta stöd av varandra, dela erfarenheter och utveckla samverkan. </a:t>
            </a:r>
          </a:p>
          <a:p>
            <a:r>
              <a:rPr lang="sv-SE" dirty="0"/>
              <a:t>Under våren inledde RSS ett arbete med att identifiera behov av regionalt stöd i omställningsarbetet till en hållbar socialtjänst genom bland annat SKRs kartläggning av socialtjänstens insatser samt dialog med Socialchefsnätverket och Välfärdsrådet. Vi fortsätter och fördjupar nu denna dialog med en bredare målgrupp, samtliga </a:t>
            </a:r>
            <a:r>
              <a:rPr lang="sv-SE" dirty="0" smtClean="0"/>
              <a:t>verksamhetsområden </a:t>
            </a:r>
            <a:r>
              <a:rPr lang="sv-SE" dirty="0"/>
              <a:t>i socialtjänsten och även närliggande verksamheter utanför socialtjänsten. </a:t>
            </a:r>
          </a:p>
        </p:txBody>
      </p:sp>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57</a:t>
            </a:fld>
            <a:endParaRPr lang="sv-SE" dirty="0"/>
          </a:p>
        </p:txBody>
      </p:sp>
      <p:sp>
        <p:nvSpPr>
          <p:cNvPr id="6" name="Rubrik 5"/>
          <p:cNvSpPr>
            <a:spLocks noGrp="1"/>
          </p:cNvSpPr>
          <p:nvPr>
            <p:ph type="title"/>
          </p:nvPr>
        </p:nvSpPr>
        <p:spPr/>
        <p:txBody>
          <a:bodyPr/>
          <a:lstStyle/>
          <a:p>
            <a:r>
              <a:rPr lang="sv-SE" dirty="0" smtClean="0"/>
              <a:t>Länsdialog 11 oktober</a:t>
            </a:r>
            <a:endParaRPr lang="sv-SE" dirty="0"/>
          </a:p>
        </p:txBody>
      </p:sp>
    </p:spTree>
    <p:extLst>
      <p:ext uri="{BB962C8B-B14F-4D97-AF65-F5344CB8AC3E}">
        <p14:creationId xmlns:p14="http://schemas.microsoft.com/office/powerpoint/2010/main" val="12274675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fontScale="85000" lnSpcReduction="10000"/>
          </a:bodyPr>
          <a:lstStyle/>
          <a:p>
            <a:endParaRPr lang="sv-SE" dirty="0"/>
          </a:p>
          <a:p>
            <a:pPr marL="0" indent="0">
              <a:buNone/>
            </a:pPr>
            <a:r>
              <a:rPr lang="sv-SE" b="1" dirty="0" smtClean="0"/>
              <a:t>För </a:t>
            </a:r>
            <a:r>
              <a:rPr lang="sv-SE" b="1" dirty="0"/>
              <a:t>vem? </a:t>
            </a:r>
            <a:r>
              <a:rPr lang="sv-SE" dirty="0"/>
              <a:t>Chefer (socialchef och verksamhetschefer eller liknande), verksamhetsutvecklare (t ex personer med uppdrag kring Nya </a:t>
            </a:r>
            <a:r>
              <a:rPr lang="sv-SE" dirty="0" err="1"/>
              <a:t>SoL</a:t>
            </a:r>
            <a:r>
              <a:rPr lang="sv-SE" dirty="0"/>
              <a:t>) och förtroendevalda (som ingår i Välfärdsrådet). Det handlar om representanter från socialtjänstens alla verksamhetsområden och närliggande verksamheter utifrån den lokala kontexten hos er. Det finns alltså möjlighet att bjuda med personer från fler förvaltningar inom kommunen som exempelvis skola, kommunal hälso- och sjukvård och arbetsmarknad m.fl. </a:t>
            </a:r>
            <a:r>
              <a:rPr lang="sv-SE" u="sng" dirty="0"/>
              <a:t>Region Dalarnas representanter i Länschefsnätverket är också inbjudna</a:t>
            </a:r>
            <a:r>
              <a:rPr lang="sv-SE" dirty="0" smtClean="0"/>
              <a:t>.</a:t>
            </a:r>
          </a:p>
          <a:p>
            <a:pPr marL="0" indent="0">
              <a:buNone/>
            </a:pPr>
            <a:endParaRPr lang="sv-SE" dirty="0"/>
          </a:p>
          <a:p>
            <a:pPr marL="0" indent="0">
              <a:buNone/>
            </a:pPr>
            <a:r>
              <a:rPr lang="sv-SE" dirty="0" smtClean="0"/>
              <a:t> </a:t>
            </a:r>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58</a:t>
            </a:fld>
            <a:endParaRPr lang="sv-SE" dirty="0"/>
          </a:p>
        </p:txBody>
      </p:sp>
      <p:sp>
        <p:nvSpPr>
          <p:cNvPr id="6" name="Rubrik 5"/>
          <p:cNvSpPr>
            <a:spLocks noGrp="1"/>
          </p:cNvSpPr>
          <p:nvPr>
            <p:ph type="title"/>
          </p:nvPr>
        </p:nvSpPr>
        <p:spPr/>
        <p:txBody>
          <a:bodyPr/>
          <a:lstStyle/>
          <a:p>
            <a:r>
              <a:rPr lang="sv-SE" dirty="0" smtClean="0"/>
              <a:t>Länsdialog 11 oktober forts</a:t>
            </a:r>
            <a:endParaRPr lang="sv-SE" dirty="0"/>
          </a:p>
        </p:txBody>
      </p:sp>
    </p:spTree>
    <p:extLst>
      <p:ext uri="{BB962C8B-B14F-4D97-AF65-F5344CB8AC3E}">
        <p14:creationId xmlns:p14="http://schemas.microsoft.com/office/powerpoint/2010/main" val="14874574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pPr marL="0" indent="0">
              <a:buNone/>
            </a:pPr>
            <a:r>
              <a:rPr lang="sv-SE" b="1" dirty="0">
                <a:solidFill>
                  <a:srgbClr val="000000"/>
                </a:solidFill>
                <a:latin typeface="Arial" panose="020B0604020202020204" pitchFamily="34" charset="0"/>
              </a:rPr>
              <a:t>Förberedelser </a:t>
            </a:r>
            <a:endParaRPr lang="sv-SE" dirty="0">
              <a:solidFill>
                <a:srgbClr val="000000"/>
              </a:solidFill>
              <a:latin typeface="Arial" panose="020B0604020202020204" pitchFamily="34" charset="0"/>
            </a:endParaRPr>
          </a:p>
          <a:p>
            <a:r>
              <a:rPr lang="sv-SE" dirty="0">
                <a:solidFill>
                  <a:srgbClr val="000000"/>
                </a:solidFill>
                <a:latin typeface="Arial" panose="020B0604020202020204" pitchFamily="34" charset="0"/>
              </a:rPr>
              <a:t>Inför länsdialogen behöver din kommun göra vissa förberedelser. Stödmaterial för det tas fram av SKR och lanseras i slutet av september. </a:t>
            </a:r>
          </a:p>
          <a:p>
            <a:r>
              <a:rPr lang="sv-SE" dirty="0">
                <a:solidFill>
                  <a:srgbClr val="000000"/>
                </a:solidFill>
                <a:latin typeface="Arial" panose="020B0604020202020204" pitchFamily="34" charset="0"/>
                <a:hlinkClick r:id="rId2"/>
              </a:rPr>
              <a:t>Om SKR:s stöd för läges- och behovsanalyser </a:t>
            </a:r>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59</a:t>
            </a:fld>
            <a:endParaRPr lang="sv-SE" dirty="0"/>
          </a:p>
        </p:txBody>
      </p:sp>
      <p:sp>
        <p:nvSpPr>
          <p:cNvPr id="6" name="Rubrik 5"/>
          <p:cNvSpPr>
            <a:spLocks noGrp="1"/>
          </p:cNvSpPr>
          <p:nvPr>
            <p:ph type="title"/>
          </p:nvPr>
        </p:nvSpPr>
        <p:spPr/>
        <p:txBody>
          <a:bodyPr/>
          <a:lstStyle/>
          <a:p>
            <a:r>
              <a:rPr lang="sv-SE" dirty="0" smtClean="0"/>
              <a:t>Länsdialog 11 oktober forts</a:t>
            </a:r>
            <a:endParaRPr lang="sv-SE" dirty="0"/>
          </a:p>
        </p:txBody>
      </p:sp>
      <p:sp>
        <p:nvSpPr>
          <p:cNvPr id="7" name="Ellips 6"/>
          <p:cNvSpPr/>
          <p:nvPr/>
        </p:nvSpPr>
        <p:spPr>
          <a:xfrm>
            <a:off x="9215919" y="1230423"/>
            <a:ext cx="2137025" cy="1733447"/>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smtClean="0"/>
              <a:t>3 timmar förberedelse</a:t>
            </a:r>
            <a:endParaRPr lang="sv-SE" dirty="0"/>
          </a:p>
        </p:txBody>
      </p:sp>
    </p:spTree>
    <p:extLst>
      <p:ext uri="{BB962C8B-B14F-4D97-AF65-F5344CB8AC3E}">
        <p14:creationId xmlns:p14="http://schemas.microsoft.com/office/powerpoint/2010/main" val="51204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D1C920-2E75-C939-9AD4-358EE68664E4}"/>
              </a:ext>
            </a:extLst>
          </p:cNvPr>
          <p:cNvSpPr>
            <a:spLocks noGrp="1"/>
          </p:cNvSpPr>
          <p:nvPr>
            <p:ph type="title"/>
          </p:nvPr>
        </p:nvSpPr>
        <p:spPr/>
        <p:txBody>
          <a:bodyPr/>
          <a:lstStyle/>
          <a:p>
            <a:r>
              <a:rPr lang="sv-SE" dirty="0"/>
              <a:t>Socialtjänstdataregisterlag</a:t>
            </a:r>
          </a:p>
        </p:txBody>
      </p:sp>
      <p:sp>
        <p:nvSpPr>
          <p:cNvPr id="3" name="Platshållare för innehåll 2">
            <a:extLst>
              <a:ext uri="{FF2B5EF4-FFF2-40B4-BE49-F238E27FC236}">
                <a16:creationId xmlns:a16="http://schemas.microsoft.com/office/drawing/2014/main" id="{0CDD403B-655E-C7A3-5CEE-986A7F58C47A}"/>
              </a:ext>
            </a:extLst>
          </p:cNvPr>
          <p:cNvSpPr>
            <a:spLocks noGrp="1"/>
          </p:cNvSpPr>
          <p:nvPr>
            <p:ph idx="1"/>
          </p:nvPr>
        </p:nvSpPr>
        <p:spPr/>
        <p:txBody>
          <a:bodyPr>
            <a:normAutofit fontScale="92500" lnSpcReduction="20000"/>
          </a:bodyPr>
          <a:lstStyle/>
          <a:p>
            <a:pPr algn="l" rtl="0" fontAlgn="base">
              <a:buFont typeface="Arial" panose="020B0604020202020204" pitchFamily="34" charset="0"/>
              <a:buChar char="•"/>
            </a:pPr>
            <a:r>
              <a:rPr lang="sv-SE" sz="1800" b="0" i="0" u="none" strike="noStrike" dirty="0">
                <a:solidFill>
                  <a:srgbClr val="115E67"/>
                </a:solidFill>
                <a:effectLst/>
                <a:latin typeface="+mj-lt"/>
              </a:rPr>
              <a:t>Be</a:t>
            </a:r>
            <a:r>
              <a:rPr lang="sv-SE" sz="1800" b="0" i="0" u="none" strike="noStrike" dirty="0">
                <a:effectLst/>
                <a:latin typeface="+mj-lt"/>
              </a:rPr>
              <a:t>hovet av utökad individbaserad statistik inom socialtjänsten har lyfts länge (</a:t>
            </a:r>
            <a:r>
              <a:rPr lang="sv-SE" sz="1800" b="0" i="0" u="none" strike="noStrike" dirty="0" err="1">
                <a:effectLst/>
                <a:latin typeface="+mj-lt"/>
              </a:rPr>
              <a:t>bl.a</a:t>
            </a:r>
            <a:r>
              <a:rPr lang="sv-SE" sz="1800" b="0" i="0" u="none" strike="noStrike" dirty="0">
                <a:effectLst/>
                <a:latin typeface="+mj-lt"/>
              </a:rPr>
              <a:t> hemställan av SKR)</a:t>
            </a:r>
            <a:r>
              <a:rPr lang="en-US" sz="1800" b="0" i="0" dirty="0">
                <a:effectLst/>
                <a:latin typeface="+mj-lt"/>
              </a:rPr>
              <a:t>​</a:t>
            </a:r>
            <a:endParaRPr lang="en-US" b="0" i="0" dirty="0">
              <a:effectLst/>
              <a:latin typeface="+mj-lt"/>
            </a:endParaRPr>
          </a:p>
          <a:p>
            <a:pPr algn="l" rtl="0" fontAlgn="base">
              <a:buFont typeface="Arial" panose="020B0604020202020204" pitchFamily="34" charset="0"/>
              <a:buChar char="•"/>
            </a:pPr>
            <a:r>
              <a:rPr lang="sv-SE" sz="1800" b="0" i="0" u="none" strike="noStrike" dirty="0">
                <a:effectLst/>
                <a:latin typeface="+mj-lt"/>
              </a:rPr>
              <a:t>”Hållbar socialtjänst – en ny socialtjänstlag” (SOU 2020:47) föreslår ny lag om socialtjänstdataregister</a:t>
            </a:r>
            <a:r>
              <a:rPr lang="en-US" sz="1800" b="0" i="0" dirty="0">
                <a:effectLst/>
                <a:latin typeface="+mj-lt"/>
              </a:rPr>
              <a:t>​</a:t>
            </a:r>
            <a:endParaRPr lang="en-US" b="0" i="0" dirty="0">
              <a:effectLst/>
              <a:latin typeface="+mj-lt"/>
            </a:endParaRPr>
          </a:p>
          <a:p>
            <a:pPr algn="l" rtl="0" fontAlgn="base">
              <a:buFont typeface="Arial" panose="020B0604020202020204" pitchFamily="34" charset="0"/>
              <a:buChar char="•"/>
            </a:pPr>
            <a:r>
              <a:rPr lang="sv-SE" sz="1800" b="0" i="0" u="none" strike="noStrike" dirty="0">
                <a:effectLst/>
                <a:latin typeface="+mj-lt"/>
              </a:rPr>
              <a:t>Utredning om utökad personuppgiftshantering för Socialstyrelsen – nu på remiss</a:t>
            </a:r>
            <a:r>
              <a:rPr lang="en-US" sz="1800" b="0" i="0" dirty="0">
                <a:effectLst/>
                <a:latin typeface="+mj-lt"/>
              </a:rPr>
              <a:t>​</a:t>
            </a:r>
            <a:endParaRPr lang="en-US" b="0" i="0" dirty="0">
              <a:effectLst/>
              <a:latin typeface="+mj-lt"/>
            </a:endParaRPr>
          </a:p>
          <a:p>
            <a:pPr algn="l" rtl="0" fontAlgn="base">
              <a:buFont typeface="Arial" panose="020B0604020202020204" pitchFamily="34" charset="0"/>
              <a:buChar char="•"/>
            </a:pPr>
            <a:r>
              <a:rPr lang="sv-SE" sz="1800" b="0" i="0" u="none" strike="noStrike" dirty="0">
                <a:effectLst/>
                <a:latin typeface="+mj-lt"/>
              </a:rPr>
              <a:t>Parallella uppdrag till Socialstyrelsen</a:t>
            </a:r>
            <a:endParaRPr lang="en-US" b="0" i="0" dirty="0">
              <a:effectLst/>
              <a:latin typeface="+mj-lt"/>
            </a:endParaRPr>
          </a:p>
          <a:p>
            <a:pPr marL="0" indent="0">
              <a:buNone/>
            </a:pPr>
            <a:endParaRPr lang="sv-SE" dirty="0">
              <a:latin typeface="+mj-lt"/>
            </a:endParaRPr>
          </a:p>
          <a:p>
            <a:pPr marL="0" indent="0" algn="l" rtl="0" fontAlgn="base">
              <a:buNone/>
            </a:pPr>
            <a:r>
              <a:rPr lang="sv-SE" sz="1800" b="0" i="0" u="none" strike="noStrike" dirty="0">
                <a:effectLst/>
                <a:latin typeface="+mj-lt"/>
              </a:rPr>
              <a:t>Omställningen kommer att leda till merarbete och kostnader. T.ex. relaterat till:</a:t>
            </a:r>
            <a:r>
              <a:rPr lang="en-US" sz="1800" b="0" i="0" dirty="0">
                <a:effectLst/>
                <a:latin typeface="+mj-lt"/>
              </a:rPr>
              <a:t>​</a:t>
            </a:r>
            <a:endParaRPr lang="en-US" b="0" i="0" dirty="0">
              <a:effectLst/>
              <a:latin typeface="+mj-lt"/>
            </a:endParaRPr>
          </a:p>
          <a:p>
            <a:pPr fontAlgn="base"/>
            <a:r>
              <a:rPr lang="sv-SE" sz="1800" b="0" i="0" u="none" strike="noStrike" dirty="0">
                <a:effectLst/>
                <a:latin typeface="+mj-lt"/>
              </a:rPr>
              <a:t>Puckelkostnader för att ställa om dokumentation och arbetssätt, samt verksamhetssystem och rapporter.</a:t>
            </a:r>
          </a:p>
          <a:p>
            <a:pPr algn="l" rtl="0" fontAlgn="base"/>
            <a:endParaRPr lang="sv-SE" sz="1800" dirty="0">
              <a:latin typeface="+mj-lt"/>
            </a:endParaRPr>
          </a:p>
          <a:p>
            <a:pPr algn="l" rtl="0" fontAlgn="base"/>
            <a:r>
              <a:rPr lang="sv-SE" sz="1800" b="0" i="0" dirty="0">
                <a:effectLst/>
                <a:latin typeface="+mj-lt"/>
              </a:rPr>
              <a:t>Statsbidrag att söka fram till 1 november</a:t>
            </a:r>
            <a:endParaRPr lang="en-US" b="0" i="0" dirty="0">
              <a:effectLst/>
              <a:latin typeface="+mj-lt"/>
            </a:endParaRPr>
          </a:p>
          <a:p>
            <a:pPr marL="0" indent="0">
              <a:buNone/>
            </a:pPr>
            <a:endParaRPr lang="sv-SE" dirty="0"/>
          </a:p>
        </p:txBody>
      </p:sp>
    </p:spTree>
    <p:extLst>
      <p:ext uri="{BB962C8B-B14F-4D97-AF65-F5344CB8AC3E}">
        <p14:creationId xmlns:p14="http://schemas.microsoft.com/office/powerpoint/2010/main" val="3736642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rundade hörn 2">
            <a:extLst>
              <a:ext uri="{FF2B5EF4-FFF2-40B4-BE49-F238E27FC236}">
                <a16:creationId xmlns:a16="http://schemas.microsoft.com/office/drawing/2014/main" id="{DB8CF33A-6731-3E59-507F-295AE925957B}"/>
              </a:ext>
            </a:extLst>
          </p:cNvPr>
          <p:cNvSpPr/>
          <p:nvPr/>
        </p:nvSpPr>
        <p:spPr>
          <a:xfrm>
            <a:off x="7145580" y="2826229"/>
            <a:ext cx="2592000" cy="2225546"/>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Rektangel: rundade hörn 1">
            <a:extLst>
              <a:ext uri="{FF2B5EF4-FFF2-40B4-BE49-F238E27FC236}">
                <a16:creationId xmlns:a16="http://schemas.microsoft.com/office/drawing/2014/main" id="{F0941EA2-8229-11FC-9AC4-7139537D9DB1}"/>
              </a:ext>
            </a:extLst>
          </p:cNvPr>
          <p:cNvSpPr/>
          <p:nvPr/>
        </p:nvSpPr>
        <p:spPr>
          <a:xfrm>
            <a:off x="4036181" y="2826229"/>
            <a:ext cx="2592000" cy="3600000"/>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ktangel: rundade hörn 3">
            <a:extLst>
              <a:ext uri="{FF2B5EF4-FFF2-40B4-BE49-F238E27FC236}">
                <a16:creationId xmlns:a16="http://schemas.microsoft.com/office/drawing/2014/main" id="{9937161B-42F6-D505-941A-10714AB9A4EC}"/>
              </a:ext>
            </a:extLst>
          </p:cNvPr>
          <p:cNvSpPr/>
          <p:nvPr/>
        </p:nvSpPr>
        <p:spPr>
          <a:xfrm>
            <a:off x="926782" y="2826229"/>
            <a:ext cx="2592000" cy="3600000"/>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extruta 18">
            <a:extLst>
              <a:ext uri="{FF2B5EF4-FFF2-40B4-BE49-F238E27FC236}">
                <a16:creationId xmlns:a16="http://schemas.microsoft.com/office/drawing/2014/main" id="{8C502450-DB27-A225-E969-569E5E30E402}"/>
              </a:ext>
            </a:extLst>
          </p:cNvPr>
          <p:cNvSpPr txBox="1"/>
          <p:nvPr/>
        </p:nvSpPr>
        <p:spPr>
          <a:xfrm>
            <a:off x="1088782" y="3469158"/>
            <a:ext cx="2268000" cy="1361837"/>
          </a:xfrm>
          <a:prstGeom prst="roundRect">
            <a:avLst>
              <a:gd name="adj" fmla="val 5834"/>
            </a:avLst>
          </a:prstGeom>
          <a:solidFill>
            <a:schemeClr val="accent2">
              <a:lumMod val="20000"/>
              <a:lumOff val="80000"/>
            </a:schemeClr>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Förberedande basmaterial: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Filmer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Frågor för dialog (SKR)</a:t>
            </a:r>
          </a:p>
        </p:txBody>
      </p:sp>
      <p:sp>
        <p:nvSpPr>
          <p:cNvPr id="11" name="textruta 27">
            <a:extLst>
              <a:ext uri="{FF2B5EF4-FFF2-40B4-BE49-F238E27FC236}">
                <a16:creationId xmlns:a16="http://schemas.microsoft.com/office/drawing/2014/main" id="{ECC888CB-60E4-B729-D4E3-7899A3B17FC5}"/>
              </a:ext>
            </a:extLst>
          </p:cNvPr>
          <p:cNvSpPr txBox="1"/>
          <p:nvPr/>
        </p:nvSpPr>
        <p:spPr>
          <a:xfrm>
            <a:off x="4214050" y="5318073"/>
            <a:ext cx="2236262" cy="919401"/>
          </a:xfrm>
          <a:prstGeom prst="roundRect">
            <a:avLst>
              <a:gd name="adj" fmla="val 11593"/>
            </a:avLst>
          </a:prstGeom>
          <a:solidFill>
            <a:schemeClr val="bg2"/>
          </a:solidFill>
          <a:ln>
            <a:solidFill>
              <a:schemeClr val="accent3"/>
            </a:solidFill>
          </a:ln>
        </p:spPr>
        <p:txBody>
          <a:bodyPr wrap="square" lIns="91440" tIns="45720" rIns="91440" bIns="45720"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t>
            </a:r>
            <a:r>
              <a:rPr kumimoji="0" lang="sv-SE"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ommundata</a:t>
            </a: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stöd för analys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(Socialstyrelsen) </a:t>
            </a:r>
            <a:endPar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3" name="textruta 30">
            <a:extLst>
              <a:ext uri="{FF2B5EF4-FFF2-40B4-BE49-F238E27FC236}">
                <a16:creationId xmlns:a16="http://schemas.microsoft.com/office/drawing/2014/main" id="{81795499-8B70-DF7E-5C2B-D9D3731D2BCD}"/>
              </a:ext>
            </a:extLst>
          </p:cNvPr>
          <p:cNvSpPr txBox="1"/>
          <p:nvPr/>
        </p:nvSpPr>
        <p:spPr>
          <a:xfrm>
            <a:off x="1088782" y="5108166"/>
            <a:ext cx="2268000" cy="1129308"/>
          </a:xfrm>
          <a:prstGeom prst="roundRect">
            <a:avLst>
              <a:gd name="adj" fmla="val 6359"/>
            </a:avLst>
          </a:prstGeom>
          <a:solidFill>
            <a:schemeClr val="accent2">
              <a:lumMod val="20000"/>
              <a:lumOff val="80000"/>
            </a:schemeClr>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Material + p</a:t>
            </a:r>
            <a:r>
              <a:rPr kumimoji="0" lang="sv-SE"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rocesstöd</a:t>
            </a: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RSS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för att arrangera länsdialog</a:t>
            </a: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(SKR)</a:t>
            </a:r>
            <a:endPar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9" name="textruta 28">
            <a:extLst>
              <a:ext uri="{FF2B5EF4-FFF2-40B4-BE49-F238E27FC236}">
                <a16:creationId xmlns:a16="http://schemas.microsoft.com/office/drawing/2014/main" id="{8540EA43-6FC3-C8C3-4AE3-C3F2206470FB}"/>
              </a:ext>
            </a:extLst>
          </p:cNvPr>
          <p:cNvSpPr txBox="1"/>
          <p:nvPr/>
        </p:nvSpPr>
        <p:spPr>
          <a:xfrm>
            <a:off x="4214050" y="3469158"/>
            <a:ext cx="2236262" cy="1615202"/>
          </a:xfrm>
          <a:prstGeom prst="roundRect">
            <a:avLst>
              <a:gd name="adj" fmla="val 5921"/>
            </a:avLst>
          </a:prstGeom>
          <a:solidFill>
            <a:schemeClr val="accent2">
              <a:lumMod val="20000"/>
              <a:lumOff val="80000"/>
            </a:schemeClr>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Skatta läget – </a:t>
            </a:r>
            <a:b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ett verktyg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Digitalt verktyg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Filmer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Stöd för dialog</a:t>
            </a:r>
            <a:b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(SKR)</a:t>
            </a:r>
          </a:p>
        </p:txBody>
      </p:sp>
      <p:sp>
        <p:nvSpPr>
          <p:cNvPr id="20" name="textruta 31">
            <a:extLst>
              <a:ext uri="{FF2B5EF4-FFF2-40B4-BE49-F238E27FC236}">
                <a16:creationId xmlns:a16="http://schemas.microsoft.com/office/drawing/2014/main" id="{82FFFDA4-F25B-19AA-3EB8-9866107DE813}"/>
              </a:ext>
            </a:extLst>
          </p:cNvPr>
          <p:cNvSpPr txBox="1"/>
          <p:nvPr/>
        </p:nvSpPr>
        <p:spPr>
          <a:xfrm>
            <a:off x="7306603" y="3469158"/>
            <a:ext cx="2269959" cy="1139726"/>
          </a:xfrm>
          <a:prstGeom prst="roundRect">
            <a:avLst>
              <a:gd name="adj" fmla="val 9563"/>
            </a:avLst>
          </a:prstGeom>
          <a:solidFill>
            <a:schemeClr val="bg2"/>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Informations-insamling av lägesbilderna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(Socialstyrelsen) </a:t>
            </a:r>
            <a:endPar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24" name="Rektangel: rundade hörn 23">
            <a:extLst>
              <a:ext uri="{FF2B5EF4-FFF2-40B4-BE49-F238E27FC236}">
                <a16:creationId xmlns:a16="http://schemas.microsoft.com/office/drawing/2014/main" id="{FEA8A69F-17B1-A9A1-AFAE-2D8D7ACE8C7E}"/>
              </a:ext>
            </a:extLst>
          </p:cNvPr>
          <p:cNvSpPr/>
          <p:nvPr/>
        </p:nvSpPr>
        <p:spPr>
          <a:xfrm>
            <a:off x="1124782" y="2620654"/>
            <a:ext cx="2196000" cy="50965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Inför länsdialog</a:t>
            </a:r>
          </a:p>
        </p:txBody>
      </p:sp>
      <p:sp>
        <p:nvSpPr>
          <p:cNvPr id="25" name="Rektangel: rundade hörn 24">
            <a:extLst>
              <a:ext uri="{FF2B5EF4-FFF2-40B4-BE49-F238E27FC236}">
                <a16:creationId xmlns:a16="http://schemas.microsoft.com/office/drawing/2014/main" id="{599E5239-7D22-526E-B7AD-725349B664FA}"/>
              </a:ext>
            </a:extLst>
          </p:cNvPr>
          <p:cNvSpPr/>
          <p:nvPr/>
        </p:nvSpPr>
        <p:spPr>
          <a:xfrm>
            <a:off x="7316435" y="2620655"/>
            <a:ext cx="2269958" cy="50965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Rapportering Socialstyrelsen</a:t>
            </a:r>
          </a:p>
        </p:txBody>
      </p:sp>
      <p:sp>
        <p:nvSpPr>
          <p:cNvPr id="26" name="Rektangel: rundade hörn 25">
            <a:extLst>
              <a:ext uri="{FF2B5EF4-FFF2-40B4-BE49-F238E27FC236}">
                <a16:creationId xmlns:a16="http://schemas.microsoft.com/office/drawing/2014/main" id="{1CF64F55-5C4B-ABC8-0FB4-281E48F2873D}"/>
              </a:ext>
            </a:extLst>
          </p:cNvPr>
          <p:cNvSpPr/>
          <p:nvPr/>
        </p:nvSpPr>
        <p:spPr>
          <a:xfrm>
            <a:off x="4214050" y="2620654"/>
            <a:ext cx="2236262" cy="46166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Lokal analys</a:t>
            </a:r>
          </a:p>
        </p:txBody>
      </p:sp>
      <p:sp>
        <p:nvSpPr>
          <p:cNvPr id="22" name="Rubrik 21">
            <a:extLst>
              <a:ext uri="{FF2B5EF4-FFF2-40B4-BE49-F238E27FC236}">
                <a16:creationId xmlns:a16="http://schemas.microsoft.com/office/drawing/2014/main" id="{B1D7F1F8-2641-1126-6542-B4E5E4054818}"/>
              </a:ext>
            </a:extLst>
          </p:cNvPr>
          <p:cNvSpPr>
            <a:spLocks noGrp="1"/>
          </p:cNvSpPr>
          <p:nvPr>
            <p:ph type="title"/>
          </p:nvPr>
        </p:nvSpPr>
        <p:spPr>
          <a:xfrm>
            <a:off x="866568" y="1488372"/>
            <a:ext cx="4947401" cy="799116"/>
          </a:xfrm>
        </p:spPr>
        <p:txBody>
          <a:bodyPr anchor="b"/>
          <a:lstStyle/>
          <a:p>
            <a:r>
              <a:rPr lang="sv-SE" sz="4400" dirty="0">
                <a:latin typeface="Arial" panose="020B0604020202020204" pitchFamily="34" charset="0"/>
                <a:cs typeface="Arial" panose="020B0604020202020204" pitchFamily="34" charset="0"/>
              </a:rPr>
              <a:t>Innehåll</a:t>
            </a:r>
            <a:endParaRPr lang="sv-SE" dirty="0">
              <a:latin typeface="Arial" panose="020B0604020202020204" pitchFamily="34" charset="0"/>
              <a:cs typeface="Arial" panose="020B0604020202020204" pitchFamily="34" charset="0"/>
            </a:endParaRPr>
          </a:p>
        </p:txBody>
      </p:sp>
      <p:sp>
        <p:nvSpPr>
          <p:cNvPr id="5" name="Ellips 4">
            <a:extLst>
              <a:ext uri="{FF2B5EF4-FFF2-40B4-BE49-F238E27FC236}">
                <a16:creationId xmlns:a16="http://schemas.microsoft.com/office/drawing/2014/main" id="{8C2B93D3-39B7-6D06-B194-9055AA599D38}"/>
              </a:ext>
            </a:extLst>
          </p:cNvPr>
          <p:cNvSpPr/>
          <p:nvPr/>
        </p:nvSpPr>
        <p:spPr>
          <a:xfrm>
            <a:off x="3838181" y="2415699"/>
            <a:ext cx="3001618" cy="864704"/>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5916607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629D80-3D37-B638-7FA4-BFEC6C30ED9B}"/>
              </a:ext>
            </a:extLst>
          </p:cNvPr>
          <p:cNvSpPr>
            <a:spLocks noGrp="1"/>
          </p:cNvSpPr>
          <p:nvPr>
            <p:ph type="ctrTitle"/>
          </p:nvPr>
        </p:nvSpPr>
        <p:spPr>
          <a:xfrm>
            <a:off x="838200" y="2668555"/>
            <a:ext cx="4881283" cy="1683735"/>
          </a:xfrm>
        </p:spPr>
        <p:txBody>
          <a:bodyPr anchor="b">
            <a:normAutofit/>
          </a:bodyPr>
          <a:lstStyle/>
          <a:p>
            <a:r>
              <a:rPr lang="sv-SE" dirty="0">
                <a:latin typeface="Arial" panose="020B0604020202020204" pitchFamily="34" charset="0"/>
                <a:cs typeface="Arial" panose="020B0604020202020204" pitchFamily="34" charset="0"/>
              </a:rPr>
              <a:t>Skatta läget – </a:t>
            </a:r>
            <a:br>
              <a:rPr lang="sv-SE" dirty="0">
                <a:latin typeface="Arial" panose="020B0604020202020204" pitchFamily="34" charset="0"/>
                <a:cs typeface="Arial" panose="020B0604020202020204" pitchFamily="34" charset="0"/>
              </a:rPr>
            </a:br>
            <a:r>
              <a:rPr lang="sv-SE" dirty="0">
                <a:latin typeface="Arial" panose="020B0604020202020204" pitchFamily="34" charset="0"/>
                <a:cs typeface="Arial" panose="020B0604020202020204" pitchFamily="34" charset="0"/>
              </a:rPr>
              <a:t>ett verktyg!</a:t>
            </a:r>
          </a:p>
        </p:txBody>
      </p:sp>
      <p:sp>
        <p:nvSpPr>
          <p:cNvPr id="3" name="Underrubrik 2">
            <a:extLst>
              <a:ext uri="{FF2B5EF4-FFF2-40B4-BE49-F238E27FC236}">
                <a16:creationId xmlns:a16="http://schemas.microsoft.com/office/drawing/2014/main" id="{14A333D2-9A8C-4DB8-DB93-6D90C5515832}"/>
              </a:ext>
            </a:extLst>
          </p:cNvPr>
          <p:cNvSpPr>
            <a:spLocks noGrp="1"/>
          </p:cNvSpPr>
          <p:nvPr>
            <p:ph type="subTitle" idx="1"/>
          </p:nvPr>
        </p:nvSpPr>
        <p:spPr>
          <a:xfrm>
            <a:off x="838200" y="4422371"/>
            <a:ext cx="4881283" cy="864524"/>
          </a:xfrm>
        </p:spPr>
        <p:txBody>
          <a:bodyPr>
            <a:normAutofit/>
          </a:bodyPr>
          <a:lstStyle/>
          <a:p>
            <a:r>
              <a:rPr lang="sv-SE" dirty="0">
                <a:latin typeface="Arial" panose="020B0604020202020204" pitchFamily="34" charset="0"/>
                <a:cs typeface="Arial" panose="020B0604020202020204" pitchFamily="34" charset="0"/>
              </a:rPr>
              <a:t>Stöd inför nya socialtjänstlagen</a:t>
            </a:r>
          </a:p>
          <a:p>
            <a:endParaRPr lang="sv-SE" dirty="0"/>
          </a:p>
          <a:p>
            <a:endParaRPr lang="sv-SE" dirty="0"/>
          </a:p>
          <a:p>
            <a:endParaRPr lang="sv-SE" dirty="0"/>
          </a:p>
          <a:p>
            <a:endParaRPr lang="sv-SE" dirty="0"/>
          </a:p>
        </p:txBody>
      </p:sp>
      <p:pic>
        <p:nvPicPr>
          <p:cNvPr id="5" name="Bild 4" descr="Mätare kontur">
            <a:extLst>
              <a:ext uri="{FF2B5EF4-FFF2-40B4-BE49-F238E27FC236}">
                <a16:creationId xmlns:a16="http://schemas.microsoft.com/office/drawing/2014/main" id="{E89E6B50-D79E-9F8D-91A8-07316CC5F3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096000" y="381000"/>
            <a:ext cx="6096000" cy="6096000"/>
          </a:xfrm>
          <a:prstGeom prst="rect">
            <a:avLst/>
          </a:prstGeom>
        </p:spPr>
      </p:pic>
    </p:spTree>
    <p:extLst>
      <p:ext uri="{BB962C8B-B14F-4D97-AF65-F5344CB8AC3E}">
        <p14:creationId xmlns:p14="http://schemas.microsoft.com/office/powerpoint/2010/main" val="37307501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0AC3EC-5626-FE3F-0836-0FA70C2F9E2D}"/>
              </a:ext>
            </a:extLst>
          </p:cNvPr>
          <p:cNvSpPr>
            <a:spLocks noGrp="1"/>
          </p:cNvSpPr>
          <p:nvPr>
            <p:ph type="title"/>
          </p:nvPr>
        </p:nvSpPr>
        <p:spPr/>
        <p:txBody>
          <a:bodyPr/>
          <a:lstStyle/>
          <a:p>
            <a:r>
              <a:rPr lang="sv-SE" dirty="0">
                <a:latin typeface="Arial" panose="020B0604020202020204" pitchFamily="34" charset="0"/>
                <a:cs typeface="Arial" panose="020B0604020202020204" pitchFamily="34" charset="0"/>
              </a:rPr>
              <a:t>Vad är innehållet?</a:t>
            </a:r>
          </a:p>
        </p:txBody>
      </p:sp>
      <p:sp>
        <p:nvSpPr>
          <p:cNvPr id="3" name="Platshållare för innehåll 2">
            <a:extLst>
              <a:ext uri="{FF2B5EF4-FFF2-40B4-BE49-F238E27FC236}">
                <a16:creationId xmlns:a16="http://schemas.microsoft.com/office/drawing/2014/main" id="{7686046F-2E47-3CCE-9BBB-9246B26FD2A2}"/>
              </a:ext>
            </a:extLst>
          </p:cNvPr>
          <p:cNvSpPr>
            <a:spLocks noGrp="1"/>
          </p:cNvSpPr>
          <p:nvPr>
            <p:ph idx="1"/>
          </p:nvPr>
        </p:nvSpPr>
        <p:spPr>
          <a:xfrm>
            <a:off x="839787" y="3429000"/>
            <a:ext cx="7313612" cy="2871908"/>
          </a:xfrm>
        </p:spPr>
        <p:txBody>
          <a:bodyPr/>
          <a:lstStyle/>
          <a:p>
            <a:r>
              <a:rPr lang="sv-SE" sz="2400" dirty="0">
                <a:effectLst/>
                <a:latin typeface="Arial" panose="020B0604020202020204" pitchFamily="34" charset="0"/>
                <a:cs typeface="Arial" panose="020B0604020202020204" pitchFamily="34" charset="0"/>
              </a:rPr>
              <a:t>Självskattningen är indelad i fyra olika avsnitt. </a:t>
            </a:r>
          </a:p>
          <a:p>
            <a:r>
              <a:rPr lang="sv-SE" sz="2400" dirty="0">
                <a:effectLst/>
                <a:latin typeface="Arial" panose="020B0604020202020204" pitchFamily="34" charset="0"/>
                <a:cs typeface="Arial" panose="020B0604020202020204" pitchFamily="34" charset="0"/>
              </a:rPr>
              <a:t>Varje del innehåller moment med tillhörande påståenden att diskutera och skatta. </a:t>
            </a:r>
          </a:p>
          <a:p>
            <a:endParaRPr lang="sv-SE" dirty="0"/>
          </a:p>
        </p:txBody>
      </p:sp>
      <p:sp>
        <p:nvSpPr>
          <p:cNvPr id="4" name="Frihandsfigur 10">
            <a:extLst>
              <a:ext uri="{FF2B5EF4-FFF2-40B4-BE49-F238E27FC236}">
                <a16:creationId xmlns:a16="http://schemas.microsoft.com/office/drawing/2014/main" id="{4AD9EEEB-0BF7-C5C2-9F3C-DEA7871C4B84}"/>
              </a:ext>
            </a:extLst>
          </p:cNvPr>
          <p:cNvSpPr/>
          <p:nvPr/>
        </p:nvSpPr>
        <p:spPr>
          <a:xfrm>
            <a:off x="8427563" y="0"/>
            <a:ext cx="3764437" cy="2677212"/>
          </a:xfrm>
          <a:custGeom>
            <a:avLst/>
            <a:gdLst>
              <a:gd name="connsiteX0" fmla="*/ 178246 w 2922638"/>
              <a:gd name="connsiteY0" fmla="*/ 0 h 2553146"/>
              <a:gd name="connsiteX1" fmla="*/ 2922638 w 2922638"/>
              <a:gd name="connsiteY1" fmla="*/ 0 h 2553146"/>
              <a:gd name="connsiteX2" fmla="*/ 2922638 w 2922638"/>
              <a:gd name="connsiteY2" fmla="*/ 2137901 h 2553146"/>
              <a:gd name="connsiteX3" fmla="*/ 2913111 w 2922638"/>
              <a:gd name="connsiteY3" fmla="*/ 2146560 h 2553146"/>
              <a:gd name="connsiteX4" fmla="*/ 1780529 w 2922638"/>
              <a:gd name="connsiteY4" fmla="*/ 2553146 h 2553146"/>
              <a:gd name="connsiteX5" fmla="*/ 0 w 2922638"/>
              <a:gd name="connsiteY5" fmla="*/ 772617 h 2553146"/>
              <a:gd name="connsiteX6" fmla="*/ 139923 w 2922638"/>
              <a:gd name="connsiteY6" fmla="*/ 79555 h 255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2638" h="2553146">
                <a:moveTo>
                  <a:pt x="178246" y="0"/>
                </a:moveTo>
                <a:lnTo>
                  <a:pt x="2922638" y="0"/>
                </a:lnTo>
                <a:lnTo>
                  <a:pt x="2922638" y="2137901"/>
                </a:lnTo>
                <a:lnTo>
                  <a:pt x="2913111" y="2146560"/>
                </a:lnTo>
                <a:cubicBezTo>
                  <a:pt x="2605330" y="2400563"/>
                  <a:pt x="2210749" y="2553146"/>
                  <a:pt x="1780529" y="2553146"/>
                </a:cubicBezTo>
                <a:cubicBezTo>
                  <a:pt x="797170" y="2553146"/>
                  <a:pt x="0" y="1755976"/>
                  <a:pt x="0" y="772617"/>
                </a:cubicBezTo>
                <a:cubicBezTo>
                  <a:pt x="0" y="526777"/>
                  <a:pt x="49823" y="292574"/>
                  <a:pt x="139923" y="79555"/>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rIns="36000" rtlCol="0" anchor="ctr">
            <a:noAutofit/>
          </a:bodyP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 name="textruta 4">
            <a:extLst>
              <a:ext uri="{FF2B5EF4-FFF2-40B4-BE49-F238E27FC236}">
                <a16:creationId xmlns:a16="http://schemas.microsoft.com/office/drawing/2014/main" id="{17DBB19E-5869-0CEF-6B4E-0DAFE66A8F63}"/>
              </a:ext>
            </a:extLst>
          </p:cNvPr>
          <p:cNvSpPr txBox="1"/>
          <p:nvPr/>
        </p:nvSpPr>
        <p:spPr>
          <a:xfrm>
            <a:off x="8669867" y="372720"/>
            <a:ext cx="3377589" cy="1569660"/>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Utgår ifrån vad vi vet nu om omställningen och vad som ingår i lagrådsremissen</a:t>
            </a:r>
          </a:p>
        </p:txBody>
      </p:sp>
    </p:spTree>
    <p:extLst>
      <p:ext uri="{BB962C8B-B14F-4D97-AF65-F5344CB8AC3E}">
        <p14:creationId xmlns:p14="http://schemas.microsoft.com/office/powerpoint/2010/main" val="17490153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C53484-28D5-A58D-9886-1FBC5B499892}"/>
              </a:ext>
            </a:extLst>
          </p:cNvPr>
          <p:cNvSpPr>
            <a:spLocks noGrp="1"/>
          </p:cNvSpPr>
          <p:nvPr>
            <p:ph type="title"/>
          </p:nvPr>
        </p:nvSpPr>
        <p:spPr/>
        <p:txBody>
          <a:bodyPr/>
          <a:lstStyle/>
          <a:p>
            <a:r>
              <a:rPr lang="sv-SE" dirty="0">
                <a:latin typeface="Arial" panose="020B0604020202020204" pitchFamily="34" charset="0"/>
                <a:cs typeface="Arial" panose="020B0604020202020204" pitchFamily="34" charset="0"/>
              </a:rPr>
              <a:t>Syfte: Skatta ert läge!</a:t>
            </a:r>
          </a:p>
        </p:txBody>
      </p:sp>
      <p:sp>
        <p:nvSpPr>
          <p:cNvPr id="6" name="Platshållare för innehåll 5">
            <a:extLst>
              <a:ext uri="{FF2B5EF4-FFF2-40B4-BE49-F238E27FC236}">
                <a16:creationId xmlns:a16="http://schemas.microsoft.com/office/drawing/2014/main" id="{F1E55367-5126-755F-0A24-7112B69DDA74}"/>
              </a:ext>
            </a:extLst>
          </p:cNvPr>
          <p:cNvSpPr>
            <a:spLocks noGrp="1"/>
          </p:cNvSpPr>
          <p:nvPr>
            <p:ph idx="1"/>
          </p:nvPr>
        </p:nvSpPr>
        <p:spPr>
          <a:xfrm>
            <a:off x="839787" y="3330222"/>
            <a:ext cx="7313612" cy="2970686"/>
          </a:xfrm>
        </p:spPr>
        <p:txBody>
          <a:bodyPr vert="horz" lIns="91440" tIns="45720" rIns="91440" bIns="45720" rtlCol="0" anchor="t">
            <a:noAutofit/>
          </a:bodyPr>
          <a:lstStyle/>
          <a:p>
            <a:r>
              <a:rPr lang="sv-SE" sz="2400" b="1" dirty="0">
                <a:effectLst/>
                <a:latin typeface="Arial" panose="020B0604020202020204" pitchFamily="34" charset="0"/>
                <a:cs typeface="Arial" panose="020B0604020202020204" pitchFamily="34" charset="0"/>
              </a:rPr>
              <a:t>Ge överblick</a:t>
            </a:r>
            <a:r>
              <a:rPr lang="sv-SE" sz="2400" dirty="0">
                <a:effectLst/>
                <a:latin typeface="Arial" panose="020B0604020202020204" pitchFamily="34" charset="0"/>
                <a:cs typeface="Arial" panose="020B0604020202020204" pitchFamily="34" charset="0"/>
              </a:rPr>
              <a:t> över läge och behov och var </a:t>
            </a:r>
            <a:r>
              <a:rPr lang="sv-SE" sz="2400" dirty="0">
                <a:latin typeface="Arial" panose="020B0604020202020204" pitchFamily="34" charset="0"/>
                <a:cs typeface="Arial" panose="020B0604020202020204" pitchFamily="34" charset="0"/>
              </a:rPr>
              <a:t>er</a:t>
            </a:r>
            <a:r>
              <a:rPr lang="sv-SE" sz="2400" dirty="0">
                <a:effectLst/>
                <a:latin typeface="Arial" panose="020B0604020202020204" pitchFamily="34" charset="0"/>
                <a:cs typeface="Arial" panose="020B0604020202020204" pitchFamily="34" charset="0"/>
              </a:rPr>
              <a:t> verksamhet befinner sig. </a:t>
            </a:r>
          </a:p>
          <a:p>
            <a:r>
              <a:rPr lang="sv-SE" sz="2400" b="1" dirty="0">
                <a:latin typeface="Arial" panose="020B0604020202020204" pitchFamily="34" charset="0"/>
                <a:cs typeface="Arial" panose="020B0604020202020204" pitchFamily="34" charset="0"/>
              </a:rPr>
              <a:t>Bidra till samsyn</a:t>
            </a:r>
            <a:r>
              <a:rPr lang="sv-SE" sz="2400" dirty="0">
                <a:latin typeface="Arial" panose="020B0604020202020204" pitchFamily="34" charset="0"/>
                <a:cs typeface="Arial" panose="020B0604020202020204" pitchFamily="34" charset="0"/>
              </a:rPr>
              <a:t> och gemensam förståelse för den egna omställningen.</a:t>
            </a:r>
          </a:p>
          <a:p>
            <a:r>
              <a:rPr lang="sv-SE" sz="2400" b="1" dirty="0">
                <a:latin typeface="Arial" panose="020B0604020202020204" pitchFamily="34" charset="0"/>
                <a:cs typeface="Arial" panose="020B0604020202020204" pitchFamily="34" charset="0"/>
              </a:rPr>
              <a:t>V</a:t>
            </a:r>
            <a:r>
              <a:rPr lang="sv-SE" sz="2400" b="1" dirty="0">
                <a:effectLst/>
                <a:latin typeface="Arial" panose="020B0604020202020204" pitchFamily="34" charset="0"/>
                <a:cs typeface="Arial" panose="020B0604020202020204" pitchFamily="34" charset="0"/>
              </a:rPr>
              <a:t>ägleda er i planeringen </a:t>
            </a:r>
            <a:r>
              <a:rPr lang="sv-SE" sz="2400" dirty="0">
                <a:effectLst/>
                <a:latin typeface="Arial" panose="020B0604020202020204" pitchFamily="34" charset="0"/>
                <a:cs typeface="Arial" panose="020B0604020202020204" pitchFamily="34" charset="0"/>
              </a:rPr>
              <a:t>av omställningen framåt.</a:t>
            </a:r>
          </a:p>
        </p:txBody>
      </p:sp>
      <p:sp>
        <p:nvSpPr>
          <p:cNvPr id="3" name="Ellips 2">
            <a:extLst>
              <a:ext uri="{FF2B5EF4-FFF2-40B4-BE49-F238E27FC236}">
                <a16:creationId xmlns:a16="http://schemas.microsoft.com/office/drawing/2014/main" id="{70DEC6BD-2BF6-6364-09E2-E153E4F193AE}"/>
              </a:ext>
            </a:extLst>
          </p:cNvPr>
          <p:cNvSpPr/>
          <p:nvPr/>
        </p:nvSpPr>
        <p:spPr>
          <a:xfrm>
            <a:off x="8250758" y="470516"/>
            <a:ext cx="3359927" cy="20321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Verktyg för din kommun</a:t>
            </a:r>
          </a:p>
        </p:txBody>
      </p:sp>
    </p:spTree>
    <p:extLst>
      <p:ext uri="{BB962C8B-B14F-4D97-AF65-F5344CB8AC3E}">
        <p14:creationId xmlns:p14="http://schemas.microsoft.com/office/powerpoint/2010/main" val="9504087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AE1C13-359D-C11C-099E-BB144226BDC6}"/>
              </a:ext>
            </a:extLst>
          </p:cNvPr>
          <p:cNvSpPr>
            <a:spLocks noGrp="1"/>
          </p:cNvSpPr>
          <p:nvPr>
            <p:ph type="title"/>
          </p:nvPr>
        </p:nvSpPr>
        <p:spPr>
          <a:xfrm>
            <a:off x="792412" y="2810435"/>
            <a:ext cx="4860396" cy="1237130"/>
          </a:xfrm>
        </p:spPr>
        <p:txBody>
          <a:bodyPr anchor="b">
            <a:normAutofit/>
          </a:bodyPr>
          <a:lstStyle/>
          <a:p>
            <a:r>
              <a:rPr lang="sv-SE" dirty="0">
                <a:latin typeface="Arial" panose="020B0604020202020204" pitchFamily="34" charset="0"/>
                <a:cs typeface="Arial" panose="020B0604020202020204" pitchFamily="34" charset="0"/>
              </a:rPr>
              <a:t>Från start till mål </a:t>
            </a:r>
            <a:br>
              <a:rPr lang="sv-SE" dirty="0">
                <a:latin typeface="Arial" panose="020B0604020202020204" pitchFamily="34" charset="0"/>
                <a:cs typeface="Arial" panose="020B0604020202020204" pitchFamily="34" charset="0"/>
              </a:rPr>
            </a:br>
            <a:r>
              <a:rPr lang="sv-SE" dirty="0">
                <a:latin typeface="Arial" panose="020B0604020202020204" pitchFamily="34" charset="0"/>
                <a:cs typeface="Arial" panose="020B0604020202020204" pitchFamily="34" charset="0"/>
              </a:rPr>
              <a:t>i fyra avsnitt</a:t>
            </a:r>
          </a:p>
        </p:txBody>
      </p:sp>
      <p:sp>
        <p:nvSpPr>
          <p:cNvPr id="4" name="textruta 3">
            <a:extLst>
              <a:ext uri="{FF2B5EF4-FFF2-40B4-BE49-F238E27FC236}">
                <a16:creationId xmlns:a16="http://schemas.microsoft.com/office/drawing/2014/main" id="{B733533C-271A-2B9D-3A4C-90513BC68A89}"/>
              </a:ext>
            </a:extLst>
          </p:cNvPr>
          <p:cNvSpPr txBox="1">
            <a:spLocks noChangeAspect="1"/>
          </p:cNvSpPr>
          <p:nvPr/>
        </p:nvSpPr>
        <p:spPr>
          <a:xfrm>
            <a:off x="7799148" y="1000587"/>
            <a:ext cx="180000" cy="180000"/>
          </a:xfrm>
          <a:prstGeom prst="ellipse">
            <a:avLst/>
          </a:prstGeom>
          <a:solidFill>
            <a:schemeClr val="accent3">
              <a:lumMod val="60000"/>
              <a:lumOff val="40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textruta 5">
            <a:extLst>
              <a:ext uri="{FF2B5EF4-FFF2-40B4-BE49-F238E27FC236}">
                <a16:creationId xmlns:a16="http://schemas.microsoft.com/office/drawing/2014/main" id="{5FB02FE6-A4FF-B0C3-8B74-21F4C5CB15A5}"/>
              </a:ext>
            </a:extLst>
          </p:cNvPr>
          <p:cNvSpPr txBox="1">
            <a:spLocks noChangeAspect="1"/>
          </p:cNvSpPr>
          <p:nvPr/>
        </p:nvSpPr>
        <p:spPr>
          <a:xfrm>
            <a:off x="8134998" y="1000587"/>
            <a:ext cx="180000" cy="180000"/>
          </a:xfrm>
          <a:prstGeom prst="ellipse">
            <a:avLst/>
          </a:prstGeom>
          <a:solidFill>
            <a:srgbClr val="FFB09E"/>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textruta 6">
            <a:extLst>
              <a:ext uri="{FF2B5EF4-FFF2-40B4-BE49-F238E27FC236}">
                <a16:creationId xmlns:a16="http://schemas.microsoft.com/office/drawing/2014/main" id="{589E1C72-DD04-8FDD-F33E-40C69C4BE042}"/>
              </a:ext>
            </a:extLst>
          </p:cNvPr>
          <p:cNvSpPr txBox="1">
            <a:spLocks noChangeAspect="1"/>
          </p:cNvSpPr>
          <p:nvPr/>
        </p:nvSpPr>
        <p:spPr>
          <a:xfrm>
            <a:off x="8470848" y="1000587"/>
            <a:ext cx="180000" cy="180000"/>
          </a:xfrm>
          <a:prstGeom prst="ellipse">
            <a:avLst/>
          </a:prstGeom>
          <a:solidFill>
            <a:srgbClr val="FF7C5D"/>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8" name="Ellips 7">
            <a:extLst>
              <a:ext uri="{FF2B5EF4-FFF2-40B4-BE49-F238E27FC236}">
                <a16:creationId xmlns:a16="http://schemas.microsoft.com/office/drawing/2014/main" id="{C0742AF8-8B6A-D23F-7716-EDC1D5C13C1A}"/>
              </a:ext>
            </a:extLst>
          </p:cNvPr>
          <p:cNvSpPr/>
          <p:nvPr/>
        </p:nvSpPr>
        <p:spPr>
          <a:xfrm>
            <a:off x="6750963" y="585770"/>
            <a:ext cx="936000" cy="936000"/>
          </a:xfrm>
          <a:prstGeom prst="ellipse">
            <a:avLst/>
          </a:prstGeom>
          <a:solidFill>
            <a:srgbClr val="9A332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FFFFFF"/>
                </a:solidFill>
                <a:effectLst/>
                <a:uLnTx/>
                <a:uFillTx/>
                <a:latin typeface="AvenirNext LT Pro Bold"/>
                <a:ea typeface="+mn-ea"/>
                <a:cs typeface="+mn-cs"/>
              </a:rPr>
              <a:t>START</a:t>
            </a:r>
          </a:p>
        </p:txBody>
      </p:sp>
      <p:sp>
        <p:nvSpPr>
          <p:cNvPr id="9" name="textruta 8">
            <a:extLst>
              <a:ext uri="{FF2B5EF4-FFF2-40B4-BE49-F238E27FC236}">
                <a16:creationId xmlns:a16="http://schemas.microsoft.com/office/drawing/2014/main" id="{9CA36614-7A61-0377-C7E4-4D295E94E251}"/>
              </a:ext>
            </a:extLst>
          </p:cNvPr>
          <p:cNvSpPr txBox="1">
            <a:spLocks noChangeAspect="1"/>
          </p:cNvSpPr>
          <p:nvPr/>
        </p:nvSpPr>
        <p:spPr>
          <a:xfrm>
            <a:off x="8806698" y="1000587"/>
            <a:ext cx="180000" cy="180000"/>
          </a:xfrm>
          <a:prstGeom prst="ellipse">
            <a:avLst/>
          </a:prstGeom>
          <a:solidFill>
            <a:schemeClr val="accent6"/>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Ellips 9">
            <a:extLst>
              <a:ext uri="{FF2B5EF4-FFF2-40B4-BE49-F238E27FC236}">
                <a16:creationId xmlns:a16="http://schemas.microsoft.com/office/drawing/2014/main" id="{DC9ED115-7080-0286-6844-6E034356E95D}"/>
              </a:ext>
            </a:extLst>
          </p:cNvPr>
          <p:cNvSpPr/>
          <p:nvPr/>
        </p:nvSpPr>
        <p:spPr>
          <a:xfrm>
            <a:off x="10452893" y="5541499"/>
            <a:ext cx="936000" cy="936000"/>
          </a:xfrm>
          <a:prstGeom prst="ellipse">
            <a:avLst/>
          </a:prstGeom>
          <a:solidFill>
            <a:srgbClr val="9A332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FFFFFF"/>
                </a:solidFill>
                <a:effectLst/>
                <a:uLnTx/>
                <a:uFillTx/>
                <a:latin typeface="AvenirNext LT Pro Bold"/>
                <a:ea typeface="+mn-ea"/>
                <a:cs typeface="+mn-cs"/>
              </a:rPr>
              <a:t>MÅL</a:t>
            </a:r>
          </a:p>
        </p:txBody>
      </p:sp>
      <p:sp>
        <p:nvSpPr>
          <p:cNvPr id="11" name="textruta 10">
            <a:extLst>
              <a:ext uri="{FF2B5EF4-FFF2-40B4-BE49-F238E27FC236}">
                <a16:creationId xmlns:a16="http://schemas.microsoft.com/office/drawing/2014/main" id="{FE2D6255-F0DC-4A5E-7DE7-3B9D5B45C913}"/>
              </a:ext>
            </a:extLst>
          </p:cNvPr>
          <p:cNvSpPr txBox="1">
            <a:spLocks noChangeAspect="1"/>
          </p:cNvSpPr>
          <p:nvPr/>
        </p:nvSpPr>
        <p:spPr>
          <a:xfrm>
            <a:off x="9072681" y="4925512"/>
            <a:ext cx="180000" cy="180000"/>
          </a:xfrm>
          <a:prstGeom prst="ellipse">
            <a:avLst/>
          </a:prstGeom>
          <a:solidFill>
            <a:schemeClr val="accent6"/>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12" name="textruta 11">
            <a:extLst>
              <a:ext uri="{FF2B5EF4-FFF2-40B4-BE49-F238E27FC236}">
                <a16:creationId xmlns:a16="http://schemas.microsoft.com/office/drawing/2014/main" id="{D3CE6465-BED4-3E7E-BFD7-95E7714B3F47}"/>
              </a:ext>
            </a:extLst>
          </p:cNvPr>
          <p:cNvSpPr txBox="1">
            <a:spLocks noChangeAspect="1"/>
          </p:cNvSpPr>
          <p:nvPr/>
        </p:nvSpPr>
        <p:spPr>
          <a:xfrm>
            <a:off x="9406199" y="4925512"/>
            <a:ext cx="180000" cy="180000"/>
          </a:xfrm>
          <a:prstGeom prst="ellipse">
            <a:avLst/>
          </a:prstGeom>
          <a:solidFill>
            <a:srgbClr val="FF7C5D"/>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13" name="textruta 12">
            <a:extLst>
              <a:ext uri="{FF2B5EF4-FFF2-40B4-BE49-F238E27FC236}">
                <a16:creationId xmlns:a16="http://schemas.microsoft.com/office/drawing/2014/main" id="{1CA0B37B-15D8-FE13-0E85-151CCF3C277C}"/>
              </a:ext>
            </a:extLst>
          </p:cNvPr>
          <p:cNvSpPr txBox="1">
            <a:spLocks noChangeAspect="1"/>
          </p:cNvSpPr>
          <p:nvPr/>
        </p:nvSpPr>
        <p:spPr>
          <a:xfrm>
            <a:off x="9782907" y="5909666"/>
            <a:ext cx="180000" cy="180000"/>
          </a:xfrm>
          <a:prstGeom prst="ellipse">
            <a:avLst/>
          </a:prstGeom>
          <a:solidFill>
            <a:schemeClr val="accent3">
              <a:lumMod val="60000"/>
              <a:lumOff val="40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14" name="textruta 13">
            <a:extLst>
              <a:ext uri="{FF2B5EF4-FFF2-40B4-BE49-F238E27FC236}">
                <a16:creationId xmlns:a16="http://schemas.microsoft.com/office/drawing/2014/main" id="{28A7507A-2A7C-0535-0E86-993A3FA3C799}"/>
              </a:ext>
            </a:extLst>
          </p:cNvPr>
          <p:cNvSpPr txBox="1">
            <a:spLocks noChangeAspect="1"/>
          </p:cNvSpPr>
          <p:nvPr/>
        </p:nvSpPr>
        <p:spPr>
          <a:xfrm>
            <a:off x="10117487" y="5909666"/>
            <a:ext cx="180000" cy="180000"/>
          </a:xfrm>
          <a:prstGeom prst="ellipse">
            <a:avLst/>
          </a:prstGeom>
          <a:solidFill>
            <a:srgbClr val="9A3324"/>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15" name="textruta 14">
            <a:extLst>
              <a:ext uri="{FF2B5EF4-FFF2-40B4-BE49-F238E27FC236}">
                <a16:creationId xmlns:a16="http://schemas.microsoft.com/office/drawing/2014/main" id="{BD03096E-AE5E-0C0B-D1B7-6E562B1135BC}"/>
              </a:ext>
            </a:extLst>
          </p:cNvPr>
          <p:cNvSpPr txBox="1">
            <a:spLocks noChangeAspect="1"/>
          </p:cNvSpPr>
          <p:nvPr/>
        </p:nvSpPr>
        <p:spPr>
          <a:xfrm>
            <a:off x="9448328" y="5909666"/>
            <a:ext cx="180000" cy="180000"/>
          </a:xfrm>
          <a:prstGeom prst="ellipse">
            <a:avLst/>
          </a:prstGeom>
          <a:solidFill>
            <a:srgbClr val="FFB09E"/>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16" name="Rektangel: rundade hörn 15">
            <a:extLst>
              <a:ext uri="{FF2B5EF4-FFF2-40B4-BE49-F238E27FC236}">
                <a16:creationId xmlns:a16="http://schemas.microsoft.com/office/drawing/2014/main" id="{B693CF97-6724-3D97-762E-86395748960F}"/>
              </a:ext>
            </a:extLst>
          </p:cNvPr>
          <p:cNvSpPr/>
          <p:nvPr/>
        </p:nvSpPr>
        <p:spPr>
          <a:xfrm>
            <a:off x="9706053" y="4081418"/>
            <a:ext cx="1908000" cy="1116000"/>
          </a:xfrm>
          <a:prstGeom prst="roundRect">
            <a:avLst>
              <a:gd name="adj" fmla="val 12542"/>
            </a:avLst>
          </a:prstGeom>
          <a:solidFill>
            <a:schemeClr val="bg1"/>
          </a:solidFill>
          <a:ln w="190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7000"/>
              </a:lnSpc>
              <a:spcBef>
                <a:spcPts val="800"/>
              </a:spcBef>
              <a:spcAft>
                <a:spcPts val="400"/>
              </a:spcAft>
              <a:buClrTx/>
              <a:buSzTx/>
              <a:buFontTx/>
              <a:buNone/>
              <a:tabLst/>
              <a:defRPr/>
            </a:pPr>
            <a:r>
              <a:rPr kumimoji="0" lang="sv-SE" sz="1600" b="1" i="0" u="none" strike="noStrike" kern="100" cap="none" spc="0" normalizeH="0" baseline="0" noProof="0">
                <a:ln>
                  <a:noFill/>
                </a:ln>
                <a:solidFill>
                  <a:srgbClr val="000000"/>
                </a:solidFill>
                <a:effectLst/>
                <a:uLnTx/>
                <a:uFillTx/>
                <a:latin typeface="AvenirNext LT Pro Bold"/>
                <a:ea typeface="Times New Roman" panose="02020603050405020304" pitchFamily="18" charset="0"/>
                <a:cs typeface="Times New Roman"/>
              </a:rPr>
              <a:t>Jämlik </a:t>
            </a:r>
            <a:r>
              <a:rPr kumimoji="0" lang="sv-SE" sz="1600" b="1" i="0" u="none" strike="noStrike" kern="100" cap="none" spc="0" normalizeH="0" baseline="0" noProof="0">
                <a:ln>
                  <a:noFill/>
                </a:ln>
                <a:solidFill>
                  <a:srgbClr val="FFFFFF"/>
                </a:solidFill>
                <a:effectLst/>
                <a:uLnTx/>
                <a:uFillTx/>
                <a:latin typeface="AvenirNext LT Pro Bold"/>
                <a:ea typeface="Times New Roman" panose="02020603050405020304" pitchFamily="18" charset="0"/>
                <a:cs typeface="Times New Roman" panose="02020603050405020304" pitchFamily="18" charset="0"/>
              </a:rPr>
              <a:t/>
            </a:r>
            <a:br>
              <a:rPr kumimoji="0" lang="sv-SE" sz="1600" b="1" i="0" u="none" strike="noStrike" kern="100" cap="none" spc="0" normalizeH="0" baseline="0" noProof="0">
                <a:ln>
                  <a:noFill/>
                </a:ln>
                <a:solidFill>
                  <a:srgbClr val="FFFFFF"/>
                </a:solidFill>
                <a:effectLst/>
                <a:uLnTx/>
                <a:uFillTx/>
                <a:latin typeface="AvenirNext LT Pro Bold"/>
                <a:ea typeface="Times New Roman" panose="02020603050405020304" pitchFamily="18" charset="0"/>
                <a:cs typeface="Times New Roman" panose="02020603050405020304" pitchFamily="18" charset="0"/>
              </a:rPr>
            </a:br>
            <a:r>
              <a:rPr kumimoji="0" lang="sv-SE" sz="1600" b="1" i="0" u="none" strike="noStrike" kern="100" cap="none" spc="0" normalizeH="0" baseline="0" noProof="0">
                <a:ln>
                  <a:noFill/>
                </a:ln>
                <a:solidFill>
                  <a:srgbClr val="000000"/>
                </a:solidFill>
                <a:effectLst/>
                <a:uLnTx/>
                <a:uFillTx/>
                <a:latin typeface="AvenirNext LT Pro Bold"/>
                <a:ea typeface="Times New Roman" panose="02020603050405020304" pitchFamily="18" charset="0"/>
                <a:cs typeface="Times New Roman"/>
              </a:rPr>
              <a:t>och jämställd  </a:t>
            </a:r>
            <a:endParaRPr kumimoji="0" lang="sv-SE" sz="1000" b="0" i="0" u="none" strike="noStrike" kern="100" cap="none" spc="0" normalizeH="0" baseline="0" noProof="0">
              <a:ln>
                <a:noFill/>
              </a:ln>
              <a:solidFill>
                <a:srgbClr val="000000"/>
              </a:solidFill>
              <a:effectLst/>
              <a:uLnTx/>
              <a:uFillTx/>
              <a:latin typeface="AvenirNext LT Pro Bold"/>
              <a:ea typeface="Aptos" panose="020B0004020202020204" pitchFamily="34" charset="0"/>
              <a:cs typeface="Times New Roman"/>
            </a:endParaRPr>
          </a:p>
        </p:txBody>
      </p:sp>
      <p:sp>
        <p:nvSpPr>
          <p:cNvPr id="17" name="Rektangel: rundade hörn 16">
            <a:extLst>
              <a:ext uri="{FF2B5EF4-FFF2-40B4-BE49-F238E27FC236}">
                <a16:creationId xmlns:a16="http://schemas.microsoft.com/office/drawing/2014/main" id="{518342E6-D481-F639-30B4-DB048BB60C1A}"/>
              </a:ext>
            </a:extLst>
          </p:cNvPr>
          <p:cNvSpPr/>
          <p:nvPr/>
        </p:nvSpPr>
        <p:spPr>
          <a:xfrm>
            <a:off x="6812321" y="2569685"/>
            <a:ext cx="2144498" cy="1116000"/>
          </a:xfrm>
          <a:prstGeom prst="roundRect">
            <a:avLst>
              <a:gd name="adj" fmla="val 10013"/>
            </a:avLst>
          </a:prstGeom>
          <a:solidFill>
            <a:schemeClr val="bg1"/>
          </a:solidFill>
          <a:ln w="190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800"/>
              </a:spcBef>
              <a:spcAft>
                <a:spcPts val="400"/>
              </a:spcAft>
              <a:buClrTx/>
              <a:buSzTx/>
              <a:buFontTx/>
              <a:buNone/>
              <a:tabLst/>
              <a:defRPr/>
            </a:pPr>
            <a:r>
              <a:rPr kumimoji="0" lang="sv-SE" sz="1600" b="1" i="0" u="none" strike="noStrike" kern="100" cap="none" spc="0" normalizeH="0" baseline="0" noProof="0">
                <a:ln>
                  <a:noFill/>
                </a:ln>
                <a:solidFill>
                  <a:srgbClr val="000000"/>
                </a:solidFill>
                <a:effectLst/>
                <a:uLnTx/>
                <a:uFillTx/>
                <a:latin typeface="AvenirNext LT Pro Bold"/>
                <a:ea typeface="Times New Roman" panose="02020603050405020304" pitchFamily="18" charset="0"/>
                <a:cs typeface="Times New Roman" panose="02020603050405020304" pitchFamily="18" charset="0"/>
              </a:rPr>
              <a:t>Förebyggande </a:t>
            </a:r>
            <a:br>
              <a:rPr kumimoji="0" lang="sv-SE" sz="1600" b="1" i="0" u="none" strike="noStrike" kern="100" cap="none" spc="0" normalizeH="0" baseline="0" noProof="0">
                <a:ln>
                  <a:noFill/>
                </a:ln>
                <a:solidFill>
                  <a:srgbClr val="000000"/>
                </a:solidFill>
                <a:effectLst/>
                <a:uLnTx/>
                <a:uFillTx/>
                <a:latin typeface="AvenirNext LT Pro Bold"/>
                <a:ea typeface="Times New Roman" panose="02020603050405020304" pitchFamily="18" charset="0"/>
                <a:cs typeface="Times New Roman" panose="02020603050405020304" pitchFamily="18" charset="0"/>
              </a:rPr>
            </a:br>
            <a:r>
              <a:rPr kumimoji="0" lang="sv-SE" sz="1600" b="1" i="0" u="none" strike="noStrike" kern="100" cap="none" spc="0" normalizeH="0" baseline="0" noProof="0">
                <a:ln>
                  <a:noFill/>
                </a:ln>
                <a:solidFill>
                  <a:srgbClr val="000000"/>
                </a:solidFill>
                <a:effectLst/>
                <a:uLnTx/>
                <a:uFillTx/>
                <a:latin typeface="AvenirNext LT Pro Bold"/>
                <a:ea typeface="Times New Roman" panose="02020603050405020304" pitchFamily="18" charset="0"/>
                <a:cs typeface="Times New Roman" panose="02020603050405020304" pitchFamily="18" charset="0"/>
              </a:rPr>
              <a:t>och lätt </a:t>
            </a:r>
            <a:br>
              <a:rPr kumimoji="0" lang="sv-SE" sz="1600" b="1" i="0" u="none" strike="noStrike" kern="100" cap="none" spc="0" normalizeH="0" baseline="0" noProof="0">
                <a:ln>
                  <a:noFill/>
                </a:ln>
                <a:solidFill>
                  <a:srgbClr val="000000"/>
                </a:solidFill>
                <a:effectLst/>
                <a:uLnTx/>
                <a:uFillTx/>
                <a:latin typeface="AvenirNext LT Pro Bold"/>
                <a:ea typeface="Times New Roman" panose="02020603050405020304" pitchFamily="18" charset="0"/>
                <a:cs typeface="Times New Roman" panose="02020603050405020304" pitchFamily="18" charset="0"/>
              </a:rPr>
            </a:br>
            <a:r>
              <a:rPr kumimoji="0" lang="sv-SE" sz="1600" b="1" i="0" u="none" strike="noStrike" kern="100" cap="none" spc="0" normalizeH="0" baseline="0" noProof="0">
                <a:ln>
                  <a:noFill/>
                </a:ln>
                <a:solidFill>
                  <a:srgbClr val="000000"/>
                </a:solidFill>
                <a:effectLst/>
                <a:uLnTx/>
                <a:uFillTx/>
                <a:latin typeface="AvenirNext LT Pro Bold"/>
                <a:ea typeface="Times New Roman" panose="02020603050405020304" pitchFamily="18" charset="0"/>
                <a:cs typeface="Times New Roman" panose="02020603050405020304" pitchFamily="18" charset="0"/>
              </a:rPr>
              <a:t>tillgänglig</a:t>
            </a:r>
            <a:endParaRPr kumimoji="0" lang="sv-SE" sz="1000" b="0" i="0" u="none" strike="noStrike" kern="100" cap="none" spc="0" normalizeH="0" baseline="0" noProof="0">
              <a:ln>
                <a:noFill/>
              </a:ln>
              <a:solidFill>
                <a:srgbClr val="000000"/>
              </a:solidFill>
              <a:effectLst/>
              <a:uLnTx/>
              <a:uFillTx/>
              <a:latin typeface="AvenirNext LT Pro Bold"/>
              <a:ea typeface="Aptos" panose="020B0004020202020204" pitchFamily="34" charset="0"/>
              <a:cs typeface="Times New Roman" panose="02020603050405020304" pitchFamily="18" charset="0"/>
            </a:endParaRPr>
          </a:p>
        </p:txBody>
      </p:sp>
      <p:sp>
        <p:nvSpPr>
          <p:cNvPr id="18" name="Rektangel: rundade hörn 17">
            <a:extLst>
              <a:ext uri="{FF2B5EF4-FFF2-40B4-BE49-F238E27FC236}">
                <a16:creationId xmlns:a16="http://schemas.microsoft.com/office/drawing/2014/main" id="{7B9794C6-008F-9B24-B84A-F9DC21A705FE}"/>
              </a:ext>
            </a:extLst>
          </p:cNvPr>
          <p:cNvSpPr/>
          <p:nvPr/>
        </p:nvSpPr>
        <p:spPr>
          <a:xfrm>
            <a:off x="9492422" y="1000598"/>
            <a:ext cx="1908000" cy="1116000"/>
          </a:xfrm>
          <a:prstGeom prst="roundRect">
            <a:avLst>
              <a:gd name="adj" fmla="val 12584"/>
            </a:avLst>
          </a:prstGeom>
          <a:solidFill>
            <a:schemeClr val="bg1"/>
          </a:solidFill>
          <a:ln w="190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800"/>
              </a:spcBef>
              <a:spcAft>
                <a:spcPts val="400"/>
              </a:spcAft>
              <a:buClrTx/>
              <a:buSzTx/>
              <a:buFontTx/>
              <a:buNone/>
              <a:tabLst/>
              <a:defRPr/>
            </a:pPr>
            <a:r>
              <a:rPr kumimoji="0" lang="sv-SE" sz="1600" b="1" i="0" u="none" strike="noStrike" kern="100" cap="none" spc="0" normalizeH="0" baseline="0" noProof="0">
                <a:ln>
                  <a:noFill/>
                </a:ln>
                <a:solidFill>
                  <a:srgbClr val="000000"/>
                </a:solidFill>
                <a:effectLst/>
                <a:uLnTx/>
                <a:uFillTx/>
                <a:latin typeface="AvenirNext LT Pro Bold"/>
                <a:ea typeface="Times New Roman" panose="02020603050405020304" pitchFamily="18" charset="0"/>
                <a:cs typeface="Times New Roman" panose="02020603050405020304" pitchFamily="18" charset="0"/>
              </a:rPr>
              <a:t>Styrning och ledning</a:t>
            </a:r>
            <a:endParaRPr kumimoji="0" lang="sv-SE" sz="1000" b="0" i="0" u="none" strike="noStrike" kern="100" cap="none" spc="0" normalizeH="0" baseline="0" noProof="0">
              <a:ln>
                <a:noFill/>
              </a:ln>
              <a:solidFill>
                <a:srgbClr val="000000"/>
              </a:solidFill>
              <a:effectLst/>
              <a:uLnTx/>
              <a:uFillTx/>
              <a:latin typeface="AvenirNext LT Pro Bold"/>
              <a:ea typeface="Aptos" panose="020B0004020202020204" pitchFamily="34" charset="0"/>
              <a:cs typeface="Times New Roman" panose="02020603050405020304" pitchFamily="18" charset="0"/>
            </a:endParaRPr>
          </a:p>
        </p:txBody>
      </p:sp>
      <p:sp>
        <p:nvSpPr>
          <p:cNvPr id="19" name="Rektangel: rundade hörn 18">
            <a:extLst>
              <a:ext uri="{FF2B5EF4-FFF2-40B4-BE49-F238E27FC236}">
                <a16:creationId xmlns:a16="http://schemas.microsoft.com/office/drawing/2014/main" id="{7B5D66C8-4EDB-E975-B622-C2184EA15471}"/>
              </a:ext>
            </a:extLst>
          </p:cNvPr>
          <p:cNvSpPr/>
          <p:nvPr/>
        </p:nvSpPr>
        <p:spPr>
          <a:xfrm>
            <a:off x="6812321" y="5370987"/>
            <a:ext cx="2144498" cy="936000"/>
          </a:xfrm>
          <a:prstGeom prst="roundRect">
            <a:avLst>
              <a:gd name="adj" fmla="val 10739"/>
            </a:avLst>
          </a:prstGeom>
          <a:solidFill>
            <a:schemeClr val="bg1"/>
          </a:solidFill>
          <a:ln w="190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sv-SE" sz="1600" b="1" i="0" u="none" strike="noStrike" kern="100" cap="none" spc="0" normalizeH="0" baseline="0" noProof="0">
                <a:ln>
                  <a:noFill/>
                </a:ln>
                <a:solidFill>
                  <a:srgbClr val="000000"/>
                </a:solidFill>
                <a:effectLst/>
                <a:uLnTx/>
                <a:uFillTx/>
                <a:latin typeface="AvenirNext LT Pro Bold"/>
                <a:ea typeface="+mn-ea"/>
                <a:cs typeface="+mn-cs"/>
              </a:rPr>
              <a:t>Kunskapsbaserad</a:t>
            </a:r>
            <a:endParaRPr kumimoji="0" lang="sv-SE" sz="1000" b="0" i="0" u="none" strike="noStrike" kern="1200" cap="none" spc="0" normalizeH="0" baseline="0" noProof="0">
              <a:ln>
                <a:noFill/>
              </a:ln>
              <a:solidFill>
                <a:srgbClr val="000000"/>
              </a:solidFill>
              <a:effectLst/>
              <a:uLnTx/>
              <a:uFillTx/>
              <a:latin typeface="AvenirNext LT Pro Bold"/>
              <a:ea typeface="Aptos" panose="020B0004020202020204" pitchFamily="34" charset="0"/>
              <a:cs typeface="Times New Roman" panose="02020603050405020304" pitchFamily="18" charset="0"/>
            </a:endParaRPr>
          </a:p>
        </p:txBody>
      </p:sp>
      <p:sp>
        <p:nvSpPr>
          <p:cNvPr id="20" name="textruta 19">
            <a:extLst>
              <a:ext uri="{FF2B5EF4-FFF2-40B4-BE49-F238E27FC236}">
                <a16:creationId xmlns:a16="http://schemas.microsoft.com/office/drawing/2014/main" id="{3D428E69-151E-1CE9-1D24-2D0AC855E7B7}"/>
              </a:ext>
            </a:extLst>
          </p:cNvPr>
          <p:cNvSpPr txBox="1"/>
          <p:nvPr/>
        </p:nvSpPr>
        <p:spPr>
          <a:xfrm>
            <a:off x="9136199" y="735145"/>
            <a:ext cx="720000" cy="720000"/>
          </a:xfrm>
          <a:prstGeom prst="ellipse">
            <a:avLst/>
          </a:prstGeom>
          <a:solidFill>
            <a:srgbClr val="DB7363"/>
          </a:solidFill>
          <a:ln w="19050">
            <a:solidFill>
              <a:schemeClr val="bg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0" cap="none" spc="0" normalizeH="0" baseline="0" noProof="0">
                <a:ln>
                  <a:noFill/>
                </a:ln>
                <a:solidFill>
                  <a:srgbClr val="FFFFFF"/>
                </a:solidFill>
                <a:effectLst/>
                <a:uLnTx/>
                <a:uFillTx/>
                <a:latin typeface="Avenir Next LT Pro"/>
                <a:ea typeface="+mn-ea"/>
                <a:cs typeface="+mn-cs"/>
              </a:rPr>
              <a:t>1</a:t>
            </a:r>
          </a:p>
        </p:txBody>
      </p:sp>
      <p:sp>
        <p:nvSpPr>
          <p:cNvPr id="21" name="textruta 20">
            <a:extLst>
              <a:ext uri="{FF2B5EF4-FFF2-40B4-BE49-F238E27FC236}">
                <a16:creationId xmlns:a16="http://schemas.microsoft.com/office/drawing/2014/main" id="{B14B9312-B54C-AB55-9171-44CB50BC955F}"/>
              </a:ext>
            </a:extLst>
          </p:cNvPr>
          <p:cNvSpPr txBox="1"/>
          <p:nvPr/>
        </p:nvSpPr>
        <p:spPr>
          <a:xfrm>
            <a:off x="8573380" y="2210415"/>
            <a:ext cx="720000" cy="720000"/>
          </a:xfrm>
          <a:prstGeom prst="ellipse">
            <a:avLst/>
          </a:prstGeom>
          <a:solidFill>
            <a:srgbClr val="DB7363"/>
          </a:solidFill>
          <a:ln w="19050">
            <a:solidFill>
              <a:schemeClr val="bg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0" cap="none" spc="0" normalizeH="0" baseline="0" noProof="0">
                <a:ln>
                  <a:noFill/>
                </a:ln>
                <a:solidFill>
                  <a:srgbClr val="FFFFFF"/>
                </a:solidFill>
                <a:effectLst/>
                <a:uLnTx/>
                <a:uFillTx/>
                <a:latin typeface="Avenir Next LT Pro"/>
                <a:ea typeface="+mn-ea"/>
                <a:cs typeface="+mn-cs"/>
              </a:rPr>
              <a:t>2</a:t>
            </a:r>
          </a:p>
        </p:txBody>
      </p:sp>
      <p:sp>
        <p:nvSpPr>
          <p:cNvPr id="22" name="textruta 21">
            <a:extLst>
              <a:ext uri="{FF2B5EF4-FFF2-40B4-BE49-F238E27FC236}">
                <a16:creationId xmlns:a16="http://schemas.microsoft.com/office/drawing/2014/main" id="{3708ADF1-3168-67CB-9C41-A9047DFB7C70}"/>
              </a:ext>
            </a:extLst>
          </p:cNvPr>
          <p:cNvSpPr txBox="1"/>
          <p:nvPr/>
        </p:nvSpPr>
        <p:spPr>
          <a:xfrm>
            <a:off x="9346752" y="3769525"/>
            <a:ext cx="720000" cy="720000"/>
          </a:xfrm>
          <a:prstGeom prst="ellipse">
            <a:avLst/>
          </a:prstGeom>
          <a:solidFill>
            <a:srgbClr val="DB7363"/>
          </a:solidFill>
          <a:ln w="19050">
            <a:solidFill>
              <a:schemeClr val="bg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0" cap="none" spc="0" normalizeH="0" baseline="0" noProof="0">
                <a:ln>
                  <a:noFill/>
                </a:ln>
                <a:solidFill>
                  <a:srgbClr val="FFFFFF"/>
                </a:solidFill>
                <a:effectLst/>
                <a:uLnTx/>
                <a:uFillTx/>
                <a:latin typeface="Avenir Next LT Pro"/>
                <a:ea typeface="+mn-ea"/>
                <a:cs typeface="+mn-cs"/>
              </a:rPr>
              <a:t>3</a:t>
            </a:r>
          </a:p>
        </p:txBody>
      </p:sp>
      <p:sp>
        <p:nvSpPr>
          <p:cNvPr id="23" name="textruta 22">
            <a:extLst>
              <a:ext uri="{FF2B5EF4-FFF2-40B4-BE49-F238E27FC236}">
                <a16:creationId xmlns:a16="http://schemas.microsoft.com/office/drawing/2014/main" id="{563A12C8-691B-C9BF-6DCA-B4801AA0086E}"/>
              </a:ext>
            </a:extLst>
          </p:cNvPr>
          <p:cNvSpPr txBox="1"/>
          <p:nvPr/>
        </p:nvSpPr>
        <p:spPr>
          <a:xfrm>
            <a:off x="7596904" y="4911622"/>
            <a:ext cx="720000" cy="720000"/>
          </a:xfrm>
          <a:prstGeom prst="ellipse">
            <a:avLst/>
          </a:prstGeom>
          <a:solidFill>
            <a:srgbClr val="DB7363"/>
          </a:solidFill>
          <a:ln w="19050">
            <a:solidFill>
              <a:schemeClr val="bg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0" cap="none" spc="0" normalizeH="0" baseline="0" noProof="0">
                <a:ln>
                  <a:noFill/>
                </a:ln>
                <a:solidFill>
                  <a:srgbClr val="FFFFFF"/>
                </a:solidFill>
                <a:effectLst/>
                <a:uLnTx/>
                <a:uFillTx/>
                <a:latin typeface="Avenir Next LT Pro"/>
                <a:ea typeface="+mn-ea"/>
                <a:cs typeface="+mn-cs"/>
              </a:rPr>
              <a:t>4</a:t>
            </a:r>
          </a:p>
        </p:txBody>
      </p:sp>
      <p:sp>
        <p:nvSpPr>
          <p:cNvPr id="24" name="textruta 23">
            <a:extLst>
              <a:ext uri="{FF2B5EF4-FFF2-40B4-BE49-F238E27FC236}">
                <a16:creationId xmlns:a16="http://schemas.microsoft.com/office/drawing/2014/main" id="{C42A930F-28DC-7EEC-FB7D-874D979EC99F}"/>
              </a:ext>
            </a:extLst>
          </p:cNvPr>
          <p:cNvSpPr txBox="1">
            <a:spLocks noChangeAspect="1"/>
          </p:cNvSpPr>
          <p:nvPr/>
        </p:nvSpPr>
        <p:spPr>
          <a:xfrm>
            <a:off x="10786359" y="2493868"/>
            <a:ext cx="180000" cy="180000"/>
          </a:xfrm>
          <a:prstGeom prst="ellipse">
            <a:avLst/>
          </a:prstGeom>
          <a:solidFill>
            <a:schemeClr val="accent3">
              <a:lumMod val="60000"/>
              <a:lumOff val="40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25" name="textruta 24">
            <a:extLst>
              <a:ext uri="{FF2B5EF4-FFF2-40B4-BE49-F238E27FC236}">
                <a16:creationId xmlns:a16="http://schemas.microsoft.com/office/drawing/2014/main" id="{2604CCE1-E284-DBED-9990-1BC2A53F1E01}"/>
              </a:ext>
            </a:extLst>
          </p:cNvPr>
          <p:cNvSpPr txBox="1">
            <a:spLocks noChangeAspect="1"/>
          </p:cNvSpPr>
          <p:nvPr/>
        </p:nvSpPr>
        <p:spPr>
          <a:xfrm>
            <a:off x="10786359" y="2210415"/>
            <a:ext cx="180000" cy="180000"/>
          </a:xfrm>
          <a:prstGeom prst="ellipse">
            <a:avLst/>
          </a:prstGeom>
          <a:solidFill>
            <a:srgbClr val="FFB09E"/>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26" name="textruta 25">
            <a:extLst>
              <a:ext uri="{FF2B5EF4-FFF2-40B4-BE49-F238E27FC236}">
                <a16:creationId xmlns:a16="http://schemas.microsoft.com/office/drawing/2014/main" id="{E356516A-C01C-6EA2-946F-5D64D99D078A}"/>
              </a:ext>
            </a:extLst>
          </p:cNvPr>
          <p:cNvSpPr txBox="1">
            <a:spLocks noChangeAspect="1"/>
          </p:cNvSpPr>
          <p:nvPr/>
        </p:nvSpPr>
        <p:spPr>
          <a:xfrm>
            <a:off x="10119427" y="2493868"/>
            <a:ext cx="180000" cy="180000"/>
          </a:xfrm>
          <a:prstGeom prst="ellipse">
            <a:avLst/>
          </a:prstGeom>
          <a:solidFill>
            <a:srgbClr val="FF7C5D"/>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27" name="textruta 26">
            <a:extLst>
              <a:ext uri="{FF2B5EF4-FFF2-40B4-BE49-F238E27FC236}">
                <a16:creationId xmlns:a16="http://schemas.microsoft.com/office/drawing/2014/main" id="{AF88E347-8DF5-A37B-1225-CDFE51A2F463}"/>
              </a:ext>
            </a:extLst>
          </p:cNvPr>
          <p:cNvSpPr txBox="1">
            <a:spLocks noChangeAspect="1"/>
          </p:cNvSpPr>
          <p:nvPr/>
        </p:nvSpPr>
        <p:spPr>
          <a:xfrm>
            <a:off x="10452893" y="2493868"/>
            <a:ext cx="180000" cy="180000"/>
          </a:xfrm>
          <a:prstGeom prst="ellipse">
            <a:avLst/>
          </a:prstGeom>
          <a:solidFill>
            <a:schemeClr val="accent6"/>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28" name="textruta 27">
            <a:extLst>
              <a:ext uri="{FF2B5EF4-FFF2-40B4-BE49-F238E27FC236}">
                <a16:creationId xmlns:a16="http://schemas.microsoft.com/office/drawing/2014/main" id="{D35556FF-CE12-FEB2-2C7D-A72C2DA662D8}"/>
              </a:ext>
            </a:extLst>
          </p:cNvPr>
          <p:cNvSpPr txBox="1">
            <a:spLocks noChangeAspect="1"/>
          </p:cNvSpPr>
          <p:nvPr/>
        </p:nvSpPr>
        <p:spPr>
          <a:xfrm>
            <a:off x="9452495" y="2493868"/>
            <a:ext cx="180000" cy="180000"/>
          </a:xfrm>
          <a:prstGeom prst="ellipse">
            <a:avLst/>
          </a:prstGeom>
          <a:solidFill>
            <a:schemeClr val="accent3">
              <a:lumMod val="60000"/>
              <a:lumOff val="40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29" name="textruta 28">
            <a:extLst>
              <a:ext uri="{FF2B5EF4-FFF2-40B4-BE49-F238E27FC236}">
                <a16:creationId xmlns:a16="http://schemas.microsoft.com/office/drawing/2014/main" id="{FDB79BAD-DEB5-959F-57BE-04975D035B6D}"/>
              </a:ext>
            </a:extLst>
          </p:cNvPr>
          <p:cNvSpPr txBox="1">
            <a:spLocks noChangeAspect="1"/>
          </p:cNvSpPr>
          <p:nvPr/>
        </p:nvSpPr>
        <p:spPr>
          <a:xfrm>
            <a:off x="9785961" y="2493868"/>
            <a:ext cx="180000" cy="180000"/>
          </a:xfrm>
          <a:prstGeom prst="ellipse">
            <a:avLst/>
          </a:prstGeom>
          <a:solidFill>
            <a:srgbClr val="9A3324"/>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30" name="textruta 29">
            <a:extLst>
              <a:ext uri="{FF2B5EF4-FFF2-40B4-BE49-F238E27FC236}">
                <a16:creationId xmlns:a16="http://schemas.microsoft.com/office/drawing/2014/main" id="{C5EB22A7-95CD-36B7-C34E-6B47CB720021}"/>
              </a:ext>
            </a:extLst>
          </p:cNvPr>
          <p:cNvSpPr txBox="1">
            <a:spLocks noChangeAspect="1"/>
          </p:cNvSpPr>
          <p:nvPr/>
        </p:nvSpPr>
        <p:spPr>
          <a:xfrm>
            <a:off x="8027491" y="3778567"/>
            <a:ext cx="180000" cy="180000"/>
          </a:xfrm>
          <a:prstGeom prst="ellipse">
            <a:avLst/>
          </a:prstGeom>
          <a:solidFill>
            <a:srgbClr val="FFB09E"/>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31" name="textruta 30">
            <a:extLst>
              <a:ext uri="{FF2B5EF4-FFF2-40B4-BE49-F238E27FC236}">
                <a16:creationId xmlns:a16="http://schemas.microsoft.com/office/drawing/2014/main" id="{1ADFE8BB-8276-D63A-F4EE-CED8D1E292B8}"/>
              </a:ext>
            </a:extLst>
          </p:cNvPr>
          <p:cNvSpPr txBox="1">
            <a:spLocks noChangeAspect="1"/>
          </p:cNvSpPr>
          <p:nvPr/>
        </p:nvSpPr>
        <p:spPr>
          <a:xfrm>
            <a:off x="8697113" y="4056257"/>
            <a:ext cx="180000" cy="180000"/>
          </a:xfrm>
          <a:prstGeom prst="ellipse">
            <a:avLst/>
          </a:prstGeom>
          <a:solidFill>
            <a:srgbClr val="FF7C5D"/>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32" name="textruta 31">
            <a:extLst>
              <a:ext uri="{FF2B5EF4-FFF2-40B4-BE49-F238E27FC236}">
                <a16:creationId xmlns:a16="http://schemas.microsoft.com/office/drawing/2014/main" id="{3D4830DD-2EA5-B128-083F-1BB5CAF61C6C}"/>
              </a:ext>
            </a:extLst>
          </p:cNvPr>
          <p:cNvSpPr txBox="1">
            <a:spLocks noChangeAspect="1"/>
          </p:cNvSpPr>
          <p:nvPr/>
        </p:nvSpPr>
        <p:spPr>
          <a:xfrm>
            <a:off x="9030579" y="4056257"/>
            <a:ext cx="180000" cy="180000"/>
          </a:xfrm>
          <a:prstGeom prst="ellipse">
            <a:avLst/>
          </a:prstGeom>
          <a:solidFill>
            <a:schemeClr val="accent6"/>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33" name="textruta 32">
            <a:extLst>
              <a:ext uri="{FF2B5EF4-FFF2-40B4-BE49-F238E27FC236}">
                <a16:creationId xmlns:a16="http://schemas.microsoft.com/office/drawing/2014/main" id="{94D75599-EE18-8205-3D75-1B6AC0506F85}"/>
              </a:ext>
            </a:extLst>
          </p:cNvPr>
          <p:cNvSpPr txBox="1">
            <a:spLocks noChangeAspect="1"/>
          </p:cNvSpPr>
          <p:nvPr/>
        </p:nvSpPr>
        <p:spPr>
          <a:xfrm>
            <a:off x="8030181" y="4056257"/>
            <a:ext cx="180000" cy="180000"/>
          </a:xfrm>
          <a:prstGeom prst="ellipse">
            <a:avLst/>
          </a:prstGeom>
          <a:solidFill>
            <a:schemeClr val="accent3">
              <a:lumMod val="60000"/>
              <a:lumOff val="40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34" name="textruta 33">
            <a:extLst>
              <a:ext uri="{FF2B5EF4-FFF2-40B4-BE49-F238E27FC236}">
                <a16:creationId xmlns:a16="http://schemas.microsoft.com/office/drawing/2014/main" id="{4E128CB2-570E-06E7-D69B-D52CB29B834E}"/>
              </a:ext>
            </a:extLst>
          </p:cNvPr>
          <p:cNvSpPr txBox="1">
            <a:spLocks noChangeAspect="1"/>
          </p:cNvSpPr>
          <p:nvPr/>
        </p:nvSpPr>
        <p:spPr>
          <a:xfrm>
            <a:off x="8363647" y="4056257"/>
            <a:ext cx="180000" cy="180000"/>
          </a:xfrm>
          <a:prstGeom prst="ellipse">
            <a:avLst/>
          </a:prstGeom>
          <a:solidFill>
            <a:srgbClr val="9A3324"/>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35" name="textruta 34">
            <a:extLst>
              <a:ext uri="{FF2B5EF4-FFF2-40B4-BE49-F238E27FC236}">
                <a16:creationId xmlns:a16="http://schemas.microsoft.com/office/drawing/2014/main" id="{9D284C3A-5A28-C68D-CF60-A6D99F565624}"/>
              </a:ext>
            </a:extLst>
          </p:cNvPr>
          <p:cNvSpPr txBox="1">
            <a:spLocks noChangeAspect="1"/>
          </p:cNvSpPr>
          <p:nvPr/>
        </p:nvSpPr>
        <p:spPr>
          <a:xfrm>
            <a:off x="8420145" y="4925512"/>
            <a:ext cx="180000" cy="180000"/>
          </a:xfrm>
          <a:prstGeom prst="ellipse">
            <a:avLst/>
          </a:prstGeom>
          <a:solidFill>
            <a:srgbClr val="FFB09E"/>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36" name="textruta 35">
            <a:extLst>
              <a:ext uri="{FF2B5EF4-FFF2-40B4-BE49-F238E27FC236}">
                <a16:creationId xmlns:a16="http://schemas.microsoft.com/office/drawing/2014/main" id="{684B7222-F4DD-B205-F7DB-86D2CA0FEC8E}"/>
              </a:ext>
            </a:extLst>
          </p:cNvPr>
          <p:cNvSpPr txBox="1">
            <a:spLocks noChangeAspect="1"/>
          </p:cNvSpPr>
          <p:nvPr/>
        </p:nvSpPr>
        <p:spPr>
          <a:xfrm>
            <a:off x="8755995" y="4925512"/>
            <a:ext cx="180000" cy="180000"/>
          </a:xfrm>
          <a:prstGeom prst="ellipse">
            <a:avLst/>
          </a:prstGeom>
          <a:solidFill>
            <a:srgbClr val="FF7C5D"/>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37" name="textruta 36">
            <a:extLst>
              <a:ext uri="{FF2B5EF4-FFF2-40B4-BE49-F238E27FC236}">
                <a16:creationId xmlns:a16="http://schemas.microsoft.com/office/drawing/2014/main" id="{610F6337-A388-00BF-8A83-74B630B3FF87}"/>
              </a:ext>
            </a:extLst>
          </p:cNvPr>
          <p:cNvSpPr txBox="1">
            <a:spLocks noChangeAspect="1"/>
          </p:cNvSpPr>
          <p:nvPr/>
        </p:nvSpPr>
        <p:spPr>
          <a:xfrm>
            <a:off x="9113749" y="5909666"/>
            <a:ext cx="180000" cy="180000"/>
          </a:xfrm>
          <a:prstGeom prst="ellipse">
            <a:avLst/>
          </a:prstGeom>
          <a:solidFill>
            <a:srgbClr val="FF7C5D"/>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22449787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B2A084-D809-7FD6-BEA3-438F13DC2EB7}"/>
              </a:ext>
            </a:extLst>
          </p:cNvPr>
          <p:cNvSpPr>
            <a:spLocks noGrp="1"/>
          </p:cNvSpPr>
          <p:nvPr>
            <p:ph type="title"/>
          </p:nvPr>
        </p:nvSpPr>
        <p:spPr>
          <a:xfrm>
            <a:off x="478543" y="1566331"/>
            <a:ext cx="4996568" cy="1237130"/>
          </a:xfrm>
        </p:spPr>
        <p:txBody>
          <a:bodyPr/>
          <a:lstStyle/>
          <a:p>
            <a:r>
              <a:rPr lang="sv-SE" dirty="0">
                <a:latin typeface="Arial" panose="020B0604020202020204" pitchFamily="34" charset="0"/>
                <a:cs typeface="Arial" panose="020B0604020202020204" pitchFamily="34" charset="0"/>
              </a:rPr>
              <a:t>Styrning och ledning</a:t>
            </a:r>
          </a:p>
        </p:txBody>
      </p:sp>
      <p:sp>
        <p:nvSpPr>
          <p:cNvPr id="3" name="Platshållare för text 2">
            <a:extLst>
              <a:ext uri="{FF2B5EF4-FFF2-40B4-BE49-F238E27FC236}">
                <a16:creationId xmlns:a16="http://schemas.microsoft.com/office/drawing/2014/main" id="{7C6F5A1D-8EDE-6187-037B-70CAB4232EDD}"/>
              </a:ext>
            </a:extLst>
          </p:cNvPr>
          <p:cNvSpPr>
            <a:spLocks noGrp="1"/>
          </p:cNvSpPr>
          <p:nvPr>
            <p:ph type="body" sz="half" idx="2"/>
          </p:nvPr>
        </p:nvSpPr>
        <p:spPr>
          <a:xfrm>
            <a:off x="478543" y="2912533"/>
            <a:ext cx="5229532" cy="3488265"/>
          </a:xfrm>
        </p:spPr>
        <p:txBody>
          <a:bodyPr/>
          <a:lstStyle/>
          <a:p>
            <a:pPr>
              <a:lnSpc>
                <a:spcPct val="100000"/>
              </a:lnSpc>
              <a:spcBef>
                <a:spcPts val="600"/>
              </a:spcBef>
            </a:pPr>
            <a:r>
              <a:rPr lang="sv-SE" dirty="0">
                <a:latin typeface="Arial" panose="020B0604020202020204" pitchFamily="34" charset="0"/>
                <a:cs typeface="Arial" panose="020B0604020202020204" pitchFamily="34" charset="0"/>
              </a:rPr>
              <a:t>För att uppfylla nya socialtjänstlagens intention behöver kommunens ledning ge socialtjänsten – och närliggande verksamheter – goda förutsättningar att ställa om.</a:t>
            </a:r>
          </a:p>
          <a:p>
            <a:pPr>
              <a:lnSpc>
                <a:spcPct val="100000"/>
              </a:lnSpc>
              <a:spcBef>
                <a:spcPts val="600"/>
              </a:spcBef>
            </a:pPr>
            <a:r>
              <a:rPr lang="sv-SE" dirty="0">
                <a:latin typeface="Arial" panose="020B0604020202020204" pitchFamily="34" charset="0"/>
                <a:cs typeface="Arial" panose="020B0604020202020204" pitchFamily="34" charset="0"/>
              </a:rPr>
              <a:t>De tre momenten är:</a:t>
            </a:r>
          </a:p>
          <a:p>
            <a:pPr marL="342900" indent="-342900">
              <a:lnSpc>
                <a:spcPct val="100000"/>
              </a:lnSpc>
              <a:spcBef>
                <a:spcPts val="600"/>
              </a:spcBef>
              <a:buFont typeface="Arial" panose="020B0604020202020204" pitchFamily="34" charset="0"/>
              <a:buChar char="•"/>
            </a:pPr>
            <a:r>
              <a:rPr lang="sv-SE" dirty="0">
                <a:latin typeface="Arial" panose="020B0604020202020204" pitchFamily="34" charset="0"/>
                <a:cs typeface="Arial" panose="020B0604020202020204" pitchFamily="34" charset="0"/>
              </a:rPr>
              <a:t>Sätta mål, följa upp resultat och analysera</a:t>
            </a:r>
          </a:p>
          <a:p>
            <a:pPr marL="342900" indent="-342900">
              <a:lnSpc>
                <a:spcPct val="100000"/>
              </a:lnSpc>
              <a:spcBef>
                <a:spcPts val="600"/>
              </a:spcBef>
              <a:buFont typeface="Arial" panose="020B0604020202020204" pitchFamily="34" charset="0"/>
              <a:buChar char="•"/>
            </a:pPr>
            <a:r>
              <a:rPr lang="sv-SE" dirty="0">
                <a:latin typeface="Arial" panose="020B0604020202020204" pitchFamily="34" charset="0"/>
                <a:cs typeface="Arial" panose="020B0604020202020204" pitchFamily="34" charset="0"/>
              </a:rPr>
              <a:t>Organisation och kultur</a:t>
            </a:r>
          </a:p>
          <a:p>
            <a:pPr marL="342900" indent="-342900">
              <a:lnSpc>
                <a:spcPct val="100000"/>
              </a:lnSpc>
              <a:spcBef>
                <a:spcPts val="600"/>
              </a:spcBef>
              <a:buFont typeface="Arial" panose="020B0604020202020204" pitchFamily="34" charset="0"/>
              <a:buChar char="•"/>
            </a:pPr>
            <a:r>
              <a:rPr lang="sv-SE" dirty="0">
                <a:latin typeface="Arial" panose="020B0604020202020204" pitchFamily="34" charset="0"/>
                <a:cs typeface="Arial" panose="020B0604020202020204" pitchFamily="34" charset="0"/>
              </a:rPr>
              <a:t>Utveckla samverkan</a:t>
            </a:r>
            <a:endParaRPr lang="sv-SE" sz="2200" dirty="0">
              <a:latin typeface="Arial" panose="020B0604020202020204" pitchFamily="34" charset="0"/>
              <a:cs typeface="Arial" panose="020B0604020202020204" pitchFamily="34" charset="0"/>
            </a:endParaRPr>
          </a:p>
        </p:txBody>
      </p:sp>
      <p:pic>
        <p:nvPicPr>
          <p:cNvPr id="6" name="Platshållare för bild 5" descr="En bild som visar rita, träd, tavla, illustration&#10;&#10;Automatiskt genererad beskrivning">
            <a:extLst>
              <a:ext uri="{FF2B5EF4-FFF2-40B4-BE49-F238E27FC236}">
                <a16:creationId xmlns:a16="http://schemas.microsoft.com/office/drawing/2014/main" id="{2447D628-BBF1-786A-6CB8-61D982630F44}"/>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21019" t="12215" r="21019" b="11784"/>
          <a:stretch/>
        </p:blipFill>
        <p:spPr>
          <a:xfrm>
            <a:off x="6483926" y="1134738"/>
            <a:ext cx="5414291" cy="4715220"/>
          </a:xfrm>
        </p:spPr>
      </p:pic>
    </p:spTree>
    <p:extLst>
      <p:ext uri="{BB962C8B-B14F-4D97-AF65-F5344CB8AC3E}">
        <p14:creationId xmlns:p14="http://schemas.microsoft.com/office/powerpoint/2010/main" val="362931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020A4B-6FC8-2568-8C91-0A37900448BA}"/>
              </a:ext>
            </a:extLst>
          </p:cNvPr>
          <p:cNvSpPr>
            <a:spLocks noGrp="1"/>
          </p:cNvSpPr>
          <p:nvPr>
            <p:ph type="title"/>
          </p:nvPr>
        </p:nvSpPr>
        <p:spPr>
          <a:xfrm>
            <a:off x="614008" y="1878439"/>
            <a:ext cx="4860396" cy="1237130"/>
          </a:xfrm>
        </p:spPr>
        <p:txBody>
          <a:bodyPr anchor="b">
            <a:normAutofit/>
          </a:bodyPr>
          <a:lstStyle/>
          <a:p>
            <a:r>
              <a:rPr lang="sv-SE" dirty="0">
                <a:latin typeface="Arial" panose="020B0604020202020204" pitchFamily="34" charset="0"/>
                <a:cs typeface="Arial" panose="020B0604020202020204" pitchFamily="34" charset="0"/>
              </a:rPr>
              <a:t>Förebyggande och lätt tillgänglig</a:t>
            </a:r>
          </a:p>
        </p:txBody>
      </p:sp>
      <p:sp>
        <p:nvSpPr>
          <p:cNvPr id="3" name="Platshållare för text 2">
            <a:extLst>
              <a:ext uri="{FF2B5EF4-FFF2-40B4-BE49-F238E27FC236}">
                <a16:creationId xmlns:a16="http://schemas.microsoft.com/office/drawing/2014/main" id="{2DDAEE3A-72A8-4F82-0E7A-999351E0880D}"/>
              </a:ext>
            </a:extLst>
          </p:cNvPr>
          <p:cNvSpPr>
            <a:spLocks noGrp="1"/>
          </p:cNvSpPr>
          <p:nvPr>
            <p:ph type="body" sz="half" idx="2"/>
          </p:nvPr>
        </p:nvSpPr>
        <p:spPr>
          <a:xfrm>
            <a:off x="614007" y="3341511"/>
            <a:ext cx="4860396" cy="2967081"/>
          </a:xfrm>
        </p:spPr>
        <p:txBody>
          <a:bodyPr>
            <a:normAutofit/>
          </a:bodyPr>
          <a:lstStyle/>
          <a:p>
            <a:pPr>
              <a:lnSpc>
                <a:spcPct val="100000"/>
              </a:lnSpc>
              <a:spcBef>
                <a:spcPts val="600"/>
              </a:spcBef>
            </a:pPr>
            <a:r>
              <a:rPr lang="sv-SE" dirty="0">
                <a:latin typeface="Arial" panose="020B0604020202020204" pitchFamily="34" charset="0"/>
                <a:cs typeface="Arial" panose="020B0604020202020204" pitchFamily="34" charset="0"/>
              </a:rPr>
              <a:t>Socialtjänsten är förebyggande och lätt tillgänglig.   </a:t>
            </a:r>
          </a:p>
          <a:p>
            <a:pPr>
              <a:lnSpc>
                <a:spcPct val="100000"/>
              </a:lnSpc>
              <a:spcBef>
                <a:spcPts val="600"/>
              </a:spcBef>
            </a:pPr>
            <a:r>
              <a:rPr lang="sv-SE" dirty="0">
                <a:latin typeface="Arial" panose="020B0604020202020204" pitchFamily="34" charset="0"/>
                <a:cs typeface="Arial" panose="020B0604020202020204" pitchFamily="34" charset="0"/>
              </a:rPr>
              <a:t>De tre momenten är:</a:t>
            </a:r>
          </a:p>
          <a:p>
            <a:pPr marL="342900" indent="-342900">
              <a:lnSpc>
                <a:spcPct val="100000"/>
              </a:lnSpc>
              <a:spcBef>
                <a:spcPts val="600"/>
              </a:spcBef>
              <a:buFont typeface="Arial" panose="020B0604020202020204" pitchFamily="34" charset="0"/>
              <a:buChar char="•"/>
            </a:pPr>
            <a:r>
              <a:rPr lang="sv-SE" dirty="0">
                <a:latin typeface="Arial" panose="020B0604020202020204" pitchFamily="34" charset="0"/>
                <a:cs typeface="Arial" panose="020B0604020202020204" pitchFamily="34" charset="0"/>
              </a:rPr>
              <a:t>Planera utifrån behov</a:t>
            </a:r>
          </a:p>
          <a:p>
            <a:pPr marL="342900" indent="-342900">
              <a:lnSpc>
                <a:spcPct val="100000"/>
              </a:lnSpc>
              <a:spcBef>
                <a:spcPts val="600"/>
              </a:spcBef>
              <a:buFont typeface="Arial" panose="020B0604020202020204" pitchFamily="34" charset="0"/>
              <a:buChar char="•"/>
            </a:pPr>
            <a:r>
              <a:rPr lang="sv-SE" dirty="0">
                <a:latin typeface="Arial" panose="020B0604020202020204" pitchFamily="34" charset="0"/>
                <a:cs typeface="Arial" panose="020B0604020202020204" pitchFamily="34" charset="0"/>
              </a:rPr>
              <a:t>Förebyggande först</a:t>
            </a:r>
          </a:p>
          <a:p>
            <a:pPr marL="342900" indent="-342900">
              <a:lnSpc>
                <a:spcPct val="100000"/>
              </a:lnSpc>
              <a:spcBef>
                <a:spcPts val="600"/>
              </a:spcBef>
              <a:buFont typeface="Arial" panose="020B0604020202020204" pitchFamily="34" charset="0"/>
              <a:buChar char="•"/>
            </a:pPr>
            <a:r>
              <a:rPr lang="sv-SE" dirty="0">
                <a:latin typeface="Arial" panose="020B0604020202020204" pitchFamily="34" charset="0"/>
                <a:cs typeface="Arial" panose="020B0604020202020204" pitchFamily="34" charset="0"/>
              </a:rPr>
              <a:t>Lätt tillgänglig – nära invånarna</a:t>
            </a:r>
            <a:endParaRPr lang="sv-SE" sz="2200" dirty="0">
              <a:latin typeface="Arial" panose="020B0604020202020204" pitchFamily="34" charset="0"/>
              <a:cs typeface="Arial" panose="020B0604020202020204" pitchFamily="34" charset="0"/>
            </a:endParaRPr>
          </a:p>
        </p:txBody>
      </p:sp>
      <p:pic>
        <p:nvPicPr>
          <p:cNvPr id="6" name="Platshållare för bild 5" descr="En bild som visar tecknad serie, rita, clipart, illustration&#10;&#10;Automatiskt genererad beskrivning">
            <a:extLst>
              <a:ext uri="{FF2B5EF4-FFF2-40B4-BE49-F238E27FC236}">
                <a16:creationId xmlns:a16="http://schemas.microsoft.com/office/drawing/2014/main" id="{5424D283-CB3A-4A0A-4FA0-C398684F6C26}"/>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3667" r="23667"/>
          <a:stretch/>
        </p:blipFill>
        <p:spPr>
          <a:xfrm>
            <a:off x="6096037" y="0"/>
            <a:ext cx="6095926" cy="6858000"/>
          </a:xfrm>
          <a:noFill/>
        </p:spPr>
      </p:pic>
    </p:spTree>
    <p:extLst>
      <p:ext uri="{BB962C8B-B14F-4D97-AF65-F5344CB8AC3E}">
        <p14:creationId xmlns:p14="http://schemas.microsoft.com/office/powerpoint/2010/main" val="496224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020A4B-6FC8-2568-8C91-0A37900448BA}"/>
              </a:ext>
            </a:extLst>
          </p:cNvPr>
          <p:cNvSpPr>
            <a:spLocks noGrp="1"/>
          </p:cNvSpPr>
          <p:nvPr>
            <p:ph type="title"/>
          </p:nvPr>
        </p:nvSpPr>
        <p:spPr>
          <a:xfrm>
            <a:off x="483989" y="1637566"/>
            <a:ext cx="5397522" cy="1015323"/>
          </a:xfrm>
        </p:spPr>
        <p:txBody>
          <a:bodyPr anchor="b">
            <a:normAutofit/>
          </a:bodyPr>
          <a:lstStyle/>
          <a:p>
            <a:r>
              <a:rPr lang="sv-SE" dirty="0">
                <a:latin typeface="Arial" panose="020B0604020202020204" pitchFamily="34" charset="0"/>
                <a:cs typeface="Arial" panose="020B0604020202020204" pitchFamily="34" charset="0"/>
              </a:rPr>
              <a:t>Jämlik och jämställd</a:t>
            </a:r>
          </a:p>
        </p:txBody>
      </p:sp>
      <p:sp>
        <p:nvSpPr>
          <p:cNvPr id="3" name="Platshållare för text 2">
            <a:extLst>
              <a:ext uri="{FF2B5EF4-FFF2-40B4-BE49-F238E27FC236}">
                <a16:creationId xmlns:a16="http://schemas.microsoft.com/office/drawing/2014/main" id="{2DDAEE3A-72A8-4F82-0E7A-999351E0880D}"/>
              </a:ext>
            </a:extLst>
          </p:cNvPr>
          <p:cNvSpPr>
            <a:spLocks noGrp="1"/>
          </p:cNvSpPr>
          <p:nvPr>
            <p:ph type="body" sz="half" idx="2"/>
          </p:nvPr>
        </p:nvSpPr>
        <p:spPr>
          <a:xfrm>
            <a:off x="483989" y="2899259"/>
            <a:ext cx="5216194" cy="3618271"/>
          </a:xfrm>
        </p:spPr>
        <p:txBody>
          <a:bodyPr vert="horz" lIns="91440" tIns="45720" rIns="91440" bIns="45720" rtlCol="0" anchor="t">
            <a:noAutofit/>
          </a:bodyPr>
          <a:lstStyle/>
          <a:p>
            <a:pPr>
              <a:lnSpc>
                <a:spcPct val="100000"/>
              </a:lnSpc>
              <a:spcBef>
                <a:spcPts val="600"/>
              </a:spcBef>
            </a:pPr>
            <a:r>
              <a:rPr lang="sv-SE" dirty="0">
                <a:latin typeface="Arial" panose="020B0604020202020204" pitchFamily="34" charset="0"/>
                <a:cs typeface="Arial" panose="020B0604020202020204" pitchFamily="34" charset="0"/>
              </a:rPr>
              <a:t>Socialtjänsten främjar jämlika och jämställda levnadsvillkor, respekterar och främjar mänskliga rättigheter och tillgodoser barns rättigheter.  </a:t>
            </a:r>
          </a:p>
          <a:p>
            <a:pPr>
              <a:lnSpc>
                <a:spcPct val="100000"/>
              </a:lnSpc>
              <a:spcBef>
                <a:spcPts val="600"/>
              </a:spcBef>
            </a:pPr>
            <a:r>
              <a:rPr lang="sv-SE" dirty="0">
                <a:latin typeface="Arial" panose="020B0604020202020204" pitchFamily="34" charset="0"/>
                <a:cs typeface="Arial" panose="020B0604020202020204" pitchFamily="34" charset="0"/>
              </a:rPr>
              <a:t>De tre momenten är:</a:t>
            </a:r>
          </a:p>
          <a:p>
            <a:pPr marL="342900" indent="-342900">
              <a:lnSpc>
                <a:spcPct val="100000"/>
              </a:lnSpc>
              <a:spcBef>
                <a:spcPts val="600"/>
              </a:spcBef>
              <a:buFont typeface="Arial" panose="020B0604020202020204" pitchFamily="34" charset="0"/>
              <a:buChar char="•"/>
            </a:pPr>
            <a:r>
              <a:rPr lang="sv-SE" dirty="0">
                <a:latin typeface="Arial" panose="020B0604020202020204" pitchFamily="34" charset="0"/>
                <a:cs typeface="Arial" panose="020B0604020202020204" pitchFamily="34" charset="0"/>
              </a:rPr>
              <a:t>Jämlik och jämställd styrning</a:t>
            </a:r>
          </a:p>
          <a:p>
            <a:pPr marL="342900" indent="-342900">
              <a:lnSpc>
                <a:spcPct val="100000"/>
              </a:lnSpc>
              <a:spcBef>
                <a:spcPts val="600"/>
              </a:spcBef>
              <a:buFont typeface="Arial" panose="020B0604020202020204" pitchFamily="34" charset="0"/>
              <a:buChar char="•"/>
            </a:pPr>
            <a:r>
              <a:rPr lang="sv-SE" dirty="0">
                <a:latin typeface="Arial" panose="020B0604020202020204" pitchFamily="34" charset="0"/>
                <a:cs typeface="Arial" panose="020B0604020202020204" pitchFamily="34" charset="0"/>
              </a:rPr>
              <a:t>Likvärdigt bemötande och delaktighet</a:t>
            </a:r>
          </a:p>
          <a:p>
            <a:pPr marL="342900" indent="-342900">
              <a:lnSpc>
                <a:spcPct val="100000"/>
              </a:lnSpc>
              <a:spcBef>
                <a:spcPts val="600"/>
              </a:spcBef>
              <a:buFont typeface="Arial" panose="020B0604020202020204" pitchFamily="34" charset="0"/>
              <a:buChar char="•"/>
            </a:pPr>
            <a:r>
              <a:rPr lang="sv-SE" dirty="0">
                <a:latin typeface="Arial" panose="020B0604020202020204" pitchFamily="34" charset="0"/>
                <a:cs typeface="Arial" panose="020B0604020202020204" pitchFamily="34" charset="0"/>
              </a:rPr>
              <a:t>Uppföljning och analys för att synliggöra skillnader</a:t>
            </a:r>
          </a:p>
        </p:txBody>
      </p:sp>
      <p:pic>
        <p:nvPicPr>
          <p:cNvPr id="6" name="Platshållare för bild 5" descr="En bild som visar tecknad serie, rita, illustration, träd&#10;&#10;Automatiskt genererad beskrivning">
            <a:extLst>
              <a:ext uri="{FF2B5EF4-FFF2-40B4-BE49-F238E27FC236}">
                <a16:creationId xmlns:a16="http://schemas.microsoft.com/office/drawing/2014/main" id="{03D69D74-701D-3789-AB42-F5A1A3C7FE99}"/>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4445" r="24444" b="-1"/>
          <a:stretch/>
        </p:blipFill>
        <p:spPr>
          <a:xfrm>
            <a:off x="6096000" y="10"/>
            <a:ext cx="6096000" cy="6857990"/>
          </a:xfrm>
          <a:noFill/>
        </p:spPr>
      </p:pic>
    </p:spTree>
    <p:extLst>
      <p:ext uri="{BB962C8B-B14F-4D97-AF65-F5344CB8AC3E}">
        <p14:creationId xmlns:p14="http://schemas.microsoft.com/office/powerpoint/2010/main" val="25176937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F07A54-EE5E-E143-A5A7-B4E517D33543}"/>
              </a:ext>
            </a:extLst>
          </p:cNvPr>
          <p:cNvSpPr>
            <a:spLocks noGrp="1"/>
          </p:cNvSpPr>
          <p:nvPr>
            <p:ph type="title"/>
          </p:nvPr>
        </p:nvSpPr>
        <p:spPr>
          <a:xfrm>
            <a:off x="557563" y="1901017"/>
            <a:ext cx="4860396" cy="819605"/>
          </a:xfrm>
        </p:spPr>
        <p:txBody>
          <a:bodyPr anchor="b">
            <a:normAutofit/>
          </a:bodyPr>
          <a:lstStyle/>
          <a:p>
            <a:r>
              <a:rPr lang="sv-SE" dirty="0">
                <a:latin typeface="Arial" panose="020B0604020202020204" pitchFamily="34" charset="0"/>
                <a:cs typeface="Arial" panose="020B0604020202020204" pitchFamily="34" charset="0"/>
              </a:rPr>
              <a:t>Kunskapsbaserad</a:t>
            </a:r>
          </a:p>
        </p:txBody>
      </p:sp>
      <p:sp>
        <p:nvSpPr>
          <p:cNvPr id="3" name="Platshållare för text 2">
            <a:extLst>
              <a:ext uri="{FF2B5EF4-FFF2-40B4-BE49-F238E27FC236}">
                <a16:creationId xmlns:a16="http://schemas.microsoft.com/office/drawing/2014/main" id="{8EC6F6EA-6747-7E3C-B3D2-13A1EE99BAC3}"/>
              </a:ext>
            </a:extLst>
          </p:cNvPr>
          <p:cNvSpPr>
            <a:spLocks noGrp="1"/>
          </p:cNvSpPr>
          <p:nvPr>
            <p:ph type="body" sz="half" idx="2"/>
          </p:nvPr>
        </p:nvSpPr>
        <p:spPr>
          <a:xfrm>
            <a:off x="557562" y="2867378"/>
            <a:ext cx="4860396" cy="3463792"/>
          </a:xfrm>
        </p:spPr>
        <p:txBody>
          <a:bodyPr>
            <a:noAutofit/>
          </a:bodyPr>
          <a:lstStyle/>
          <a:p>
            <a:pPr>
              <a:lnSpc>
                <a:spcPct val="100000"/>
              </a:lnSpc>
              <a:spcBef>
                <a:spcPts val="600"/>
              </a:spcBef>
            </a:pPr>
            <a:r>
              <a:rPr lang="sv-SE" dirty="0">
                <a:latin typeface="Arial" panose="020B0604020202020204" pitchFamily="34" charset="0"/>
                <a:cs typeface="Arial" panose="020B0604020202020204" pitchFamily="34" charset="0"/>
              </a:rPr>
              <a:t>Socialtjänsten är kunskapsbaserad och bedrivs i enlighet med vetenskap och beprövad erfarenhet. </a:t>
            </a:r>
          </a:p>
          <a:p>
            <a:pPr>
              <a:lnSpc>
                <a:spcPct val="100000"/>
              </a:lnSpc>
              <a:spcBef>
                <a:spcPts val="600"/>
              </a:spcBef>
            </a:pPr>
            <a:r>
              <a:rPr lang="sv-SE" dirty="0">
                <a:latin typeface="Arial" panose="020B0604020202020204" pitchFamily="34" charset="0"/>
                <a:cs typeface="Arial" panose="020B0604020202020204" pitchFamily="34" charset="0"/>
              </a:rPr>
              <a:t>De fyra momenten är:</a:t>
            </a:r>
          </a:p>
          <a:p>
            <a:pPr marL="342900" indent="-342900">
              <a:lnSpc>
                <a:spcPct val="100000"/>
              </a:lnSpc>
              <a:spcBef>
                <a:spcPts val="600"/>
              </a:spcBef>
              <a:buFont typeface="Arial" panose="020B0604020202020204" pitchFamily="34" charset="0"/>
              <a:buChar char="•"/>
            </a:pPr>
            <a:r>
              <a:rPr lang="sv-SE" dirty="0">
                <a:latin typeface="Arial" panose="020B0604020202020204" pitchFamily="34" charset="0"/>
                <a:cs typeface="Arial" panose="020B0604020202020204" pitchFamily="34" charset="0"/>
              </a:rPr>
              <a:t>Utgå från vetenskap och beprövad erfarenhet </a:t>
            </a:r>
          </a:p>
          <a:p>
            <a:pPr marL="342900" indent="-342900">
              <a:lnSpc>
                <a:spcPct val="100000"/>
              </a:lnSpc>
              <a:spcBef>
                <a:spcPts val="600"/>
              </a:spcBef>
              <a:buFont typeface="Arial" panose="020B0604020202020204" pitchFamily="34" charset="0"/>
              <a:buChar char="•"/>
            </a:pPr>
            <a:r>
              <a:rPr lang="sv-SE" dirty="0">
                <a:latin typeface="Arial" panose="020B0604020202020204" pitchFamily="34" charset="0"/>
                <a:cs typeface="Arial" panose="020B0604020202020204" pitchFamily="34" charset="0"/>
              </a:rPr>
              <a:t>Utveckla lokal kunskap</a:t>
            </a:r>
          </a:p>
          <a:p>
            <a:pPr marL="342900" indent="-342900">
              <a:lnSpc>
                <a:spcPct val="100000"/>
              </a:lnSpc>
              <a:spcBef>
                <a:spcPts val="600"/>
              </a:spcBef>
              <a:buFont typeface="Arial" panose="020B0604020202020204" pitchFamily="34" charset="0"/>
              <a:buChar char="•"/>
            </a:pPr>
            <a:r>
              <a:rPr lang="sv-SE" dirty="0">
                <a:latin typeface="Arial" panose="020B0604020202020204" pitchFamily="34" charset="0"/>
                <a:cs typeface="Arial" panose="020B0604020202020204" pitchFamily="34" charset="0"/>
              </a:rPr>
              <a:t>Involvera brukarna</a:t>
            </a:r>
          </a:p>
          <a:p>
            <a:pPr marL="342900" indent="-342900">
              <a:lnSpc>
                <a:spcPct val="100000"/>
              </a:lnSpc>
              <a:spcBef>
                <a:spcPts val="600"/>
              </a:spcBef>
              <a:buFont typeface="Arial" panose="020B0604020202020204" pitchFamily="34" charset="0"/>
              <a:buChar char="•"/>
            </a:pPr>
            <a:r>
              <a:rPr lang="sv-SE" dirty="0">
                <a:latin typeface="Arial" panose="020B0604020202020204" pitchFamily="34" charset="0"/>
                <a:cs typeface="Arial" panose="020B0604020202020204" pitchFamily="34" charset="0"/>
              </a:rPr>
              <a:t>Utveckla en lärande organisation</a:t>
            </a:r>
          </a:p>
        </p:txBody>
      </p:sp>
      <p:pic>
        <p:nvPicPr>
          <p:cNvPr id="6" name="Platshållare för bild 5" descr="En bild som visar Människoansikte, klädsel, person, illustration&#10;&#10;Automatiskt genererad beskrivning">
            <a:extLst>
              <a:ext uri="{FF2B5EF4-FFF2-40B4-BE49-F238E27FC236}">
                <a16:creationId xmlns:a16="http://schemas.microsoft.com/office/drawing/2014/main" id="{A401ED28-E9D2-A742-1FFF-B5237AA70F37}"/>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37874" r="12126"/>
          <a:stretch/>
        </p:blipFill>
        <p:spPr>
          <a:xfrm>
            <a:off x="6096000" y="10"/>
            <a:ext cx="6096000" cy="6857990"/>
          </a:xfrm>
          <a:noFill/>
        </p:spPr>
      </p:pic>
    </p:spTree>
    <p:extLst>
      <p:ext uri="{BB962C8B-B14F-4D97-AF65-F5344CB8AC3E}">
        <p14:creationId xmlns:p14="http://schemas.microsoft.com/office/powerpoint/2010/main" val="56458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AE1C13-359D-C11C-099E-BB144226BDC6}"/>
              </a:ext>
            </a:extLst>
          </p:cNvPr>
          <p:cNvSpPr>
            <a:spLocks noGrp="1"/>
          </p:cNvSpPr>
          <p:nvPr>
            <p:ph type="title"/>
          </p:nvPr>
        </p:nvSpPr>
        <p:spPr/>
        <p:txBody>
          <a:bodyPr anchor="b">
            <a:normAutofit/>
          </a:bodyPr>
          <a:lstStyle/>
          <a:p>
            <a:r>
              <a:rPr lang="sv-SE" dirty="0">
                <a:latin typeface="Arial" panose="020B0604020202020204" pitchFamily="34" charset="0"/>
                <a:cs typeface="Arial" panose="020B0604020202020204" pitchFamily="34" charset="0"/>
              </a:rPr>
              <a:t>Hur går det till?</a:t>
            </a:r>
          </a:p>
        </p:txBody>
      </p:sp>
      <p:sp>
        <p:nvSpPr>
          <p:cNvPr id="3" name="Platshållare för innehåll 2">
            <a:extLst>
              <a:ext uri="{FF2B5EF4-FFF2-40B4-BE49-F238E27FC236}">
                <a16:creationId xmlns:a16="http://schemas.microsoft.com/office/drawing/2014/main" id="{33002E4C-F1D0-82AE-A17E-89FF57AB63BB}"/>
              </a:ext>
            </a:extLst>
          </p:cNvPr>
          <p:cNvSpPr>
            <a:spLocks noGrp="1"/>
          </p:cNvSpPr>
          <p:nvPr>
            <p:ph idx="1"/>
          </p:nvPr>
        </p:nvSpPr>
        <p:spPr>
          <a:xfrm>
            <a:off x="839787" y="3187285"/>
            <a:ext cx="8010702" cy="3326404"/>
          </a:xfrm>
        </p:spPr>
        <p:txBody>
          <a:bodyPr vert="horz" lIns="91440" tIns="45720" rIns="91440" bIns="45720" rtlCol="0" anchor="t">
            <a:normAutofit/>
          </a:bodyPr>
          <a:lstStyle/>
          <a:p>
            <a:pPr marL="285750" indent="-285750">
              <a:lnSpc>
                <a:spcPct val="100000"/>
              </a:lnSpc>
              <a:buFont typeface="Arial" panose="020B0604020202020204" pitchFamily="34" charset="0"/>
              <a:buChar char="•"/>
            </a:pPr>
            <a:r>
              <a:rPr lang="sv-SE" dirty="0">
                <a:latin typeface="Arial" panose="020B0604020202020204" pitchFamily="34" charset="0"/>
                <a:cs typeface="Arial" panose="020B0604020202020204" pitchFamily="34" charset="0"/>
              </a:rPr>
              <a:t>Målgruppen är chefer, verksamhetsutvecklare och förtroendevalda inom socialtjänsten.</a:t>
            </a:r>
          </a:p>
          <a:p>
            <a:pPr marL="285750" indent="-285750">
              <a:lnSpc>
                <a:spcPct val="100000"/>
              </a:lnSpc>
              <a:buFont typeface="Arial" panose="020B0604020202020204" pitchFamily="34" charset="0"/>
              <a:buChar char="•"/>
            </a:pPr>
            <a:r>
              <a:rPr lang="sv-SE" dirty="0">
                <a:latin typeface="Arial" panose="020B0604020202020204" pitchFamily="34" charset="0"/>
                <a:cs typeface="Arial" panose="020B0604020202020204" pitchFamily="34" charset="0"/>
              </a:rPr>
              <a:t>De fyra avsnitten som skattningen består av kan göras vid samma eller vid olika tillfällen.</a:t>
            </a:r>
          </a:p>
          <a:p>
            <a:pPr marL="285750" indent="-285750">
              <a:lnSpc>
                <a:spcPct val="100000"/>
              </a:lnSpc>
              <a:buFont typeface="Arial" panose="020B0604020202020204" pitchFamily="34" charset="0"/>
              <a:buChar char="•"/>
            </a:pPr>
            <a:r>
              <a:rPr lang="sv-SE" dirty="0">
                <a:solidFill>
                  <a:srgbClr val="9A3324"/>
                </a:solidFill>
                <a:latin typeface="Arial" panose="020B0604020202020204" pitchFamily="34" charset="0"/>
                <a:cs typeface="Arial" panose="020B0604020202020204" pitchFamily="34" charset="0"/>
              </a:rPr>
              <a:t>Samtliga påståenden- skattas på en skala från 0-3. </a:t>
            </a:r>
            <a:endParaRPr lang="sv-SE" dirty="0">
              <a:latin typeface="Arial" panose="020B0604020202020204" pitchFamily="34" charset="0"/>
              <a:cs typeface="Arial" panose="020B0604020202020204" pitchFamily="34" charset="0"/>
            </a:endParaRPr>
          </a:p>
          <a:p>
            <a:pPr marL="285750" indent="-285750">
              <a:lnSpc>
                <a:spcPct val="100000"/>
              </a:lnSpc>
              <a:buFont typeface="Arial" panose="020B0604020202020204" pitchFamily="34" charset="0"/>
              <a:buChar char="•"/>
            </a:pPr>
            <a:r>
              <a:rPr lang="sv-SE" dirty="0">
                <a:latin typeface="Arial" panose="020B0604020202020204" pitchFamily="34" charset="0"/>
                <a:cs typeface="Arial" panose="020B0604020202020204" pitchFamily="34" charset="0"/>
              </a:rPr>
              <a:t>Svaren fylls i digitalt. </a:t>
            </a:r>
            <a:endParaRPr lang="sv-SE" dirty="0" smtClean="0">
              <a:latin typeface="Arial" panose="020B0604020202020204" pitchFamily="34" charset="0"/>
              <a:cs typeface="Arial" panose="020B0604020202020204" pitchFamily="34" charset="0"/>
            </a:endParaRPr>
          </a:p>
          <a:p>
            <a:pPr marL="285750" indent="-285750">
              <a:lnSpc>
                <a:spcPct val="100000"/>
              </a:lnSpc>
              <a:buFont typeface="Arial" panose="020B0604020202020204" pitchFamily="34" charset="0"/>
              <a:buChar char="•"/>
            </a:pPr>
            <a:r>
              <a:rPr lang="sv-SE" dirty="0" smtClean="0">
                <a:latin typeface="Arial" panose="020B0604020202020204" pitchFamily="34" charset="0"/>
                <a:cs typeface="Arial" panose="020B0604020202020204" pitchFamily="34" charset="0"/>
              </a:rPr>
              <a:t>OBS! Ni får mail 1 oktober med era länkar!</a:t>
            </a:r>
            <a:endParaRPr lang="sv-SE" dirty="0">
              <a:latin typeface="Arial" panose="020B0604020202020204" pitchFamily="34" charset="0"/>
              <a:cs typeface="Arial" panose="020B0604020202020204" pitchFamily="34" charset="0"/>
            </a:endParaRPr>
          </a:p>
        </p:txBody>
      </p:sp>
      <p:sp>
        <p:nvSpPr>
          <p:cNvPr id="6" name="Ellips 5">
            <a:extLst>
              <a:ext uri="{FF2B5EF4-FFF2-40B4-BE49-F238E27FC236}">
                <a16:creationId xmlns:a16="http://schemas.microsoft.com/office/drawing/2014/main" id="{B51C50EB-5900-94E4-1C2F-888D7C943F3B}"/>
              </a:ext>
            </a:extLst>
          </p:cNvPr>
          <p:cNvSpPr/>
          <p:nvPr/>
        </p:nvSpPr>
        <p:spPr>
          <a:xfrm>
            <a:off x="8250758" y="470516"/>
            <a:ext cx="3359927" cy="20321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Ni ser </a:t>
            </a:r>
            <a:endParaRPr kumimoji="0" lang="sv-S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era svar i kommunen.</a:t>
            </a:r>
            <a:endParaRPr kumimoji="0" lang="sv-S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0044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RSS chefsnätverket</a:t>
            </a:r>
            <a:endParaRPr lang="sv-SE" dirty="0"/>
          </a:p>
        </p:txBody>
      </p:sp>
      <p:sp>
        <p:nvSpPr>
          <p:cNvPr id="3" name="Underrubrik 2"/>
          <p:cNvSpPr>
            <a:spLocks noGrp="1"/>
          </p:cNvSpPr>
          <p:nvPr>
            <p:ph type="subTitle" idx="1"/>
          </p:nvPr>
        </p:nvSpPr>
        <p:spPr/>
        <p:txBody>
          <a:bodyPr/>
          <a:lstStyle/>
          <a:p>
            <a:endParaRPr lang="sv-SE"/>
          </a:p>
        </p:txBody>
      </p:sp>
      <p:sp>
        <p:nvSpPr>
          <p:cNvPr id="4" name="Platshållare för datum 3"/>
          <p:cNvSpPr>
            <a:spLocks noGrp="1"/>
          </p:cNvSpPr>
          <p:nvPr>
            <p:ph type="dt" sz="half" idx="10"/>
          </p:nvPr>
        </p:nvSpPr>
        <p:spPr/>
        <p:txBody>
          <a:bodyPr/>
          <a:lstStyle/>
          <a:p>
            <a:fld id="{5B587F8E-97A3-4737-A1D6-1A55F93FA836}" type="datetime1">
              <a:rPr lang="sv-SE" smtClean="0"/>
              <a:t>2024-10-03</a:t>
            </a:fld>
            <a:endParaRPr lang="sv-SE"/>
          </a:p>
        </p:txBody>
      </p:sp>
      <p:sp>
        <p:nvSpPr>
          <p:cNvPr id="5" name="Platshållare för sidfot 4"/>
          <p:cNvSpPr>
            <a:spLocks noGrp="1"/>
          </p:cNvSpPr>
          <p:nvPr>
            <p:ph type="ftr" sz="quarter" idx="11"/>
          </p:nvPr>
        </p:nvSpPr>
        <p:spPr/>
        <p:txBody>
          <a:bodyPr/>
          <a:lstStyle/>
          <a:p>
            <a:r>
              <a:rPr lang="sv-SE" smtClean="0"/>
              <a:t>Sidfot</a:t>
            </a:r>
            <a:endParaRPr lang="sv-SE"/>
          </a:p>
        </p:txBody>
      </p:sp>
      <p:sp>
        <p:nvSpPr>
          <p:cNvPr id="6" name="Platshållare för bildnummer 5"/>
          <p:cNvSpPr>
            <a:spLocks noGrp="1"/>
          </p:cNvSpPr>
          <p:nvPr>
            <p:ph type="sldNum" sz="quarter" idx="12"/>
          </p:nvPr>
        </p:nvSpPr>
        <p:spPr/>
        <p:txBody>
          <a:bodyPr/>
          <a:lstStyle/>
          <a:p>
            <a:fld id="{130DDE8C-17E0-4539-9C15-C1E9D231907F}" type="slidenum">
              <a:rPr lang="sv-SE" smtClean="0"/>
              <a:pPr/>
              <a:t>7</a:t>
            </a:fld>
            <a:endParaRPr lang="sv-SE"/>
          </a:p>
        </p:txBody>
      </p:sp>
    </p:spTree>
    <p:extLst>
      <p:ext uri="{BB962C8B-B14F-4D97-AF65-F5344CB8AC3E}">
        <p14:creationId xmlns:p14="http://schemas.microsoft.com/office/powerpoint/2010/main" val="29362687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FF7BE1-6E0D-1F5F-8B55-1C4A1E2AF76A}"/>
              </a:ext>
            </a:extLst>
          </p:cNvPr>
          <p:cNvSpPr>
            <a:spLocks noGrp="1"/>
          </p:cNvSpPr>
          <p:nvPr>
            <p:ph type="title"/>
          </p:nvPr>
        </p:nvSpPr>
        <p:spPr>
          <a:xfrm>
            <a:off x="839788" y="1878439"/>
            <a:ext cx="4860396" cy="894258"/>
          </a:xfrm>
        </p:spPr>
        <p:txBody>
          <a:bodyPr/>
          <a:lstStyle/>
          <a:p>
            <a:r>
              <a:rPr lang="sv-SE" dirty="0">
                <a:latin typeface="Arial" panose="020B0604020202020204" pitchFamily="34" charset="0"/>
                <a:cs typeface="Arial" panose="020B0604020202020204" pitchFamily="34" charset="0"/>
              </a:rPr>
              <a:t>Alla verksamheter</a:t>
            </a:r>
          </a:p>
        </p:txBody>
      </p:sp>
      <p:sp>
        <p:nvSpPr>
          <p:cNvPr id="3" name="Platshållare för text 2">
            <a:extLst>
              <a:ext uri="{FF2B5EF4-FFF2-40B4-BE49-F238E27FC236}">
                <a16:creationId xmlns:a16="http://schemas.microsoft.com/office/drawing/2014/main" id="{DF62459F-9BE7-CB03-4AFF-E1FF9F33EBCA}"/>
              </a:ext>
            </a:extLst>
          </p:cNvPr>
          <p:cNvSpPr>
            <a:spLocks noGrp="1"/>
          </p:cNvSpPr>
          <p:nvPr>
            <p:ph type="body" sz="half" idx="2"/>
          </p:nvPr>
        </p:nvSpPr>
        <p:spPr>
          <a:xfrm>
            <a:off x="839788" y="2941478"/>
            <a:ext cx="4860396" cy="3636303"/>
          </a:xfrm>
        </p:spPr>
        <p:txBody>
          <a:bodyPr/>
          <a:lstStyle/>
          <a:p>
            <a:r>
              <a:rPr lang="sv-SE" sz="2000" dirty="0">
                <a:effectLst/>
                <a:latin typeface="Arial" panose="020B0604020202020204" pitchFamily="34" charset="0"/>
                <a:cs typeface="Arial" panose="020B0604020202020204" pitchFamily="34" charset="0"/>
              </a:rPr>
              <a:t>Indelningen täcker alla områden i socialtjänsten: </a:t>
            </a:r>
          </a:p>
          <a:p>
            <a:pPr marL="342900" indent="-342900">
              <a:buFont typeface="Arial" panose="020B0604020202020204" pitchFamily="34" charset="0"/>
              <a:buChar char="•"/>
            </a:pPr>
            <a:r>
              <a:rPr lang="sv-SE" sz="2000" dirty="0">
                <a:effectLst/>
                <a:latin typeface="Arial" panose="020B0604020202020204" pitchFamily="34" charset="0"/>
                <a:cs typeface="Arial" panose="020B0604020202020204" pitchFamily="34" charset="0"/>
              </a:rPr>
              <a:t>Social barn- oc</a:t>
            </a:r>
            <a:r>
              <a:rPr lang="sv-SE" dirty="0">
                <a:latin typeface="Arial" panose="020B0604020202020204" pitchFamily="34" charset="0"/>
                <a:cs typeface="Arial" panose="020B0604020202020204" pitchFamily="34" charset="0"/>
              </a:rPr>
              <a:t>h ungdomsvård </a:t>
            </a:r>
            <a:endParaRPr lang="sv-SE" sz="2000" dirty="0">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sv-SE" sz="2000" dirty="0">
                <a:effectLst/>
                <a:latin typeface="Arial" panose="020B0604020202020204" pitchFamily="34" charset="0"/>
                <a:cs typeface="Arial" panose="020B0604020202020204" pitchFamily="34" charset="0"/>
              </a:rPr>
              <a:t>Funktionsnedsättning, LSS</a:t>
            </a:r>
          </a:p>
          <a:p>
            <a:pPr marL="342900" indent="-342900">
              <a:buFont typeface="Arial" panose="020B0604020202020204" pitchFamily="34" charset="0"/>
              <a:buChar char="•"/>
            </a:pPr>
            <a:r>
              <a:rPr lang="sv-SE" sz="2000" dirty="0">
                <a:effectLst/>
                <a:latin typeface="Arial" panose="020B0604020202020204" pitchFamily="34" charset="0"/>
                <a:cs typeface="Arial" panose="020B0604020202020204" pitchFamily="34" charset="0"/>
              </a:rPr>
              <a:t>Ekonomiskt bistånd</a:t>
            </a:r>
          </a:p>
          <a:p>
            <a:pPr marL="342900" indent="-342900">
              <a:buFont typeface="Arial" panose="020B0604020202020204" pitchFamily="34" charset="0"/>
              <a:buChar char="•"/>
            </a:pPr>
            <a:r>
              <a:rPr lang="sv-SE" sz="2000" dirty="0">
                <a:effectLst/>
                <a:latin typeface="Arial" panose="020B0604020202020204" pitchFamily="34" charset="0"/>
                <a:cs typeface="Arial" panose="020B0604020202020204" pitchFamily="34" charset="0"/>
              </a:rPr>
              <a:t>Våld i nära relation </a:t>
            </a:r>
          </a:p>
          <a:p>
            <a:pPr marL="342900" indent="-342900">
              <a:buFont typeface="Arial" panose="020B0604020202020204" pitchFamily="34" charset="0"/>
              <a:buChar char="•"/>
            </a:pPr>
            <a:r>
              <a:rPr lang="sv-SE" sz="2000" dirty="0">
                <a:effectLst/>
                <a:latin typeface="Arial" panose="020B0604020202020204" pitchFamily="34" charset="0"/>
                <a:cs typeface="Arial" panose="020B0604020202020204" pitchFamily="34" charset="0"/>
              </a:rPr>
              <a:t>Äldreomsorg </a:t>
            </a:r>
          </a:p>
          <a:p>
            <a:pPr marL="342900" indent="-342900">
              <a:buFont typeface="Arial" panose="020B0604020202020204" pitchFamily="34" charset="0"/>
              <a:buChar char="•"/>
            </a:pPr>
            <a:r>
              <a:rPr lang="sv-SE" sz="2000" dirty="0">
                <a:effectLst/>
                <a:latin typeface="Arial" panose="020B0604020202020204" pitchFamily="34" charset="0"/>
                <a:cs typeface="Arial" panose="020B0604020202020204" pitchFamily="34" charset="0"/>
              </a:rPr>
              <a:t>Socialpsykiatri </a:t>
            </a:r>
          </a:p>
          <a:p>
            <a:pPr marL="342900" indent="-342900">
              <a:buFont typeface="Arial" panose="020B0604020202020204" pitchFamily="34" charset="0"/>
              <a:buChar char="•"/>
            </a:pPr>
            <a:r>
              <a:rPr lang="sv-SE" sz="2000" dirty="0">
                <a:effectLst/>
                <a:latin typeface="Arial" panose="020B0604020202020204" pitchFamily="34" charset="0"/>
                <a:cs typeface="Arial" panose="020B0604020202020204" pitchFamily="34" charset="0"/>
              </a:rPr>
              <a:t>Skadligt bruk och beroende.</a:t>
            </a:r>
          </a:p>
          <a:p>
            <a:endParaRPr lang="sv-SE" dirty="0"/>
          </a:p>
        </p:txBody>
      </p:sp>
      <p:pic>
        <p:nvPicPr>
          <p:cNvPr id="6" name="Platshållare för bild 5" descr="Kulram kontur">
            <a:extLst>
              <a:ext uri="{FF2B5EF4-FFF2-40B4-BE49-F238E27FC236}">
                <a16:creationId xmlns:a16="http://schemas.microsoft.com/office/drawing/2014/main" id="{34E5F9AB-AF69-9E40-EC74-EAFC74BCD2F6}"/>
              </a:ext>
            </a:extLst>
          </p:cNvPr>
          <p:cNvPicPr>
            <a:picLocks noGrp="1" noChangeAspect="1"/>
          </p:cNvPicPr>
          <p:nvPr>
            <p:ph type="pic"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6370" r="6370"/>
          <a:stretch>
            <a:fillRect/>
          </a:stretch>
        </p:blipFill>
        <p:spPr/>
      </p:pic>
    </p:spTree>
    <p:extLst>
      <p:ext uri="{BB962C8B-B14F-4D97-AF65-F5344CB8AC3E}">
        <p14:creationId xmlns:p14="http://schemas.microsoft.com/office/powerpoint/2010/main" val="12066530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09EC42-E0B8-298F-CBFD-5BFEE8E78AA8}"/>
              </a:ext>
            </a:extLst>
          </p:cNvPr>
          <p:cNvSpPr>
            <a:spLocks noGrp="1"/>
          </p:cNvSpPr>
          <p:nvPr>
            <p:ph type="title"/>
          </p:nvPr>
        </p:nvSpPr>
        <p:spPr>
          <a:xfrm>
            <a:off x="275208" y="1878439"/>
            <a:ext cx="5424976" cy="1237130"/>
          </a:xfrm>
        </p:spPr>
        <p:txBody>
          <a:bodyPr anchor="b">
            <a:normAutofit/>
          </a:bodyPr>
          <a:lstStyle/>
          <a:p>
            <a:r>
              <a:rPr lang="sv-SE" dirty="0">
                <a:latin typeface="Arial" panose="020B0604020202020204" pitchFamily="34" charset="0"/>
                <a:cs typeface="Arial" panose="020B0604020202020204" pitchFamily="34" charset="0"/>
              </a:rPr>
              <a:t>Skalan för skattningen</a:t>
            </a:r>
          </a:p>
        </p:txBody>
      </p:sp>
      <p:sp>
        <p:nvSpPr>
          <p:cNvPr id="3" name="Platshållare för innehåll 2">
            <a:extLst>
              <a:ext uri="{FF2B5EF4-FFF2-40B4-BE49-F238E27FC236}">
                <a16:creationId xmlns:a16="http://schemas.microsoft.com/office/drawing/2014/main" id="{E8A077AF-56A6-AB0E-BFC8-0D4E099443F2}"/>
              </a:ext>
            </a:extLst>
          </p:cNvPr>
          <p:cNvSpPr>
            <a:spLocks noGrp="1"/>
          </p:cNvSpPr>
          <p:nvPr>
            <p:ph type="body" sz="half" idx="2"/>
          </p:nvPr>
        </p:nvSpPr>
        <p:spPr>
          <a:xfrm>
            <a:off x="275208" y="3132831"/>
            <a:ext cx="5773102" cy="3128991"/>
          </a:xfrm>
        </p:spPr>
        <p:txBody>
          <a:bodyPr>
            <a:normAutofit/>
          </a:bodyPr>
          <a:lstStyle/>
          <a:p>
            <a:pPr marL="0" indent="0">
              <a:buNone/>
            </a:pPr>
            <a:r>
              <a:rPr lang="sv-SE" dirty="0">
                <a:latin typeface="Arial" panose="020B0604020202020204" pitchFamily="34" charset="0"/>
                <a:cs typeface="Arial" panose="020B0604020202020204" pitchFamily="34" charset="0"/>
              </a:rPr>
              <a:t>Ni skattar enligt följande:</a:t>
            </a:r>
            <a:br>
              <a:rPr lang="sv-SE" dirty="0">
                <a:latin typeface="Arial" panose="020B0604020202020204" pitchFamily="34" charset="0"/>
                <a:cs typeface="Arial" panose="020B0604020202020204" pitchFamily="34" charset="0"/>
              </a:rPr>
            </a:br>
            <a:endParaRPr lang="sv-SE" dirty="0">
              <a:latin typeface="Arial" panose="020B0604020202020204" pitchFamily="34" charset="0"/>
              <a:cs typeface="Arial" panose="020B0604020202020204" pitchFamily="34" charset="0"/>
            </a:endParaRPr>
          </a:p>
          <a:p>
            <a:pPr marL="0" indent="0">
              <a:buNone/>
            </a:pPr>
            <a:r>
              <a:rPr lang="sv-SE" sz="1700" dirty="0">
                <a:latin typeface="Arial" panose="020B0604020202020204" pitchFamily="34" charset="0"/>
                <a:cs typeface="Arial" panose="020B0604020202020204" pitchFamily="34" charset="0"/>
              </a:rPr>
              <a:t>0 = Vi har inte börjat/instämmer inte alls </a:t>
            </a:r>
          </a:p>
          <a:p>
            <a:pPr marL="0" indent="0">
              <a:buNone/>
            </a:pPr>
            <a:r>
              <a:rPr lang="sv-SE" sz="1700" dirty="0">
                <a:latin typeface="Arial" panose="020B0604020202020204" pitchFamily="34" charset="0"/>
                <a:cs typeface="Arial" panose="020B0604020202020204" pitchFamily="34" charset="0"/>
              </a:rPr>
              <a:t>1 = Vi har precis påbörjat arbetet/instämmer delvis</a:t>
            </a:r>
          </a:p>
          <a:p>
            <a:pPr marL="0" indent="0">
              <a:buNone/>
            </a:pPr>
            <a:r>
              <a:rPr lang="sv-SE" sz="1700" dirty="0">
                <a:latin typeface="Arial" panose="020B0604020202020204" pitchFamily="34" charset="0"/>
                <a:cs typeface="Arial" panose="020B0604020202020204" pitchFamily="34" charset="0"/>
              </a:rPr>
              <a:t>2 = Vi har kommit en bit på väg/instämmer till stor del</a:t>
            </a:r>
          </a:p>
          <a:p>
            <a:pPr marL="0" indent="0">
              <a:buNone/>
            </a:pPr>
            <a:r>
              <a:rPr lang="sv-SE" sz="1700" dirty="0">
                <a:latin typeface="Arial" panose="020B0604020202020204" pitchFamily="34" charset="0"/>
                <a:cs typeface="Arial" panose="020B0604020202020204" pitchFamily="34" charset="0"/>
              </a:rPr>
              <a:t>3 = Vi gör det här, men vi behöver hålla i/instämmer helt</a:t>
            </a:r>
          </a:p>
          <a:p>
            <a:pPr marL="0" indent="0">
              <a:buNone/>
            </a:pPr>
            <a:r>
              <a:rPr lang="sv-SE" sz="1700" dirty="0">
                <a:latin typeface="Arial" panose="020B0604020202020204" pitchFamily="34" charset="0"/>
                <a:cs typeface="Arial" panose="020B0604020202020204" pitchFamily="34" charset="0"/>
              </a:rPr>
              <a:t>X = Ej relevant för oss </a:t>
            </a:r>
          </a:p>
          <a:p>
            <a:r>
              <a:rPr lang="sv-SE" sz="1700" dirty="0">
                <a:latin typeface="Arial" panose="020B0604020202020204" pitchFamily="34" charset="0"/>
                <a:cs typeface="Arial" panose="020B0604020202020204" pitchFamily="34" charset="0"/>
              </a:rPr>
              <a:t>?= Vet ej </a:t>
            </a:r>
          </a:p>
          <a:p>
            <a:pPr marL="0" indent="0">
              <a:buNone/>
            </a:pPr>
            <a:endParaRPr lang="sv-SE" sz="1800" dirty="0"/>
          </a:p>
          <a:p>
            <a:endParaRPr lang="sv-SE" dirty="0"/>
          </a:p>
        </p:txBody>
      </p:sp>
      <p:pic>
        <p:nvPicPr>
          <p:cNvPr id="5" name="Bild 4" descr="Kundrecension kontur">
            <a:extLst>
              <a:ext uri="{FF2B5EF4-FFF2-40B4-BE49-F238E27FC236}">
                <a16:creationId xmlns:a16="http://schemas.microsoft.com/office/drawing/2014/main" id="{3BB4D8BD-D510-EE8E-D0F8-999F83CA3D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483926" y="765463"/>
            <a:ext cx="5327073" cy="5327073"/>
          </a:xfrm>
          <a:prstGeom prst="rect">
            <a:avLst/>
          </a:prstGeom>
        </p:spPr>
      </p:pic>
    </p:spTree>
    <p:extLst>
      <p:ext uri="{BB962C8B-B14F-4D97-AF65-F5344CB8AC3E}">
        <p14:creationId xmlns:p14="http://schemas.microsoft.com/office/powerpoint/2010/main" val="17831215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0B46E6-15C5-771A-31E0-A3EA488FF63C}"/>
              </a:ext>
            </a:extLst>
          </p:cNvPr>
          <p:cNvSpPr>
            <a:spLocks noGrp="1"/>
          </p:cNvSpPr>
          <p:nvPr>
            <p:ph type="title"/>
          </p:nvPr>
        </p:nvSpPr>
        <p:spPr>
          <a:xfrm>
            <a:off x="687388" y="2031887"/>
            <a:ext cx="9269507" cy="720000"/>
          </a:xfrm>
        </p:spPr>
        <p:txBody>
          <a:bodyPr anchor="b">
            <a:normAutofit/>
          </a:bodyPr>
          <a:lstStyle/>
          <a:p>
            <a:r>
              <a:rPr lang="sv-SE" dirty="0">
                <a:latin typeface="Arial" panose="020B0604020202020204" pitchFamily="34" charset="0"/>
                <a:cs typeface="Arial" panose="020B0604020202020204" pitchFamily="34" charset="0"/>
              </a:rPr>
              <a:t>Skatta ärligt!</a:t>
            </a:r>
          </a:p>
        </p:txBody>
      </p:sp>
      <p:pic>
        <p:nvPicPr>
          <p:cNvPr id="5" name="Platshållare för bild 4" descr="En bild som visar person, rita, tecknad serie, skidsport&#10;&#10;Automatiskt genererad beskrivning">
            <a:extLst>
              <a:ext uri="{FF2B5EF4-FFF2-40B4-BE49-F238E27FC236}">
                <a16:creationId xmlns:a16="http://schemas.microsoft.com/office/drawing/2014/main" id="{4FA7EFF3-F127-DC3D-8E8C-C2E64C1BD1C5}"/>
              </a:ext>
            </a:extLst>
          </p:cNvPr>
          <p:cNvPicPr>
            <a:picLocks noGrp="1" noChangeAspect="1"/>
          </p:cNvPicPr>
          <p:nvPr>
            <p:ph sz="half" idx="1"/>
          </p:nvPr>
        </p:nvPicPr>
        <p:blipFill rotWithShape="1">
          <a:blip r:embed="rId3"/>
          <a:srcRect t="6216" b="2744"/>
          <a:stretch/>
        </p:blipFill>
        <p:spPr>
          <a:xfrm>
            <a:off x="4790209" y="1405492"/>
            <a:ext cx="7005469" cy="4735535"/>
          </a:xfrm>
          <a:prstGeom prst="rect">
            <a:avLst/>
          </a:prstGeom>
          <a:noFill/>
        </p:spPr>
      </p:pic>
      <p:sp>
        <p:nvSpPr>
          <p:cNvPr id="12" name="Platshållare för text 11">
            <a:extLst>
              <a:ext uri="{FF2B5EF4-FFF2-40B4-BE49-F238E27FC236}">
                <a16:creationId xmlns:a16="http://schemas.microsoft.com/office/drawing/2014/main" id="{5C56CBAA-87B0-AAFE-BEBE-43A3959576D5}"/>
              </a:ext>
            </a:extLst>
          </p:cNvPr>
          <p:cNvSpPr>
            <a:spLocks noGrp="1"/>
          </p:cNvSpPr>
          <p:nvPr>
            <p:ph sz="half" idx="2"/>
          </p:nvPr>
        </p:nvSpPr>
        <p:spPr>
          <a:xfrm>
            <a:off x="687388" y="2930237"/>
            <a:ext cx="3895003" cy="3512127"/>
          </a:xfrm>
        </p:spPr>
        <p:txBody>
          <a:bodyPr vert="horz" lIns="91440" tIns="45720" rIns="91440" bIns="45720" rtlCol="0" anchor="t">
            <a:normAutofit/>
          </a:bodyPr>
          <a:lstStyle/>
          <a:p>
            <a:pPr marL="342900" indent="-342900">
              <a:buFont typeface="Arial" panose="020B0604020202020204" pitchFamily="34" charset="0"/>
              <a:buChar char="•"/>
            </a:pPr>
            <a:r>
              <a:rPr lang="sv-SE" dirty="0">
                <a:latin typeface="Arial" panose="020B0604020202020204" pitchFamily="34" charset="0"/>
                <a:cs typeface="Arial" panose="020B0604020202020204" pitchFamily="34" charset="0"/>
              </a:rPr>
              <a:t>Verktyget visar på styrkor och utmaningar. </a:t>
            </a:r>
          </a:p>
          <a:p>
            <a:pPr marL="342900" indent="-342900">
              <a:buFont typeface="Arial" panose="020B0604020202020204" pitchFamily="34" charset="0"/>
              <a:buChar char="•"/>
            </a:pPr>
            <a:r>
              <a:rPr lang="sv-SE" dirty="0">
                <a:latin typeface="Arial" panose="020B0604020202020204" pitchFamily="34" charset="0"/>
                <a:cs typeface="Arial" panose="020B0604020202020204" pitchFamily="34" charset="0"/>
              </a:rPr>
              <a:t>Det finns inga rätt eller fel och det är viktigt att svara så ärligt som möjligt.</a:t>
            </a:r>
          </a:p>
          <a:p>
            <a:pPr marL="342900" indent="-342900">
              <a:buFont typeface="Arial" panose="020B0604020202020204" pitchFamily="34" charset="0"/>
              <a:buChar char="•"/>
            </a:pPr>
            <a:r>
              <a:rPr lang="sv-SE" dirty="0">
                <a:latin typeface="Arial" panose="020B0604020202020204" pitchFamily="34" charset="0"/>
                <a:cs typeface="Arial" panose="020B0604020202020204" pitchFamily="34" charset="0"/>
              </a:rPr>
              <a:t>Den sammanlagda poängen ger en bild av hur långt ni kommit och möjliggör en jämförelse över tid. </a:t>
            </a:r>
          </a:p>
          <a:p>
            <a:pPr marL="342900" indent="-342900">
              <a:buFont typeface="Arial" panose="020B0604020202020204" pitchFamily="34" charset="0"/>
              <a:buChar char="•"/>
            </a:pPr>
            <a:r>
              <a:rPr lang="sv-SE" dirty="0">
                <a:latin typeface="Arial" panose="020B0604020202020204" pitchFamily="34" charset="0"/>
                <a:cs typeface="Arial" panose="020B0604020202020204" pitchFamily="34" charset="0"/>
              </a:rPr>
              <a:t>Ta hjälp av varandra.</a:t>
            </a:r>
          </a:p>
          <a:p>
            <a:endParaRPr lang="sv-SE" dirty="0"/>
          </a:p>
          <a:p>
            <a:endParaRPr lang="sv-SE" dirty="0"/>
          </a:p>
        </p:txBody>
      </p:sp>
    </p:spTree>
    <p:extLst>
      <p:ext uri="{BB962C8B-B14F-4D97-AF65-F5344CB8AC3E}">
        <p14:creationId xmlns:p14="http://schemas.microsoft.com/office/powerpoint/2010/main" val="10822225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0D451C-4A6F-460A-E88E-15BB1616A5C9}"/>
              </a:ext>
            </a:extLst>
          </p:cNvPr>
          <p:cNvSpPr>
            <a:spLocks noGrp="1"/>
          </p:cNvSpPr>
          <p:nvPr>
            <p:ph type="title"/>
          </p:nvPr>
        </p:nvSpPr>
        <p:spPr/>
        <p:txBody>
          <a:bodyPr/>
          <a:lstStyle/>
          <a:p>
            <a:r>
              <a:rPr lang="sv-SE" dirty="0">
                <a:latin typeface="Arial" panose="020B0604020202020204" pitchFamily="34" charset="0"/>
                <a:cs typeface="Arial" panose="020B0604020202020204" pitchFamily="34" charset="0"/>
              </a:rPr>
              <a:t>Möjliggör jämförelser</a:t>
            </a:r>
          </a:p>
        </p:txBody>
      </p:sp>
      <p:sp>
        <p:nvSpPr>
          <p:cNvPr id="3" name="Platshållare för text 2">
            <a:extLst>
              <a:ext uri="{FF2B5EF4-FFF2-40B4-BE49-F238E27FC236}">
                <a16:creationId xmlns:a16="http://schemas.microsoft.com/office/drawing/2014/main" id="{19A5B4D4-56FE-2776-740F-AC486EF855B2}"/>
              </a:ext>
            </a:extLst>
          </p:cNvPr>
          <p:cNvSpPr>
            <a:spLocks noGrp="1"/>
          </p:cNvSpPr>
          <p:nvPr>
            <p:ph type="body" sz="half" idx="2"/>
          </p:nvPr>
        </p:nvSpPr>
        <p:spPr/>
        <p:txBody>
          <a:bodyPr/>
          <a:lstStyle/>
          <a:p>
            <a:r>
              <a:rPr lang="sv-SE" dirty="0">
                <a:latin typeface="Arial" panose="020B0604020202020204" pitchFamily="34" charset="0"/>
                <a:cs typeface="Arial" panose="020B0604020202020204" pitchFamily="34" charset="0"/>
              </a:rPr>
              <a:t>Svaren i det digitala verktyget kan användas för jämförelser med:</a:t>
            </a:r>
          </a:p>
          <a:p>
            <a:pPr marL="342900" indent="-342900">
              <a:buFont typeface="Arial" panose="020B0604020202020204" pitchFamily="34" charset="0"/>
              <a:buChar char="•"/>
            </a:pPr>
            <a:r>
              <a:rPr lang="sv-SE" dirty="0">
                <a:latin typeface="Arial" panose="020B0604020202020204" pitchFamily="34" charset="0"/>
                <a:cs typeface="Arial" panose="020B0604020202020204" pitchFamily="34" charset="0"/>
              </a:rPr>
              <a:t>Andra verksamheter i er kommun</a:t>
            </a:r>
          </a:p>
          <a:p>
            <a:pPr marL="342900" indent="-342900">
              <a:buFont typeface="Arial" panose="020B0604020202020204" pitchFamily="34" charset="0"/>
              <a:buChar char="•"/>
            </a:pPr>
            <a:r>
              <a:rPr lang="sv-SE" dirty="0">
                <a:latin typeface="Arial" panose="020B0604020202020204" pitchFamily="34" charset="0"/>
                <a:cs typeface="Arial" panose="020B0604020202020204" pitchFamily="34" charset="0"/>
              </a:rPr>
              <a:t>Hela kommunen/stadsdelen </a:t>
            </a:r>
          </a:p>
          <a:p>
            <a:pPr marL="342900" indent="-342900">
              <a:buFont typeface="Arial" panose="020B0604020202020204" pitchFamily="34" charset="0"/>
              <a:buChar char="•"/>
            </a:pPr>
            <a:r>
              <a:rPr lang="sv-SE" dirty="0">
                <a:latin typeface="Arial" panose="020B0604020202020204" pitchFamily="34" charset="0"/>
                <a:cs typeface="Arial" panose="020B0604020202020204" pitchFamily="34" charset="0"/>
              </a:rPr>
              <a:t>Riket</a:t>
            </a:r>
          </a:p>
          <a:p>
            <a:endParaRPr lang="sv-SE" dirty="0"/>
          </a:p>
        </p:txBody>
      </p:sp>
      <p:pic>
        <p:nvPicPr>
          <p:cNvPr id="5" name="Bildobjekt 4" descr="En bild som visar silhuett&#10;&#10;Automatiskt genererad beskrivning">
            <a:extLst>
              <a:ext uri="{FF2B5EF4-FFF2-40B4-BE49-F238E27FC236}">
                <a16:creationId xmlns:a16="http://schemas.microsoft.com/office/drawing/2014/main" id="{59C95D61-B65E-E1CB-FBB1-85B612FB1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830" y="283888"/>
            <a:ext cx="2685856" cy="6104219"/>
          </a:xfrm>
          <a:prstGeom prst="rect">
            <a:avLst/>
          </a:prstGeom>
          <a:noFill/>
        </p:spPr>
      </p:pic>
    </p:spTree>
    <p:extLst>
      <p:ext uri="{BB962C8B-B14F-4D97-AF65-F5344CB8AC3E}">
        <p14:creationId xmlns:p14="http://schemas.microsoft.com/office/powerpoint/2010/main" val="32908858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584C76-8E55-46E8-9630-F1DF4E3AE740}"/>
              </a:ext>
            </a:extLst>
          </p:cNvPr>
          <p:cNvSpPr>
            <a:spLocks noGrp="1"/>
          </p:cNvSpPr>
          <p:nvPr>
            <p:ph type="ctrTitle"/>
          </p:nvPr>
        </p:nvSpPr>
        <p:spPr>
          <a:xfrm>
            <a:off x="844923" y="3429000"/>
            <a:ext cx="10502154" cy="2145418"/>
          </a:xfrm>
        </p:spPr>
        <p:txBody>
          <a:bodyPr/>
          <a:lstStyle/>
          <a:p>
            <a:r>
              <a:rPr lang="sv-SE" dirty="0">
                <a:latin typeface="Arial" panose="020B0604020202020204" pitchFamily="34" charset="0"/>
                <a:cs typeface="Arial" panose="020B0604020202020204" pitchFamily="34" charset="0"/>
              </a:rPr>
              <a:t>Hur skattar ni ert läge?</a:t>
            </a:r>
            <a:br>
              <a:rPr lang="sv-SE" dirty="0">
                <a:latin typeface="Arial" panose="020B0604020202020204" pitchFamily="34" charset="0"/>
                <a:cs typeface="Arial" panose="020B0604020202020204" pitchFamily="34" charset="0"/>
              </a:rPr>
            </a:br>
            <a:endParaRPr lang="sv-SE" dirty="0">
              <a:latin typeface="Arial" panose="020B0604020202020204" pitchFamily="34" charset="0"/>
              <a:cs typeface="Arial" panose="020B0604020202020204" pitchFamily="34" charset="0"/>
            </a:endParaRPr>
          </a:p>
        </p:txBody>
      </p:sp>
      <p:sp>
        <p:nvSpPr>
          <p:cNvPr id="3" name="Ellips 2">
            <a:extLst>
              <a:ext uri="{FF2B5EF4-FFF2-40B4-BE49-F238E27FC236}">
                <a16:creationId xmlns:a16="http://schemas.microsoft.com/office/drawing/2014/main" id="{69846D4B-88B8-0D98-6514-E91424D2BC93}"/>
              </a:ext>
            </a:extLst>
          </p:cNvPr>
          <p:cNvSpPr/>
          <p:nvPr/>
        </p:nvSpPr>
        <p:spPr>
          <a:xfrm>
            <a:off x="8250758" y="470516"/>
            <a:ext cx="3359927" cy="20321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Verktyget är öppet till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28 feb 2025</a:t>
            </a:r>
          </a:p>
        </p:txBody>
      </p:sp>
    </p:spTree>
    <p:extLst>
      <p:ext uri="{BB962C8B-B14F-4D97-AF65-F5344CB8AC3E}">
        <p14:creationId xmlns:p14="http://schemas.microsoft.com/office/powerpoint/2010/main" val="7938703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rundade hörn 3">
            <a:extLst>
              <a:ext uri="{FF2B5EF4-FFF2-40B4-BE49-F238E27FC236}">
                <a16:creationId xmlns:a16="http://schemas.microsoft.com/office/drawing/2014/main" id="{9937161B-42F6-D505-941A-10714AB9A4EC}"/>
              </a:ext>
            </a:extLst>
          </p:cNvPr>
          <p:cNvSpPr/>
          <p:nvPr/>
        </p:nvSpPr>
        <p:spPr>
          <a:xfrm>
            <a:off x="926782" y="2826229"/>
            <a:ext cx="2592000" cy="3600000"/>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rundade hörn 5">
            <a:extLst>
              <a:ext uri="{FF2B5EF4-FFF2-40B4-BE49-F238E27FC236}">
                <a16:creationId xmlns:a16="http://schemas.microsoft.com/office/drawing/2014/main" id="{3AD1A7BC-8E5D-B640-B2FA-EB608982E47A}"/>
              </a:ext>
            </a:extLst>
          </p:cNvPr>
          <p:cNvSpPr/>
          <p:nvPr/>
        </p:nvSpPr>
        <p:spPr>
          <a:xfrm>
            <a:off x="4678348" y="1019543"/>
            <a:ext cx="6424870" cy="5406686"/>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D0778666-E2F1-4041-6723-DAB833D53D98}"/>
              </a:ext>
            </a:extLst>
          </p:cNvPr>
          <p:cNvSpPr txBox="1"/>
          <p:nvPr/>
        </p:nvSpPr>
        <p:spPr>
          <a:xfrm>
            <a:off x="5192190" y="1452641"/>
            <a:ext cx="5603180" cy="3477875"/>
          </a:xfrm>
          <a:prstGeom prst="rect">
            <a:avLst/>
          </a:prstGeom>
          <a:noFill/>
        </p:spPr>
        <p:txBody>
          <a:bodyPr wrap="square" rtlCol="0">
            <a:spAutoFit/>
          </a:bodyPr>
          <a:lstStyle/>
          <a:p>
            <a:r>
              <a:rPr lang="sv-SE" sz="3200" dirty="0">
                <a:latin typeface="Arial" panose="020B0604020202020204" pitchFamily="34" charset="0"/>
                <a:cs typeface="Arial" panose="020B0604020202020204" pitchFamily="34" charset="0"/>
              </a:rPr>
              <a:t>Stöd för processen och dialog</a:t>
            </a:r>
          </a:p>
          <a:p>
            <a:endParaRPr lang="sv-SE" dirty="0">
              <a:latin typeface="Arial" panose="020B0604020202020204" pitchFamily="34" charset="0"/>
              <a:cs typeface="Arial" panose="020B0604020202020204" pitchFamily="34" charset="0"/>
            </a:endParaRPr>
          </a:p>
          <a:p>
            <a:r>
              <a:rPr lang="sv-SE" sz="2000" dirty="0">
                <a:latin typeface="Arial" panose="020B0604020202020204" pitchFamily="34" charset="0"/>
                <a:cs typeface="Arial" panose="020B0604020202020204" pitchFamily="34" charset="0"/>
              </a:rPr>
              <a:t>Gör så här: Checklista (för utskrift)</a:t>
            </a:r>
          </a:p>
          <a:p>
            <a:endParaRPr lang="sv-SE" sz="1100" dirty="0">
              <a:latin typeface="Arial" panose="020B0604020202020204" pitchFamily="34" charset="0"/>
              <a:cs typeface="Arial" panose="020B0604020202020204" pitchFamily="34" charset="0"/>
            </a:endParaRPr>
          </a:p>
          <a:p>
            <a:r>
              <a:rPr lang="sv-SE" sz="2000" dirty="0">
                <a:latin typeface="Arial" panose="020B0604020202020204" pitchFamily="34" charset="0"/>
                <a:cs typeface="Arial" panose="020B0604020202020204" pitchFamily="34" charset="0"/>
              </a:rPr>
              <a:t>Skatta läget – ett verktyg: Digitalt</a:t>
            </a:r>
          </a:p>
          <a:p>
            <a:endParaRPr lang="sv-SE" sz="1400" dirty="0">
              <a:latin typeface="Arial" panose="020B0604020202020204" pitchFamily="34" charset="0"/>
              <a:cs typeface="Arial" panose="020B0604020202020204" pitchFamily="34" charset="0"/>
            </a:endParaRPr>
          </a:p>
          <a:p>
            <a:r>
              <a:rPr lang="sv-SE" sz="2000" dirty="0">
                <a:latin typeface="Arial" panose="020B0604020202020204" pitchFamily="34" charset="0"/>
                <a:cs typeface="Arial" panose="020B0604020202020204" pitchFamily="34" charset="0"/>
              </a:rPr>
              <a:t>Översikt Skatta läget – ett verktyg (för utskrift)</a:t>
            </a:r>
          </a:p>
          <a:p>
            <a:endParaRPr lang="sv-SE" sz="1400" dirty="0">
              <a:latin typeface="Arial" panose="020B0604020202020204" pitchFamily="34" charset="0"/>
              <a:cs typeface="Arial" panose="020B0604020202020204" pitchFamily="34" charset="0"/>
            </a:endParaRPr>
          </a:p>
          <a:p>
            <a:r>
              <a:rPr lang="sv-SE" sz="2000" dirty="0">
                <a:latin typeface="Arial" panose="020B0604020202020204" pitchFamily="34" charset="0"/>
                <a:cs typeface="Arial" panose="020B0604020202020204" pitchFamily="34" charset="0"/>
              </a:rPr>
              <a:t>Diskutera resultatet: Dialogfrågor till Skatta läget </a:t>
            </a:r>
          </a:p>
          <a:p>
            <a:endParaRPr lang="sv-SE" sz="2000" dirty="0"/>
          </a:p>
          <a:p>
            <a:endParaRPr lang="sv-SE" sz="1100" dirty="0"/>
          </a:p>
        </p:txBody>
      </p:sp>
      <p:sp>
        <p:nvSpPr>
          <p:cNvPr id="2" name="Rektangel: rundade hörn 1">
            <a:extLst>
              <a:ext uri="{FF2B5EF4-FFF2-40B4-BE49-F238E27FC236}">
                <a16:creationId xmlns:a16="http://schemas.microsoft.com/office/drawing/2014/main" id="{EF9397D9-0A30-6790-5A99-85F0443C4D0A}"/>
              </a:ext>
            </a:extLst>
          </p:cNvPr>
          <p:cNvSpPr/>
          <p:nvPr/>
        </p:nvSpPr>
        <p:spPr>
          <a:xfrm>
            <a:off x="1127427" y="2826229"/>
            <a:ext cx="2196000" cy="39600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chemeClr val="bg1"/>
                </a:solidFill>
                <a:effectLst/>
                <a:uLnTx/>
                <a:uFillTx/>
                <a:latin typeface="Avenir Next LT Pro"/>
                <a:ea typeface="+mn-ea"/>
                <a:cs typeface="+mn-cs"/>
              </a:rPr>
              <a:t>INFÖR självskattning</a:t>
            </a:r>
          </a:p>
        </p:txBody>
      </p:sp>
      <p:sp>
        <p:nvSpPr>
          <p:cNvPr id="3" name="textruta 28">
            <a:extLst>
              <a:ext uri="{FF2B5EF4-FFF2-40B4-BE49-F238E27FC236}">
                <a16:creationId xmlns:a16="http://schemas.microsoft.com/office/drawing/2014/main" id="{01A57DF4-2CA1-BDB3-7AC5-61449007EFA8}"/>
              </a:ext>
            </a:extLst>
          </p:cNvPr>
          <p:cNvSpPr txBox="1"/>
          <p:nvPr/>
        </p:nvSpPr>
        <p:spPr>
          <a:xfrm>
            <a:off x="1127427" y="3429000"/>
            <a:ext cx="2236262" cy="1615202"/>
          </a:xfrm>
          <a:prstGeom prst="roundRect">
            <a:avLst>
              <a:gd name="adj" fmla="val 5921"/>
            </a:avLst>
          </a:prstGeom>
          <a:solidFill>
            <a:schemeClr val="accent2">
              <a:lumMod val="20000"/>
              <a:lumOff val="80000"/>
            </a:schemeClr>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Skatta läget – </a:t>
            </a:r>
            <a:br>
              <a:rPr kumimoji="0" lang="sv-SE"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sv-SE"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ett verktyg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sv-SE" sz="1600" dirty="0">
                <a:solidFill>
                  <a:srgbClr val="000000"/>
                </a:solidFill>
                <a:latin typeface="Arial" panose="020B0604020202020204" pitchFamily="34" charset="0"/>
                <a:cs typeface="Arial" panose="020B0604020202020204" pitchFamily="34" charset="0"/>
                <a:sym typeface="Wingdings" panose="05000000000000000000" pitchFamily="2" charset="2"/>
              </a:rPr>
              <a:t>Digitalt verktyg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600" dirty="0">
                <a:solidFill>
                  <a:srgbClr val="000000"/>
                </a:solidFill>
                <a:latin typeface="Arial" panose="020B0604020202020204" pitchFamily="34" charset="0"/>
                <a:cs typeface="Arial" panose="020B0604020202020204" pitchFamily="34" charset="0"/>
                <a:sym typeface="Wingdings" panose="05000000000000000000" pitchFamily="2" charset="2"/>
              </a:rPr>
              <a:t>Filmer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panose="05000000000000000000" pitchFamily="2" charset="2"/>
              </a:rPr>
              <a:t>Stöd</a:t>
            </a:r>
            <a:r>
              <a:rPr kumimoji="0" lang="sv-SE" sz="16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sym typeface="Wingdings" panose="05000000000000000000" pitchFamily="2" charset="2"/>
              </a:rPr>
              <a:t> för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panose="05000000000000000000" pitchFamily="2" charset="2"/>
              </a:rPr>
              <a:t>dialog</a:t>
            </a:r>
            <a:br>
              <a:rPr kumimoji="0" lang="sv-SE"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panose="05000000000000000000" pitchFamily="2" charset="2"/>
              </a:rPr>
            </a:br>
            <a:r>
              <a:rPr lang="sv-SE" sz="1600" dirty="0">
                <a:solidFill>
                  <a:srgbClr val="000000"/>
                </a:solidFill>
                <a:latin typeface="Arial" panose="020B0604020202020204" pitchFamily="34" charset="0"/>
                <a:cs typeface="Arial" panose="020B0604020202020204" pitchFamily="34" charset="0"/>
              </a:rPr>
              <a:t>(SKR)</a:t>
            </a:r>
          </a:p>
        </p:txBody>
      </p:sp>
      <p:sp>
        <p:nvSpPr>
          <p:cNvPr id="5" name="Rubrik 1">
            <a:extLst>
              <a:ext uri="{FF2B5EF4-FFF2-40B4-BE49-F238E27FC236}">
                <a16:creationId xmlns:a16="http://schemas.microsoft.com/office/drawing/2014/main" id="{2C403641-1218-A4D8-07DB-9C41DB2A30F1}"/>
              </a:ext>
            </a:extLst>
          </p:cNvPr>
          <p:cNvSpPr>
            <a:spLocks noGrp="1"/>
          </p:cNvSpPr>
          <p:nvPr>
            <p:ph type="title"/>
          </p:nvPr>
        </p:nvSpPr>
        <p:spPr>
          <a:xfrm>
            <a:off x="595240" y="1199280"/>
            <a:ext cx="3912965" cy="1325563"/>
          </a:xfrm>
        </p:spPr>
        <p:txBody>
          <a:bodyPr/>
          <a:lstStyle/>
          <a:p>
            <a:r>
              <a:rPr lang="sv-SE" dirty="0">
                <a:latin typeface="Arial" panose="020B0604020202020204" pitchFamily="34" charset="0"/>
                <a:cs typeface="Arial" panose="020B0604020202020204" pitchFamily="34" charset="0"/>
              </a:rPr>
              <a:t>Skatta läget – ett verktyg!</a:t>
            </a:r>
          </a:p>
        </p:txBody>
      </p:sp>
    </p:spTree>
    <p:extLst>
      <p:ext uri="{BB962C8B-B14F-4D97-AF65-F5344CB8AC3E}">
        <p14:creationId xmlns:p14="http://schemas.microsoft.com/office/powerpoint/2010/main" val="34613986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rundade hörn 3">
            <a:extLst>
              <a:ext uri="{FF2B5EF4-FFF2-40B4-BE49-F238E27FC236}">
                <a16:creationId xmlns:a16="http://schemas.microsoft.com/office/drawing/2014/main" id="{9937161B-42F6-D505-941A-10714AB9A4EC}"/>
              </a:ext>
            </a:extLst>
          </p:cNvPr>
          <p:cNvSpPr/>
          <p:nvPr/>
        </p:nvSpPr>
        <p:spPr>
          <a:xfrm>
            <a:off x="926782" y="2826229"/>
            <a:ext cx="2592000" cy="3600000"/>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ktangel: rundade hörn 5">
            <a:extLst>
              <a:ext uri="{FF2B5EF4-FFF2-40B4-BE49-F238E27FC236}">
                <a16:creationId xmlns:a16="http://schemas.microsoft.com/office/drawing/2014/main" id="{3AD1A7BC-8E5D-B640-B2FA-EB608982E47A}"/>
              </a:ext>
            </a:extLst>
          </p:cNvPr>
          <p:cNvSpPr/>
          <p:nvPr/>
        </p:nvSpPr>
        <p:spPr>
          <a:xfrm>
            <a:off x="4678348" y="1019543"/>
            <a:ext cx="6424870" cy="5406686"/>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2" name="textruta 11">
            <a:extLst>
              <a:ext uri="{FF2B5EF4-FFF2-40B4-BE49-F238E27FC236}">
                <a16:creationId xmlns:a16="http://schemas.microsoft.com/office/drawing/2014/main" id="{D0778666-E2F1-4041-6723-DAB833D53D98}"/>
              </a:ext>
            </a:extLst>
          </p:cNvPr>
          <p:cNvSpPr txBox="1"/>
          <p:nvPr/>
        </p:nvSpPr>
        <p:spPr>
          <a:xfrm>
            <a:off x="5192190" y="1452641"/>
            <a:ext cx="5603180"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Fem filmer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Om Skatta läget – ett verktyg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Maria Högkvist om syftet och verktyget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Styrning och ledning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Christine Feuk om styrning och ledningen i omställningen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Förebyggande och lätt tillgänglig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Maja Hagström </a:t>
            </a:r>
            <a:r>
              <a:rPr kumimoji="0" lang="sv-SE"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mfl.</a:t>
            </a:r>
            <a:r>
              <a:rPr kumimoji="0" lang="sv-SE"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Om vad förebyggande och lätt tillgänglig handlar 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Jämlik och jämställd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Love Nordenmark och Anna Thomsson om vad jämlikhet och jämställdhet handlar om.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Kunskapsbaserad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Åsa Wassbäck med gäster om vad kunskapsbaserad handlar om.</a:t>
            </a:r>
          </a:p>
        </p:txBody>
      </p:sp>
      <p:sp>
        <p:nvSpPr>
          <p:cNvPr id="2" name="Rektangel: rundade hörn 1">
            <a:extLst>
              <a:ext uri="{FF2B5EF4-FFF2-40B4-BE49-F238E27FC236}">
                <a16:creationId xmlns:a16="http://schemas.microsoft.com/office/drawing/2014/main" id="{EF9397D9-0A30-6790-5A99-85F0443C4D0A}"/>
              </a:ext>
            </a:extLst>
          </p:cNvPr>
          <p:cNvSpPr/>
          <p:nvPr/>
        </p:nvSpPr>
        <p:spPr>
          <a:xfrm>
            <a:off x="1127427" y="2826229"/>
            <a:ext cx="2196000" cy="39600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INFÖR självskattning</a:t>
            </a:r>
          </a:p>
        </p:txBody>
      </p:sp>
      <p:sp>
        <p:nvSpPr>
          <p:cNvPr id="3" name="textruta 28">
            <a:extLst>
              <a:ext uri="{FF2B5EF4-FFF2-40B4-BE49-F238E27FC236}">
                <a16:creationId xmlns:a16="http://schemas.microsoft.com/office/drawing/2014/main" id="{01A57DF4-2CA1-BDB3-7AC5-61449007EFA8}"/>
              </a:ext>
            </a:extLst>
          </p:cNvPr>
          <p:cNvSpPr txBox="1"/>
          <p:nvPr/>
        </p:nvSpPr>
        <p:spPr>
          <a:xfrm>
            <a:off x="1127427" y="3429000"/>
            <a:ext cx="2236262" cy="1615202"/>
          </a:xfrm>
          <a:prstGeom prst="roundRect">
            <a:avLst>
              <a:gd name="adj" fmla="val 5921"/>
            </a:avLst>
          </a:prstGeom>
          <a:solidFill>
            <a:schemeClr val="accent2">
              <a:lumMod val="20000"/>
              <a:lumOff val="80000"/>
            </a:schemeClr>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Skatta läget – </a:t>
            </a:r>
            <a:b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ett verktyg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Digitalt verktyg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Filmer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Stöd för dialog</a:t>
            </a:r>
            <a:b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(SKR)</a:t>
            </a:r>
          </a:p>
        </p:txBody>
      </p:sp>
      <p:sp>
        <p:nvSpPr>
          <p:cNvPr id="5" name="Rubrik 1">
            <a:extLst>
              <a:ext uri="{FF2B5EF4-FFF2-40B4-BE49-F238E27FC236}">
                <a16:creationId xmlns:a16="http://schemas.microsoft.com/office/drawing/2014/main" id="{2C403641-1218-A4D8-07DB-9C41DB2A30F1}"/>
              </a:ext>
            </a:extLst>
          </p:cNvPr>
          <p:cNvSpPr>
            <a:spLocks noGrp="1"/>
          </p:cNvSpPr>
          <p:nvPr>
            <p:ph type="title"/>
          </p:nvPr>
        </p:nvSpPr>
        <p:spPr>
          <a:xfrm>
            <a:off x="595240" y="1199280"/>
            <a:ext cx="3912965" cy="1325563"/>
          </a:xfrm>
        </p:spPr>
        <p:txBody>
          <a:bodyPr/>
          <a:lstStyle/>
          <a:p>
            <a:r>
              <a:rPr lang="sv-SE" dirty="0">
                <a:latin typeface="Arial" panose="020B0604020202020204" pitchFamily="34" charset="0"/>
                <a:cs typeface="Arial" panose="020B0604020202020204" pitchFamily="34" charset="0"/>
              </a:rPr>
              <a:t>Skatta läget – ett verktyg!</a:t>
            </a:r>
          </a:p>
        </p:txBody>
      </p:sp>
    </p:spTree>
    <p:extLst>
      <p:ext uri="{BB962C8B-B14F-4D97-AF65-F5344CB8AC3E}">
        <p14:creationId xmlns:p14="http://schemas.microsoft.com/office/powerpoint/2010/main" val="8043213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rundade hörn 2">
            <a:extLst>
              <a:ext uri="{FF2B5EF4-FFF2-40B4-BE49-F238E27FC236}">
                <a16:creationId xmlns:a16="http://schemas.microsoft.com/office/drawing/2014/main" id="{DB8CF33A-6731-3E59-507F-295AE925957B}"/>
              </a:ext>
            </a:extLst>
          </p:cNvPr>
          <p:cNvSpPr/>
          <p:nvPr/>
        </p:nvSpPr>
        <p:spPr>
          <a:xfrm>
            <a:off x="7145580" y="2826229"/>
            <a:ext cx="2592000" cy="2225546"/>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Rektangel: rundade hörn 1">
            <a:extLst>
              <a:ext uri="{FF2B5EF4-FFF2-40B4-BE49-F238E27FC236}">
                <a16:creationId xmlns:a16="http://schemas.microsoft.com/office/drawing/2014/main" id="{F0941EA2-8229-11FC-9AC4-7139537D9DB1}"/>
              </a:ext>
            </a:extLst>
          </p:cNvPr>
          <p:cNvSpPr/>
          <p:nvPr/>
        </p:nvSpPr>
        <p:spPr>
          <a:xfrm>
            <a:off x="4036181" y="2826229"/>
            <a:ext cx="2592000" cy="3600000"/>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ktangel: rundade hörn 3">
            <a:extLst>
              <a:ext uri="{FF2B5EF4-FFF2-40B4-BE49-F238E27FC236}">
                <a16:creationId xmlns:a16="http://schemas.microsoft.com/office/drawing/2014/main" id="{9937161B-42F6-D505-941A-10714AB9A4EC}"/>
              </a:ext>
            </a:extLst>
          </p:cNvPr>
          <p:cNvSpPr/>
          <p:nvPr/>
        </p:nvSpPr>
        <p:spPr>
          <a:xfrm>
            <a:off x="926782" y="2826229"/>
            <a:ext cx="2592000" cy="3600000"/>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extruta 18">
            <a:extLst>
              <a:ext uri="{FF2B5EF4-FFF2-40B4-BE49-F238E27FC236}">
                <a16:creationId xmlns:a16="http://schemas.microsoft.com/office/drawing/2014/main" id="{8C502450-DB27-A225-E969-569E5E30E402}"/>
              </a:ext>
            </a:extLst>
          </p:cNvPr>
          <p:cNvSpPr txBox="1"/>
          <p:nvPr/>
        </p:nvSpPr>
        <p:spPr>
          <a:xfrm>
            <a:off x="1088782" y="3469158"/>
            <a:ext cx="2268000" cy="1361837"/>
          </a:xfrm>
          <a:prstGeom prst="roundRect">
            <a:avLst>
              <a:gd name="adj" fmla="val 5834"/>
            </a:avLst>
          </a:prstGeom>
          <a:solidFill>
            <a:schemeClr val="accent2">
              <a:lumMod val="20000"/>
              <a:lumOff val="80000"/>
            </a:schemeClr>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Förberedande basmaterial: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Filmer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Frågor för dialog (SKR)</a:t>
            </a:r>
          </a:p>
        </p:txBody>
      </p:sp>
      <p:sp>
        <p:nvSpPr>
          <p:cNvPr id="11" name="textruta 27">
            <a:extLst>
              <a:ext uri="{FF2B5EF4-FFF2-40B4-BE49-F238E27FC236}">
                <a16:creationId xmlns:a16="http://schemas.microsoft.com/office/drawing/2014/main" id="{ECC888CB-60E4-B729-D4E3-7899A3B17FC5}"/>
              </a:ext>
            </a:extLst>
          </p:cNvPr>
          <p:cNvSpPr txBox="1"/>
          <p:nvPr/>
        </p:nvSpPr>
        <p:spPr>
          <a:xfrm>
            <a:off x="4214050" y="5318073"/>
            <a:ext cx="2236262" cy="919401"/>
          </a:xfrm>
          <a:prstGeom prst="roundRect">
            <a:avLst>
              <a:gd name="adj" fmla="val 11593"/>
            </a:avLst>
          </a:prstGeom>
          <a:solidFill>
            <a:schemeClr val="bg2"/>
          </a:solidFill>
          <a:ln>
            <a:solidFill>
              <a:schemeClr val="accent3"/>
            </a:solidFill>
          </a:ln>
        </p:spPr>
        <p:txBody>
          <a:bodyPr wrap="square" lIns="91440" tIns="45720" rIns="91440" bIns="45720"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t>
            </a:r>
            <a:r>
              <a:rPr kumimoji="0" lang="sv-SE"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ommundata</a:t>
            </a: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stöd för analys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(Socialstyrelsen) </a:t>
            </a:r>
            <a:endPar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3" name="textruta 30">
            <a:extLst>
              <a:ext uri="{FF2B5EF4-FFF2-40B4-BE49-F238E27FC236}">
                <a16:creationId xmlns:a16="http://schemas.microsoft.com/office/drawing/2014/main" id="{81795499-8B70-DF7E-5C2B-D9D3731D2BCD}"/>
              </a:ext>
            </a:extLst>
          </p:cNvPr>
          <p:cNvSpPr txBox="1"/>
          <p:nvPr/>
        </p:nvSpPr>
        <p:spPr>
          <a:xfrm>
            <a:off x="1088782" y="5108166"/>
            <a:ext cx="2268000" cy="1129308"/>
          </a:xfrm>
          <a:prstGeom prst="roundRect">
            <a:avLst>
              <a:gd name="adj" fmla="val 6359"/>
            </a:avLst>
          </a:prstGeom>
          <a:solidFill>
            <a:schemeClr val="accent2">
              <a:lumMod val="20000"/>
              <a:lumOff val="80000"/>
            </a:schemeClr>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Material + p</a:t>
            </a:r>
            <a:r>
              <a:rPr kumimoji="0" lang="sv-SE"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rocesstöd</a:t>
            </a: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RSS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för att arrangera länsdialog</a:t>
            </a: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(SKR)</a:t>
            </a:r>
            <a:endPar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9" name="textruta 28">
            <a:extLst>
              <a:ext uri="{FF2B5EF4-FFF2-40B4-BE49-F238E27FC236}">
                <a16:creationId xmlns:a16="http://schemas.microsoft.com/office/drawing/2014/main" id="{8540EA43-6FC3-C8C3-4AE3-C3F2206470FB}"/>
              </a:ext>
            </a:extLst>
          </p:cNvPr>
          <p:cNvSpPr txBox="1"/>
          <p:nvPr/>
        </p:nvSpPr>
        <p:spPr>
          <a:xfrm>
            <a:off x="4214050" y="3469158"/>
            <a:ext cx="2236262" cy="1615202"/>
          </a:xfrm>
          <a:prstGeom prst="roundRect">
            <a:avLst>
              <a:gd name="adj" fmla="val 5921"/>
            </a:avLst>
          </a:prstGeom>
          <a:solidFill>
            <a:schemeClr val="accent2">
              <a:lumMod val="20000"/>
              <a:lumOff val="80000"/>
            </a:schemeClr>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Skatta läget – </a:t>
            </a:r>
            <a:b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ett verktyg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Digitalt verktyg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Filmer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Stöd för dialog</a:t>
            </a:r>
            <a:b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(SKR)</a:t>
            </a:r>
          </a:p>
        </p:txBody>
      </p:sp>
      <p:sp>
        <p:nvSpPr>
          <p:cNvPr id="20" name="textruta 31">
            <a:extLst>
              <a:ext uri="{FF2B5EF4-FFF2-40B4-BE49-F238E27FC236}">
                <a16:creationId xmlns:a16="http://schemas.microsoft.com/office/drawing/2014/main" id="{82FFFDA4-F25B-19AA-3EB8-9866107DE813}"/>
              </a:ext>
            </a:extLst>
          </p:cNvPr>
          <p:cNvSpPr txBox="1"/>
          <p:nvPr/>
        </p:nvSpPr>
        <p:spPr>
          <a:xfrm>
            <a:off x="7306603" y="3469158"/>
            <a:ext cx="2269959" cy="1139726"/>
          </a:xfrm>
          <a:prstGeom prst="roundRect">
            <a:avLst>
              <a:gd name="adj" fmla="val 9563"/>
            </a:avLst>
          </a:prstGeom>
          <a:solidFill>
            <a:schemeClr val="bg2"/>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Informations-insamling av lägesbilderna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(Socialstyrelsen) </a:t>
            </a:r>
            <a:endPar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24" name="Rektangel: rundade hörn 23">
            <a:extLst>
              <a:ext uri="{FF2B5EF4-FFF2-40B4-BE49-F238E27FC236}">
                <a16:creationId xmlns:a16="http://schemas.microsoft.com/office/drawing/2014/main" id="{FEA8A69F-17B1-A9A1-AFAE-2D8D7ACE8C7E}"/>
              </a:ext>
            </a:extLst>
          </p:cNvPr>
          <p:cNvSpPr/>
          <p:nvPr/>
        </p:nvSpPr>
        <p:spPr>
          <a:xfrm>
            <a:off x="1160782" y="2633223"/>
            <a:ext cx="2196000" cy="50965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Inför länsdialog</a:t>
            </a:r>
          </a:p>
        </p:txBody>
      </p:sp>
      <p:sp>
        <p:nvSpPr>
          <p:cNvPr id="25" name="Rektangel: rundade hörn 24">
            <a:extLst>
              <a:ext uri="{FF2B5EF4-FFF2-40B4-BE49-F238E27FC236}">
                <a16:creationId xmlns:a16="http://schemas.microsoft.com/office/drawing/2014/main" id="{599E5239-7D22-526E-B7AD-725349B664FA}"/>
              </a:ext>
            </a:extLst>
          </p:cNvPr>
          <p:cNvSpPr/>
          <p:nvPr/>
        </p:nvSpPr>
        <p:spPr>
          <a:xfrm>
            <a:off x="7316435" y="2620655"/>
            <a:ext cx="2269958" cy="50965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Rapportering Socialstyrelsen</a:t>
            </a:r>
          </a:p>
        </p:txBody>
      </p:sp>
      <p:sp>
        <p:nvSpPr>
          <p:cNvPr id="26" name="Rektangel: rundade hörn 25">
            <a:extLst>
              <a:ext uri="{FF2B5EF4-FFF2-40B4-BE49-F238E27FC236}">
                <a16:creationId xmlns:a16="http://schemas.microsoft.com/office/drawing/2014/main" id="{1CF64F55-5C4B-ABC8-0FB4-281E48F2873D}"/>
              </a:ext>
            </a:extLst>
          </p:cNvPr>
          <p:cNvSpPr/>
          <p:nvPr/>
        </p:nvSpPr>
        <p:spPr>
          <a:xfrm>
            <a:off x="4214050" y="2620654"/>
            <a:ext cx="2236262" cy="46166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Lokal analys</a:t>
            </a:r>
          </a:p>
        </p:txBody>
      </p:sp>
      <p:sp>
        <p:nvSpPr>
          <p:cNvPr id="22" name="Rubrik 21">
            <a:extLst>
              <a:ext uri="{FF2B5EF4-FFF2-40B4-BE49-F238E27FC236}">
                <a16:creationId xmlns:a16="http://schemas.microsoft.com/office/drawing/2014/main" id="{B1D7F1F8-2641-1126-6542-B4E5E4054818}"/>
              </a:ext>
            </a:extLst>
          </p:cNvPr>
          <p:cNvSpPr>
            <a:spLocks noGrp="1"/>
          </p:cNvSpPr>
          <p:nvPr>
            <p:ph type="title"/>
          </p:nvPr>
        </p:nvSpPr>
        <p:spPr>
          <a:xfrm>
            <a:off x="866568" y="1488372"/>
            <a:ext cx="4947401" cy="799116"/>
          </a:xfrm>
        </p:spPr>
        <p:txBody>
          <a:bodyPr anchor="b"/>
          <a:lstStyle/>
          <a:p>
            <a:r>
              <a:rPr lang="sv-SE" sz="4400" dirty="0">
                <a:latin typeface="Arial" panose="020B0604020202020204" pitchFamily="34" charset="0"/>
                <a:cs typeface="Arial" panose="020B0604020202020204" pitchFamily="34" charset="0"/>
              </a:rPr>
              <a:t>Innehåll</a:t>
            </a:r>
            <a:endParaRPr lang="sv-SE" dirty="0">
              <a:latin typeface="Arial" panose="020B0604020202020204" pitchFamily="34" charset="0"/>
              <a:cs typeface="Arial" panose="020B0604020202020204" pitchFamily="34" charset="0"/>
            </a:endParaRPr>
          </a:p>
        </p:txBody>
      </p:sp>
      <p:sp>
        <p:nvSpPr>
          <p:cNvPr id="5" name="Ellips 4">
            <a:extLst>
              <a:ext uri="{FF2B5EF4-FFF2-40B4-BE49-F238E27FC236}">
                <a16:creationId xmlns:a16="http://schemas.microsoft.com/office/drawing/2014/main" id="{8C2B93D3-39B7-6D06-B194-9055AA599D38}"/>
              </a:ext>
            </a:extLst>
          </p:cNvPr>
          <p:cNvSpPr/>
          <p:nvPr/>
        </p:nvSpPr>
        <p:spPr>
          <a:xfrm>
            <a:off x="3680782" y="5318073"/>
            <a:ext cx="3001618" cy="864704"/>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Ellips 5">
            <a:extLst>
              <a:ext uri="{FF2B5EF4-FFF2-40B4-BE49-F238E27FC236}">
                <a16:creationId xmlns:a16="http://schemas.microsoft.com/office/drawing/2014/main" id="{F3C4CCDF-7AAD-D147-51F4-4F6C8F527814}"/>
              </a:ext>
            </a:extLst>
          </p:cNvPr>
          <p:cNvSpPr/>
          <p:nvPr/>
        </p:nvSpPr>
        <p:spPr>
          <a:xfrm>
            <a:off x="6806050" y="3174148"/>
            <a:ext cx="3001618" cy="163583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32855826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rundade hörn 3">
            <a:extLst>
              <a:ext uri="{FF2B5EF4-FFF2-40B4-BE49-F238E27FC236}">
                <a16:creationId xmlns:a16="http://schemas.microsoft.com/office/drawing/2014/main" id="{9937161B-42F6-D505-941A-10714AB9A4EC}"/>
              </a:ext>
            </a:extLst>
          </p:cNvPr>
          <p:cNvSpPr/>
          <p:nvPr/>
        </p:nvSpPr>
        <p:spPr>
          <a:xfrm>
            <a:off x="926782" y="2826229"/>
            <a:ext cx="2592000" cy="3600000"/>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rundade hörn 5">
            <a:extLst>
              <a:ext uri="{FF2B5EF4-FFF2-40B4-BE49-F238E27FC236}">
                <a16:creationId xmlns:a16="http://schemas.microsoft.com/office/drawing/2014/main" id="{3AD1A7BC-8E5D-B640-B2FA-EB608982E47A}"/>
              </a:ext>
            </a:extLst>
          </p:cNvPr>
          <p:cNvSpPr/>
          <p:nvPr/>
        </p:nvSpPr>
        <p:spPr>
          <a:xfrm>
            <a:off x="4733793" y="3735163"/>
            <a:ext cx="6424870" cy="2691066"/>
          </a:xfrm>
          <a:prstGeom prst="roundRect">
            <a:avLst>
              <a:gd name="adj" fmla="val 91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D0778666-E2F1-4041-6723-DAB833D53D98}"/>
              </a:ext>
            </a:extLst>
          </p:cNvPr>
          <p:cNvSpPr txBox="1"/>
          <p:nvPr/>
        </p:nvSpPr>
        <p:spPr>
          <a:xfrm>
            <a:off x="5254959" y="4363764"/>
            <a:ext cx="5603180" cy="1615827"/>
          </a:xfrm>
          <a:prstGeom prst="rect">
            <a:avLst/>
          </a:prstGeom>
          <a:noFill/>
        </p:spPr>
        <p:txBody>
          <a:bodyPr wrap="square" rtlCol="0">
            <a:spAutoFit/>
          </a:bodyPr>
          <a:lstStyle/>
          <a:p>
            <a:r>
              <a:rPr lang="sv-SE" sz="3200" dirty="0">
                <a:latin typeface="Arial" panose="020B0604020202020204" pitchFamily="34" charset="0"/>
                <a:cs typeface="Arial" panose="020B0604020202020204" pitchFamily="34" charset="0"/>
              </a:rPr>
              <a:t>Film</a:t>
            </a:r>
          </a:p>
          <a:p>
            <a:endParaRPr lang="sv-SE" dirty="0">
              <a:latin typeface="Arial" panose="020B0604020202020204" pitchFamily="34" charset="0"/>
              <a:cs typeface="Arial" panose="020B0604020202020204" pitchFamily="34" charset="0"/>
            </a:endParaRPr>
          </a:p>
          <a:p>
            <a:r>
              <a:rPr lang="sv-SE" sz="2000" dirty="0">
                <a:latin typeface="Arial" panose="020B0604020202020204" pitchFamily="34" charset="0"/>
                <a:cs typeface="Arial" panose="020B0604020202020204" pitchFamily="34" charset="0"/>
              </a:rPr>
              <a:t>Kommundata, stöd för analys och insamling</a:t>
            </a:r>
          </a:p>
          <a:p>
            <a:r>
              <a:rPr lang="sv-SE" sz="1100" dirty="0">
                <a:latin typeface="Arial" panose="020B0604020202020204" pitchFamily="34" charset="0"/>
                <a:cs typeface="Arial" panose="020B0604020202020204" pitchFamily="34" charset="0"/>
              </a:rPr>
              <a:t>Anita Bashar Aréen, Socialstyrelsen </a:t>
            </a:r>
          </a:p>
          <a:p>
            <a:endParaRPr lang="sv-SE" dirty="0"/>
          </a:p>
        </p:txBody>
      </p:sp>
      <p:sp>
        <p:nvSpPr>
          <p:cNvPr id="5" name="Rubrik 1">
            <a:extLst>
              <a:ext uri="{FF2B5EF4-FFF2-40B4-BE49-F238E27FC236}">
                <a16:creationId xmlns:a16="http://schemas.microsoft.com/office/drawing/2014/main" id="{2C403641-1218-A4D8-07DB-9C41DB2A30F1}"/>
              </a:ext>
            </a:extLst>
          </p:cNvPr>
          <p:cNvSpPr>
            <a:spLocks noGrp="1"/>
          </p:cNvSpPr>
          <p:nvPr>
            <p:ph type="title"/>
          </p:nvPr>
        </p:nvSpPr>
        <p:spPr>
          <a:xfrm>
            <a:off x="595240" y="1199280"/>
            <a:ext cx="4289102" cy="1325563"/>
          </a:xfrm>
        </p:spPr>
        <p:txBody>
          <a:bodyPr/>
          <a:lstStyle/>
          <a:p>
            <a:r>
              <a:rPr lang="sv-SE" dirty="0">
                <a:latin typeface="Arial" panose="020B0604020202020204" pitchFamily="34" charset="0"/>
                <a:cs typeface="Arial" panose="020B0604020202020204" pitchFamily="34" charset="0"/>
              </a:rPr>
              <a:t>Socialstyrelsen</a:t>
            </a:r>
          </a:p>
        </p:txBody>
      </p:sp>
      <p:sp>
        <p:nvSpPr>
          <p:cNvPr id="7" name="textruta 27">
            <a:extLst>
              <a:ext uri="{FF2B5EF4-FFF2-40B4-BE49-F238E27FC236}">
                <a16:creationId xmlns:a16="http://schemas.microsoft.com/office/drawing/2014/main" id="{A0BA8309-2E0A-A902-331E-2EF4305F09B3}"/>
              </a:ext>
            </a:extLst>
          </p:cNvPr>
          <p:cNvSpPr txBox="1"/>
          <p:nvPr/>
        </p:nvSpPr>
        <p:spPr>
          <a:xfrm>
            <a:off x="1067034" y="3429000"/>
            <a:ext cx="2236262" cy="919401"/>
          </a:xfrm>
          <a:prstGeom prst="roundRect">
            <a:avLst>
              <a:gd name="adj" fmla="val 11593"/>
            </a:avLst>
          </a:prstGeom>
          <a:solidFill>
            <a:schemeClr val="bg2"/>
          </a:solidFill>
          <a:ln>
            <a:solidFill>
              <a:schemeClr val="accent3"/>
            </a:solidFill>
          </a:ln>
        </p:spPr>
        <p:txBody>
          <a:bodyPr wrap="square" lIns="91440" tIns="45720" rIns="91440" bIns="45720"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b="1" dirty="0">
                <a:solidFill>
                  <a:srgbClr val="000000"/>
                </a:solidFill>
                <a:latin typeface="Arial" panose="020B0604020202020204" pitchFamily="34" charset="0"/>
                <a:cs typeface="Arial" panose="020B0604020202020204" pitchFamily="34" charset="0"/>
              </a:rPr>
              <a:t>K</a:t>
            </a:r>
            <a:r>
              <a:rPr kumimoji="0" lang="sv-SE" sz="16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ommundata</a:t>
            </a:r>
            <a:r>
              <a:rPr kumimoji="0" lang="sv-SE"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stöd för analys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(Socialstyrelsen) </a:t>
            </a:r>
            <a:endParaRPr kumimoji="0" lang="sv-SE"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panose="05000000000000000000" pitchFamily="2" charset="2"/>
            </a:endParaRPr>
          </a:p>
        </p:txBody>
      </p:sp>
      <p:sp>
        <p:nvSpPr>
          <p:cNvPr id="8" name="textruta 31">
            <a:extLst>
              <a:ext uri="{FF2B5EF4-FFF2-40B4-BE49-F238E27FC236}">
                <a16:creationId xmlns:a16="http://schemas.microsoft.com/office/drawing/2014/main" id="{9943374D-0F84-6BAC-45C9-C9ADB15C3CCB}"/>
              </a:ext>
            </a:extLst>
          </p:cNvPr>
          <p:cNvSpPr txBox="1"/>
          <p:nvPr/>
        </p:nvSpPr>
        <p:spPr>
          <a:xfrm>
            <a:off x="1033337" y="4601815"/>
            <a:ext cx="2269959" cy="1139726"/>
          </a:xfrm>
          <a:prstGeom prst="roundRect">
            <a:avLst>
              <a:gd name="adj" fmla="val 9563"/>
            </a:avLst>
          </a:prstGeom>
          <a:solidFill>
            <a:schemeClr val="bg2"/>
          </a:solidFill>
          <a:ln>
            <a:solidFill>
              <a:schemeClr val="accent3"/>
            </a:solidFill>
          </a:ln>
        </p:spPr>
        <p:txBody>
          <a:bodyPr wrap="square"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Informations-insamling av lägesbilderna </a:t>
            </a:r>
            <a:r>
              <a:rPr kumimoji="0" lang="sv-SE"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(Socialstyrelsen) </a:t>
            </a:r>
            <a:endParaRPr kumimoji="0" lang="sv-SE"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panose="05000000000000000000" pitchFamily="2" charset="2"/>
            </a:endParaRPr>
          </a:p>
        </p:txBody>
      </p:sp>
      <p:pic>
        <p:nvPicPr>
          <p:cNvPr id="1027" name="Bildobjekt 1">
            <a:extLst>
              <a:ext uri="{FF2B5EF4-FFF2-40B4-BE49-F238E27FC236}">
                <a16:creationId xmlns:a16="http://schemas.microsoft.com/office/drawing/2014/main" id="{5FCB6726-9484-76FA-C720-7ADC3546F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6470" y="838095"/>
            <a:ext cx="45529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2230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578DEC-D483-8E09-A260-E568F3BB7F82}"/>
              </a:ext>
            </a:extLst>
          </p:cNvPr>
          <p:cNvSpPr>
            <a:spLocks noGrp="1"/>
          </p:cNvSpPr>
          <p:nvPr>
            <p:ph type="title"/>
          </p:nvPr>
        </p:nvSpPr>
        <p:spPr/>
        <p:txBody>
          <a:bodyPr/>
          <a:lstStyle/>
          <a:p>
            <a:r>
              <a:rPr lang="sv-SE" dirty="0">
                <a:latin typeface="Arial" panose="020B0604020202020204" pitchFamily="34" charset="0"/>
                <a:cs typeface="Arial" panose="020B0604020202020204" pitchFamily="34" charset="0"/>
              </a:rPr>
              <a:t>Flerstegsraket! </a:t>
            </a:r>
          </a:p>
        </p:txBody>
      </p:sp>
      <p:sp>
        <p:nvSpPr>
          <p:cNvPr id="6" name="Platshållare för text 5">
            <a:extLst>
              <a:ext uri="{FF2B5EF4-FFF2-40B4-BE49-F238E27FC236}">
                <a16:creationId xmlns:a16="http://schemas.microsoft.com/office/drawing/2014/main" id="{5FB65512-7169-64D6-C06C-9CAAECD9F240}"/>
              </a:ext>
            </a:extLst>
          </p:cNvPr>
          <p:cNvSpPr>
            <a:spLocks noGrp="1"/>
          </p:cNvSpPr>
          <p:nvPr>
            <p:ph type="body" sz="half" idx="2"/>
          </p:nvPr>
        </p:nvSpPr>
        <p:spPr/>
        <p:txBody>
          <a:bodyPr/>
          <a:lstStyle/>
          <a:p>
            <a:r>
              <a:rPr lang="sv-SE" sz="2400" dirty="0">
                <a:latin typeface="Arial" panose="020B0604020202020204" pitchFamily="34" charset="0"/>
                <a:cs typeface="Arial" panose="020B0604020202020204" pitchFamily="34" charset="0"/>
              </a:rPr>
              <a:t>Läges- och behovsanalyserna är ett första steg att tillsammans skapa en plattform för arbetet framåt.</a:t>
            </a:r>
          </a:p>
          <a:p>
            <a:endParaRPr lang="sv-SE" dirty="0"/>
          </a:p>
        </p:txBody>
      </p:sp>
      <p:pic>
        <p:nvPicPr>
          <p:cNvPr id="8" name="Platshållare för bild 7" descr="Raket kontur">
            <a:extLst>
              <a:ext uri="{FF2B5EF4-FFF2-40B4-BE49-F238E27FC236}">
                <a16:creationId xmlns:a16="http://schemas.microsoft.com/office/drawing/2014/main" id="{B340C9C1-0750-A77C-F09F-AEED5116293A}"/>
              </a:ext>
            </a:extLst>
          </p:cNvPr>
          <p:cNvPicPr>
            <a:picLocks noGrp="1" noChangeAspect="1"/>
          </p:cNvPicPr>
          <p:nvPr>
            <p:ph type="pic"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6370" r="6370"/>
          <a:stretch>
            <a:fillRect/>
          </a:stretch>
        </p:blipFill>
        <p:spPr/>
      </p:pic>
    </p:spTree>
    <p:extLst>
      <p:ext uri="{BB962C8B-B14F-4D97-AF65-F5344CB8AC3E}">
        <p14:creationId xmlns:p14="http://schemas.microsoft.com/office/powerpoint/2010/main" val="3218975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DFACFBCE-3BA1-51E3-F212-1DB0A8174795}"/>
              </a:ext>
            </a:extLst>
          </p:cNvPr>
          <p:cNvSpPr>
            <a:spLocks noGrp="1"/>
          </p:cNvSpPr>
          <p:nvPr>
            <p:ph type="title"/>
          </p:nvPr>
        </p:nvSpPr>
        <p:spPr/>
        <p:txBody>
          <a:bodyPr anchor="b">
            <a:normAutofit/>
          </a:bodyPr>
          <a:lstStyle/>
          <a:p>
            <a:r>
              <a:rPr lang="sv-SE" dirty="0"/>
              <a:t>Efter 2028</a:t>
            </a:r>
          </a:p>
        </p:txBody>
      </p:sp>
      <p:sp>
        <p:nvSpPr>
          <p:cNvPr id="10" name="Platshållare för innehåll 9">
            <a:extLst>
              <a:ext uri="{FF2B5EF4-FFF2-40B4-BE49-F238E27FC236}">
                <a16:creationId xmlns:a16="http://schemas.microsoft.com/office/drawing/2014/main" id="{77097B5B-25CC-9BDE-E926-4E3C90E0FB27}"/>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sv-SE" dirty="0"/>
              <a:t>Nuvarande avtal upphör 30 juni 2028</a:t>
            </a:r>
          </a:p>
          <a:p>
            <a:pPr marL="342900" indent="-342900">
              <a:buFont typeface="Arial" panose="020B0604020202020204" pitchFamily="34" charset="0"/>
              <a:buChar char="•"/>
            </a:pPr>
            <a:r>
              <a:rPr lang="sv-SE" dirty="0"/>
              <a:t>Avsikten är att Yrkesresan ska fortsätta finnas och utvecklas vidare!</a:t>
            </a:r>
          </a:p>
        </p:txBody>
      </p:sp>
      <p:sp>
        <p:nvSpPr>
          <p:cNvPr id="2" name="Platshållare för bild 1">
            <a:extLst>
              <a:ext uri="{FF2B5EF4-FFF2-40B4-BE49-F238E27FC236}">
                <a16:creationId xmlns:a16="http://schemas.microsoft.com/office/drawing/2014/main" id="{F7552DFD-F6FC-F475-8864-6C211A0E80CC}"/>
              </a:ext>
            </a:extLst>
          </p:cNvPr>
          <p:cNvSpPr>
            <a:spLocks noGrp="1"/>
          </p:cNvSpPr>
          <p:nvPr>
            <p:ph type="pic" idx="1"/>
          </p:nvPr>
        </p:nvSpPr>
        <p:spPr/>
        <p:txBody>
          <a:bodyPr/>
          <a:lstStyle/>
          <a:p>
            <a:endParaRPr lang="sv-SE"/>
          </a:p>
        </p:txBody>
      </p:sp>
      <p:pic>
        <p:nvPicPr>
          <p:cNvPr id="3" name="Bildobjekt 2">
            <a:extLst>
              <a:ext uri="{FF2B5EF4-FFF2-40B4-BE49-F238E27FC236}">
                <a16:creationId xmlns:a16="http://schemas.microsoft.com/office/drawing/2014/main" id="{A16662A3-7462-8955-9CA0-624927F5926E}"/>
              </a:ext>
            </a:extLst>
          </p:cNvPr>
          <p:cNvPicPr>
            <a:picLocks noChangeAspect="1"/>
          </p:cNvPicPr>
          <p:nvPr/>
        </p:nvPicPr>
        <p:blipFill>
          <a:blip r:embed="rId3"/>
          <a:stretch>
            <a:fillRect/>
          </a:stretch>
        </p:blipFill>
        <p:spPr>
          <a:xfrm>
            <a:off x="6483926" y="1924101"/>
            <a:ext cx="5327073" cy="3009796"/>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12857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410547" y="2439529"/>
            <a:ext cx="11370906" cy="3916821"/>
          </a:xfrm>
        </p:spPr>
        <p:txBody>
          <a:bodyPr>
            <a:normAutofit/>
          </a:bodyPr>
          <a:lstStyle/>
          <a:p>
            <a:pPr marL="41910" indent="0">
              <a:spcAft>
                <a:spcPts val="0"/>
              </a:spcAft>
              <a:buNone/>
            </a:pPr>
            <a:r>
              <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Socialchefsnätverket beslutade: </a:t>
            </a:r>
          </a:p>
          <a:p>
            <a:pPr marL="41910" indent="0">
              <a:spcAft>
                <a:spcPts val="0"/>
              </a:spcAft>
              <a:buNone/>
            </a:pPr>
            <a:r>
              <a:rPr lang="sv-SE" b="1" u="sng"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att</a:t>
            </a:r>
            <a:r>
              <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 lägga informationen till </a:t>
            </a:r>
            <a:r>
              <a:rPr lang="sv-SE" b="1" kern="0" spc="-1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handlingarna</a:t>
            </a:r>
            <a:endPar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80</a:t>
            </a:fld>
            <a:endParaRPr lang="sv-SE" dirty="0"/>
          </a:p>
        </p:txBody>
      </p:sp>
      <p:sp>
        <p:nvSpPr>
          <p:cNvPr id="6" name="Rubrik 5"/>
          <p:cNvSpPr>
            <a:spLocks noGrp="1"/>
          </p:cNvSpPr>
          <p:nvPr>
            <p:ph type="title"/>
          </p:nvPr>
        </p:nvSpPr>
        <p:spPr/>
        <p:txBody>
          <a:bodyPr/>
          <a:lstStyle/>
          <a:p>
            <a:r>
              <a:rPr lang="sv-SE" dirty="0" smtClean="0"/>
              <a:t>Beslut</a:t>
            </a:r>
            <a:endParaRPr lang="sv-SE" dirty="0"/>
          </a:p>
        </p:txBody>
      </p:sp>
    </p:spTree>
    <p:extLst>
      <p:ext uri="{BB962C8B-B14F-4D97-AF65-F5344CB8AC3E}">
        <p14:creationId xmlns:p14="http://schemas.microsoft.com/office/powerpoint/2010/main" val="21972381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0" dirty="0"/>
              <a:t/>
            </a:r>
            <a:br>
              <a:rPr lang="sv-SE" b="0" dirty="0"/>
            </a:br>
            <a:r>
              <a:rPr lang="sv-SE" dirty="0"/>
              <a:t>Uppsägning avtal medicinteknisk utrustning </a:t>
            </a:r>
          </a:p>
        </p:txBody>
      </p:sp>
      <p:sp>
        <p:nvSpPr>
          <p:cNvPr id="3" name="Platshållare för text 2"/>
          <p:cNvSpPr>
            <a:spLocks noGrp="1"/>
          </p:cNvSpPr>
          <p:nvPr>
            <p:ph type="body" idx="1"/>
          </p:nvPr>
        </p:nvSpPr>
        <p:spPr/>
        <p:txBody>
          <a:bodyPr>
            <a:normAutofit fontScale="62500" lnSpcReduction="20000"/>
          </a:bodyPr>
          <a:lstStyle/>
          <a:p>
            <a:r>
              <a:rPr lang="sv-SE" dirty="0"/>
              <a:t>Region Dalarna har via brev meddelat kommunerna om att man säger upp avtalen om medicinteknisk service per 241231. Styrgruppen för Socialchefsnätverket bjöd därför in Jan Cederlund som företrädare från Medicinsk Teknik till dialog. Beslutet om uppsägning av avtalet riskerar att få en direkt påverkan på kommunernas uppdrag att bedriva en säker vård- och omsorg. Vidare efterhördes vilka möjligheter till andra alternativ som finns. Flera synpunkter lyftes, bland annat föreslogs att skjuta på uppsägningen av avtalet en tid för att ge kommunerna förutsättningar att hinna sätta sig in vilka leverantörer av utrustning man har idag. Jan Cederlund tar med sig synpunkterna och har lovat att återkomma med besked för fortsatt dialog. </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A55B58-765D-4E56-A561-1FFBE190F123}" type="datetime1">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2024-10-03</a:t>
            </a:fld>
            <a:endParaRPr kumimoji="0" lang="sv-SE" sz="1050" b="0" i="0" u="none" strike="noStrike" kern="1200" cap="none" spc="0" normalizeH="0" baseline="0" noProof="0">
              <a:ln>
                <a:noFill/>
              </a:ln>
              <a:solidFill>
                <a:srgbClr val="FFFFFF"/>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smtClean="0">
                <a:ln>
                  <a:noFill/>
                </a:ln>
                <a:solidFill>
                  <a:srgbClr val="FFFFFF"/>
                </a:solidFill>
                <a:effectLst/>
                <a:uLnTx/>
                <a:uFillTx/>
                <a:latin typeface="Arial"/>
                <a:ea typeface="+mn-ea"/>
                <a:cs typeface="+mn-cs"/>
              </a:rPr>
              <a:t>Sidfot</a:t>
            </a:r>
            <a:endParaRPr kumimoji="0" lang="sv-SE" sz="1050" b="0" i="0" u="none" strike="noStrike" kern="1200" cap="none" spc="0" normalizeH="0" baseline="0" noProof="0">
              <a:ln>
                <a:noFill/>
              </a:ln>
              <a:solidFill>
                <a:srgbClr val="FFFFFF"/>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sv-SE" sz="105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729720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410547" y="2439529"/>
            <a:ext cx="11370906" cy="3916821"/>
          </a:xfrm>
        </p:spPr>
        <p:txBody>
          <a:bodyPr>
            <a:normAutofit lnSpcReduction="10000"/>
          </a:bodyPr>
          <a:lstStyle/>
          <a:p>
            <a:pPr marL="41910" indent="0">
              <a:spcAft>
                <a:spcPts val="0"/>
              </a:spcAft>
              <a:buNone/>
            </a:pPr>
            <a:r>
              <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Socialchefsnätverket beslutade: </a:t>
            </a:r>
          </a:p>
          <a:p>
            <a:pPr marL="41910" indent="0">
              <a:spcAft>
                <a:spcPts val="0"/>
              </a:spcAft>
              <a:buNone/>
            </a:pPr>
            <a:r>
              <a:rPr lang="sv-SE" b="1" u="sng"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att</a:t>
            </a:r>
            <a:r>
              <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 lägga informationen till handlingarna samt</a:t>
            </a:r>
          </a:p>
          <a:p>
            <a:pPr marL="41910" indent="0">
              <a:spcAft>
                <a:spcPts val="0"/>
              </a:spcAft>
              <a:buNone/>
            </a:pPr>
            <a:r>
              <a:rPr lang="sv-SE" b="1" u="sng"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att</a:t>
            </a:r>
            <a:r>
              <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 Stefan Nielsen undersöker om det är möjligt att få tag på alla kommuners avtal med Medicinsk Teknik.</a:t>
            </a:r>
          </a:p>
          <a:p>
            <a:pPr marL="41910" indent="0">
              <a:spcAft>
                <a:spcPts val="0"/>
              </a:spcAft>
              <a:buNone/>
            </a:pPr>
            <a:r>
              <a:rPr lang="sv-SE" b="1" u="sng"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att</a:t>
            </a:r>
            <a:r>
              <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 kommunerna undersöker själva om de kan få fram vilken kostnad man haft för serviceavtal och avhjälpande underhåll.</a:t>
            </a:r>
          </a:p>
          <a:p>
            <a:pPr marL="41910" indent="0">
              <a:spcAft>
                <a:spcPts val="0"/>
              </a:spcAft>
              <a:buNone/>
            </a:pPr>
            <a:r>
              <a:rPr lang="sv-SE" b="1" u="sng"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att</a:t>
            </a:r>
            <a:r>
              <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 RSS skickar ut </a:t>
            </a:r>
            <a:r>
              <a:rPr lang="sv-SE" b="1" kern="0" spc="-1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excellistan</a:t>
            </a:r>
            <a:r>
              <a:rPr lang="sv-SE" b="1" kern="0"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 som MT sammanställt över alla kommuners MT-utrustning direkt efter mötet.</a:t>
            </a:r>
          </a:p>
        </p:txBody>
      </p:sp>
      <p:sp>
        <p:nvSpPr>
          <p:cNvPr id="3" name="Platshållare för datum 2"/>
          <p:cNvSpPr>
            <a:spLocks noGrp="1"/>
          </p:cNvSpPr>
          <p:nvPr>
            <p:ph type="dt" sz="half" idx="10"/>
          </p:nvPr>
        </p:nvSpPr>
        <p:spPr/>
        <p:txBody>
          <a:bodyPr/>
          <a:lstStyle/>
          <a:p>
            <a:fld id="{9C5C3358-106F-4A3A-8507-6544091CE7EB}" type="datetime1">
              <a:rPr lang="sv-SE" smtClean="0"/>
              <a:t>2024-10-03</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82</a:t>
            </a:fld>
            <a:endParaRPr lang="sv-SE" dirty="0"/>
          </a:p>
        </p:txBody>
      </p:sp>
      <p:sp>
        <p:nvSpPr>
          <p:cNvPr id="6" name="Rubrik 5"/>
          <p:cNvSpPr>
            <a:spLocks noGrp="1"/>
          </p:cNvSpPr>
          <p:nvPr>
            <p:ph type="title"/>
          </p:nvPr>
        </p:nvSpPr>
        <p:spPr/>
        <p:txBody>
          <a:bodyPr/>
          <a:lstStyle/>
          <a:p>
            <a:r>
              <a:rPr lang="sv-SE" dirty="0" smtClean="0"/>
              <a:t>Beslut</a:t>
            </a:r>
            <a:endParaRPr lang="sv-SE" dirty="0"/>
          </a:p>
        </p:txBody>
      </p:sp>
    </p:spTree>
    <p:extLst>
      <p:ext uri="{BB962C8B-B14F-4D97-AF65-F5344CB8AC3E}">
        <p14:creationId xmlns:p14="http://schemas.microsoft.com/office/powerpoint/2010/main" val="10705942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Övriga frågor</a:t>
            </a:r>
            <a:endParaRPr lang="sv-SE" dirty="0"/>
          </a:p>
        </p:txBody>
      </p:sp>
      <p:sp>
        <p:nvSpPr>
          <p:cNvPr id="3" name="Platshållare för text 2"/>
          <p:cNvSpPr>
            <a:spLocks noGrp="1"/>
          </p:cNvSpPr>
          <p:nvPr>
            <p:ph type="body" idx="1"/>
          </p:nvPr>
        </p:nvSpPr>
        <p:spPr/>
        <p:txBody>
          <a:bodyPr/>
          <a:lstStyle/>
          <a:p>
            <a:endParaRPr lang="sv-SE"/>
          </a:p>
        </p:txBody>
      </p:sp>
      <p:sp>
        <p:nvSpPr>
          <p:cNvPr id="4" name="Platshållare för datum 3"/>
          <p:cNvSpPr>
            <a:spLocks noGrp="1"/>
          </p:cNvSpPr>
          <p:nvPr>
            <p:ph type="dt" sz="half" idx="10"/>
          </p:nvPr>
        </p:nvSpPr>
        <p:spPr/>
        <p:txBody>
          <a:bodyPr/>
          <a:lstStyle/>
          <a:p>
            <a:fld id="{B8A55B58-765D-4E56-A561-1FFBE190F123}" type="datetime1">
              <a:rPr lang="sv-SE" smtClean="0"/>
              <a:t>2024-10-03</a:t>
            </a:fld>
            <a:endParaRPr lang="sv-SE"/>
          </a:p>
        </p:txBody>
      </p:sp>
      <p:sp>
        <p:nvSpPr>
          <p:cNvPr id="5" name="Platshållare för sidfot 4"/>
          <p:cNvSpPr>
            <a:spLocks noGrp="1"/>
          </p:cNvSpPr>
          <p:nvPr>
            <p:ph type="ftr" sz="quarter" idx="11"/>
          </p:nvPr>
        </p:nvSpPr>
        <p:spPr/>
        <p:txBody>
          <a:bodyPr/>
          <a:lstStyle/>
          <a:p>
            <a:r>
              <a:rPr lang="sv-SE" smtClean="0"/>
              <a:t>Sidfot</a:t>
            </a:r>
            <a:endParaRPr lang="sv-SE"/>
          </a:p>
        </p:txBody>
      </p:sp>
      <p:sp>
        <p:nvSpPr>
          <p:cNvPr id="6" name="Platshållare för bildnummer 5"/>
          <p:cNvSpPr>
            <a:spLocks noGrp="1"/>
          </p:cNvSpPr>
          <p:nvPr>
            <p:ph type="sldNum" sz="quarter" idx="12"/>
          </p:nvPr>
        </p:nvSpPr>
        <p:spPr/>
        <p:txBody>
          <a:bodyPr/>
          <a:lstStyle/>
          <a:p>
            <a:fld id="{130DDE8C-17E0-4539-9C15-C1E9D231907F}" type="slidenum">
              <a:rPr lang="sv-SE" smtClean="0"/>
              <a:pPr/>
              <a:t>83</a:t>
            </a:fld>
            <a:endParaRPr lang="sv-SE"/>
          </a:p>
        </p:txBody>
      </p:sp>
    </p:spTree>
    <p:extLst>
      <p:ext uri="{BB962C8B-B14F-4D97-AF65-F5344CB8AC3E}">
        <p14:creationId xmlns:p14="http://schemas.microsoft.com/office/powerpoint/2010/main" val="39083550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7A7EB3-48F2-6907-CA82-86D51EBCAFF3}"/>
              </a:ext>
            </a:extLst>
          </p:cNvPr>
          <p:cNvSpPr>
            <a:spLocks noGrp="1"/>
          </p:cNvSpPr>
          <p:nvPr>
            <p:ph type="title"/>
          </p:nvPr>
        </p:nvSpPr>
        <p:spPr>
          <a:xfrm>
            <a:off x="839787" y="1581035"/>
            <a:ext cx="7313612" cy="1237130"/>
          </a:xfrm>
        </p:spPr>
        <p:txBody>
          <a:bodyPr/>
          <a:lstStyle/>
          <a:p>
            <a:r>
              <a:rPr lang="sv-SE" dirty="0"/>
              <a:t>Dialoger pågår</a:t>
            </a:r>
          </a:p>
        </p:txBody>
      </p:sp>
      <p:sp>
        <p:nvSpPr>
          <p:cNvPr id="3" name="Platshållare för innehåll 2">
            <a:extLst>
              <a:ext uri="{FF2B5EF4-FFF2-40B4-BE49-F238E27FC236}">
                <a16:creationId xmlns:a16="http://schemas.microsoft.com/office/drawing/2014/main" id="{44DC2A51-0138-E0F5-7D46-C452C4732606}"/>
              </a:ext>
            </a:extLst>
          </p:cNvPr>
          <p:cNvSpPr>
            <a:spLocks noGrp="1"/>
          </p:cNvSpPr>
          <p:nvPr>
            <p:ph idx="1"/>
          </p:nvPr>
        </p:nvSpPr>
        <p:spPr/>
        <p:txBody>
          <a:bodyPr/>
          <a:lstStyle/>
          <a:p>
            <a:r>
              <a:rPr lang="sv-SE" dirty="0"/>
              <a:t>Adda</a:t>
            </a:r>
          </a:p>
          <a:p>
            <a:r>
              <a:rPr lang="sv-SE" dirty="0"/>
              <a:t>Socialstyrelsen</a:t>
            </a:r>
          </a:p>
          <a:p>
            <a:r>
              <a:rPr lang="sv-SE" dirty="0"/>
              <a:t>RSS-nätverkets referensgrupp</a:t>
            </a:r>
          </a:p>
          <a:p>
            <a:r>
              <a:rPr lang="sv-SE" dirty="0"/>
              <a:t>RSS nätverket</a:t>
            </a:r>
          </a:p>
          <a:p>
            <a:r>
              <a:rPr lang="sv-SE" dirty="0"/>
              <a:t>Socialchefsnätverket</a:t>
            </a:r>
          </a:p>
        </p:txBody>
      </p:sp>
      <p:sp>
        <p:nvSpPr>
          <p:cNvPr id="6" name="Platshållare för innehåll 5">
            <a:extLst>
              <a:ext uri="{FF2B5EF4-FFF2-40B4-BE49-F238E27FC236}">
                <a16:creationId xmlns:a16="http://schemas.microsoft.com/office/drawing/2014/main" id="{1FAE8E09-9E04-25F5-ADDA-17064D39924A}"/>
              </a:ext>
            </a:extLst>
          </p:cNvPr>
          <p:cNvSpPr>
            <a:spLocks noGrp="1"/>
          </p:cNvSpPr>
          <p:nvPr>
            <p:ph sz="quarter" idx="4294967295"/>
          </p:nvPr>
        </p:nvSpPr>
        <p:spPr>
          <a:xfrm>
            <a:off x="6714173" y="3184330"/>
            <a:ext cx="5183187" cy="2622550"/>
          </a:xfrm>
        </p:spPr>
        <p:txBody>
          <a:bodyPr/>
          <a:lstStyle/>
          <a:p>
            <a:r>
              <a:rPr lang="sv-SE" dirty="0"/>
              <a:t>Chefer i RSS med nationellt uppdrag</a:t>
            </a:r>
          </a:p>
          <a:p>
            <a:r>
              <a:rPr lang="sv-SE" dirty="0"/>
              <a:t>Internt SKR</a:t>
            </a:r>
          </a:p>
          <a:p>
            <a:r>
              <a:rPr lang="sv-SE" dirty="0"/>
              <a:t>Socialchefer i styrgrupperna</a:t>
            </a:r>
          </a:p>
          <a:p>
            <a:r>
              <a:rPr lang="sv-SE" dirty="0"/>
              <a:t>Projektledarforum</a:t>
            </a:r>
          </a:p>
          <a:p>
            <a:endParaRPr lang="sv-SE" dirty="0"/>
          </a:p>
        </p:txBody>
      </p:sp>
    </p:spTree>
    <p:extLst>
      <p:ext uri="{BB962C8B-B14F-4D97-AF65-F5344CB8AC3E}">
        <p14:creationId xmlns:p14="http://schemas.microsoft.com/office/powerpoint/2010/main" val="3759400121"/>
      </p:ext>
    </p:extLst>
  </p:cSld>
  <p:clrMapOvr>
    <a:masterClrMapping/>
  </p:clrMapOvr>
  <p:timing>
    <p:tnLst>
      <p:par>
        <p:cTn id="1" dur="indefinite" restart="never" nodeType="tmRoot"/>
      </p:par>
    </p:tnLst>
  </p:timing>
</p:sld>
</file>

<file path=ppt/theme/theme1.xml><?xml version="1.0" encoding="utf-8"?>
<a:theme xmlns:a="http://schemas.openxmlformats.org/drawingml/2006/main" name="VCdag">
  <a:themeElements>
    <a:clrScheme name="RSS Dalarna">
      <a:dk1>
        <a:srgbClr val="000000"/>
      </a:dk1>
      <a:lt1>
        <a:srgbClr val="FFFFFF"/>
      </a:lt1>
      <a:dk2>
        <a:srgbClr val="45907A"/>
      </a:dk2>
      <a:lt2>
        <a:srgbClr val="D5EAE6"/>
      </a:lt2>
      <a:accent1>
        <a:srgbClr val="45907A"/>
      </a:accent1>
      <a:accent2>
        <a:srgbClr val="D5EAE6"/>
      </a:accent2>
      <a:accent3>
        <a:srgbClr val="0074A2"/>
      </a:accent3>
      <a:accent4>
        <a:srgbClr val="DEF0F4"/>
      </a:accent4>
      <a:accent5>
        <a:srgbClr val="EDBC2E"/>
      </a:accent5>
      <a:accent6>
        <a:srgbClr val="FFEC9F"/>
      </a:accent6>
      <a:hlink>
        <a:srgbClr val="0074A2"/>
      </a:hlink>
      <a:folHlink>
        <a:srgbClr val="45907A"/>
      </a:folHlink>
    </a:clrScheme>
    <a:fontScheme name="L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td_standard.potx" id="{151680F3-6FC2-4960-B137-648106B7FBF2}" vid="{FDF325D6-299B-47C8-B8D0-086DBBEE1ED8}"/>
    </a:ext>
  </a:extLst>
</a:theme>
</file>

<file path=ppt/theme/theme10.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Ros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_2" id="{A30B25CD-4266-4C3F-84F3-282C9711688D}" vid="{4B3CCAC3-C631-4A7D-ADB9-CF368323A0EA}"/>
    </a:ext>
  </a:extLst>
</a:theme>
</file>

<file path=ppt/theme/theme1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Ram">
  <a:themeElements>
    <a:clrScheme name="Thought">
      <a:dk1>
        <a:sysClr val="windowText" lastClr="000000"/>
      </a:dk1>
      <a:lt1>
        <a:srgbClr val="FFFFFF"/>
      </a:lt1>
      <a:dk2>
        <a:srgbClr val="381825"/>
      </a:dk2>
      <a:lt2>
        <a:srgbClr val="FBF5E1"/>
      </a:lt2>
      <a:accent1>
        <a:srgbClr val="ECD078"/>
      </a:accent1>
      <a:accent2>
        <a:srgbClr val="D95B43"/>
      </a:accent2>
      <a:accent3>
        <a:srgbClr val="C02942"/>
      </a:accent3>
      <a:accent4>
        <a:srgbClr val="542437"/>
      </a:accent4>
      <a:accent5>
        <a:srgbClr val="53777A"/>
      </a:accent5>
      <a:accent6>
        <a:srgbClr val="94B4B6"/>
      </a:accent6>
      <a:hlink>
        <a:srgbClr val="0563C1"/>
      </a:hlink>
      <a:folHlink>
        <a:srgbClr val="954F7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mall" id="{D5F36740-F351-4B8E-AA15-C2D8D67CE660}" vid="{27B59069-6BAA-46F2-8B8A-CA1A0E82790F}"/>
    </a:ext>
  </a:extLst>
</a:theme>
</file>

<file path=ppt/theme/theme3.xml><?xml version="1.0" encoding="utf-8"?>
<a:theme xmlns:a="http://schemas.openxmlformats.org/drawingml/2006/main" name="3. Gul bakgrund">
  <a:themeElements>
    <a:clrScheme name="Yrkesresan">
      <a:dk1>
        <a:srgbClr val="1D1D1D"/>
      </a:dk1>
      <a:lt1>
        <a:sysClr val="window" lastClr="FFFFFF"/>
      </a:lt1>
      <a:dk2>
        <a:srgbClr val="315B4A"/>
      </a:dk2>
      <a:lt2>
        <a:srgbClr val="FBFAF0"/>
      </a:lt2>
      <a:accent1>
        <a:srgbClr val="0C7393"/>
      </a:accent1>
      <a:accent2>
        <a:srgbClr val="A8D3E3"/>
      </a:accent2>
      <a:accent3>
        <a:srgbClr val="A5866D"/>
      </a:accent3>
      <a:accent4>
        <a:srgbClr val="CCB79A"/>
      </a:accent4>
      <a:accent5>
        <a:srgbClr val="89C2A1"/>
      </a:accent5>
      <a:accent6>
        <a:srgbClr val="3F7059"/>
      </a:accent6>
      <a:hlink>
        <a:srgbClr val="563187"/>
      </a:hlink>
      <a:folHlink>
        <a:srgbClr val="8C73AD"/>
      </a:folHlink>
    </a:clrScheme>
    <a:fontScheme name="Anpassat 1">
      <a:majorFont>
        <a:latin typeface="Source Sans Pr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rkesresan PPT" id="{81B63C46-7D72-4347-B1E5-73B1A5D3E278}" vid="{B5811BCB-6970-EF44-9858-6FD90F3A0212}"/>
    </a:ext>
  </a:extLst>
</a:theme>
</file>

<file path=ppt/theme/theme4.xml><?xml version="1.0" encoding="utf-8"?>
<a:theme xmlns:a="http://schemas.openxmlformats.org/drawingml/2006/main" name="7. Slutbild">
  <a:themeElements>
    <a:clrScheme name="Yrkesresan">
      <a:dk1>
        <a:srgbClr val="1D1D1D"/>
      </a:dk1>
      <a:lt1>
        <a:sysClr val="window" lastClr="FFFFFF"/>
      </a:lt1>
      <a:dk2>
        <a:srgbClr val="315B4A"/>
      </a:dk2>
      <a:lt2>
        <a:srgbClr val="FBFAF0"/>
      </a:lt2>
      <a:accent1>
        <a:srgbClr val="0C7393"/>
      </a:accent1>
      <a:accent2>
        <a:srgbClr val="A8D3E3"/>
      </a:accent2>
      <a:accent3>
        <a:srgbClr val="A5866D"/>
      </a:accent3>
      <a:accent4>
        <a:srgbClr val="CCB79A"/>
      </a:accent4>
      <a:accent5>
        <a:srgbClr val="89C2A1"/>
      </a:accent5>
      <a:accent6>
        <a:srgbClr val="3F7059"/>
      </a:accent6>
      <a:hlink>
        <a:srgbClr val="563187"/>
      </a:hlink>
      <a:folHlink>
        <a:srgbClr val="8C73AD"/>
      </a:folHlink>
    </a:clrScheme>
    <a:fontScheme name="Anpassat 1">
      <a:majorFont>
        <a:latin typeface="Source Sans Pr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rkesresan PPT Mall dec 2021  -  Skrivskyddad" id="{973C3AB0-DE8A-485E-B11C-E3EB8BEBF33F}" vid="{0EEBA504-87EA-452C-ABFF-A26169695A9A}"/>
    </a:ext>
  </a:extLst>
</a:theme>
</file>

<file path=ppt/theme/theme5.xml><?xml version="1.0" encoding="utf-8"?>
<a:theme xmlns:a="http://schemas.openxmlformats.org/drawingml/2006/main" name="Ros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73020711-8881-544C-80D7-8B475ACF65FF}"/>
    </a:ext>
  </a:extLst>
</a:theme>
</file>

<file path=ppt/theme/theme6.xml><?xml version="1.0" encoding="utf-8"?>
<a:theme xmlns:a="http://schemas.openxmlformats.org/drawingml/2006/main" name="1_Ros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_2" id="{A30B25CD-4266-4C3F-84F3-282C9711688D}" vid="{4B3CCAC3-C631-4A7D-ADB9-CF368323A0EA}"/>
    </a:ext>
  </a:extLst>
</a:theme>
</file>

<file path=ppt/theme/theme7.xml><?xml version="1.0" encoding="utf-8"?>
<a:theme xmlns:a="http://schemas.openxmlformats.org/drawingml/2006/main" name="2_Ros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_2" id="{A30B25CD-4266-4C3F-84F3-282C9711688D}" vid="{4B3CCAC3-C631-4A7D-ADB9-CF368323A0EA}"/>
    </a:ext>
  </a:extLst>
</a:theme>
</file>

<file path=ppt/theme/theme8.xml><?xml version="1.0" encoding="utf-8"?>
<a:theme xmlns:a="http://schemas.openxmlformats.org/drawingml/2006/main" name="Socialstyrelsen">
  <a:themeElements>
    <a:clrScheme name="SoS">
      <a:dk1>
        <a:srgbClr val="000000"/>
      </a:dk1>
      <a:lt1>
        <a:srgbClr val="FFFFFF"/>
      </a:lt1>
      <a:dk2>
        <a:srgbClr val="F8F2E8"/>
      </a:dk2>
      <a:lt2>
        <a:srgbClr val="FCFAF7"/>
      </a:lt2>
      <a:accent1>
        <a:srgbClr val="002B45"/>
      </a:accent1>
      <a:accent2>
        <a:srgbClr val="00385C"/>
      </a:accent2>
      <a:accent3>
        <a:srgbClr val="005892"/>
      </a:accent3>
      <a:accent4>
        <a:srgbClr val="017CC1"/>
      </a:accent4>
      <a:accent5>
        <a:srgbClr val="DBF0F6"/>
      </a:accent5>
      <a:accent6>
        <a:srgbClr val="EBFAFC"/>
      </a:accent6>
      <a:hlink>
        <a:srgbClr val="0563C1"/>
      </a:hlink>
      <a:folHlink>
        <a:srgbClr val="954F72"/>
      </a:folHlink>
    </a:clrScheme>
    <a:fontScheme name="PPT SoS">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t">
        <a:normAutofit/>
      </a:bodyPr>
      <a:lstStyle>
        <a:defPPr algn="l">
          <a:defRPr dirty="0"/>
        </a:defPPr>
      </a:lstStyle>
    </a:txDef>
  </a:objectDefaults>
  <a:extraClrSchemeLst/>
  <a:custClrLst>
    <a:custClr name="SoS Mörkblå 1">
      <a:srgbClr val="112B43"/>
    </a:custClr>
    <a:custClr name="SoS Mörkblå 2">
      <a:srgbClr val="11385A"/>
    </a:custClr>
    <a:custClr name="SoS Blå 1">
      <a:srgbClr val="005892"/>
    </a:custClr>
    <a:custClr name="SoS Blå 2">
      <a:srgbClr val="017CC0"/>
    </a:custClr>
    <a:custClr name="SoS Ljusblå 1">
      <a:srgbClr val="DBEEF5"/>
    </a:custClr>
    <a:custClr name="SoS Ljusblå 2">
      <a:srgbClr val="EBF6F9"/>
    </a:custClr>
    <a:custClr name="Vit">
      <a:srgbClr val="FFFFFF"/>
    </a:custClr>
    <a:custClr name="Vit">
      <a:srgbClr val="FFFFFF"/>
    </a:custClr>
    <a:custClr name="SoS Beige 1">
      <a:srgbClr val="F7F1E7"/>
    </a:custClr>
    <a:custClr name="Sos Beige 2">
      <a:srgbClr val="FCFAF5"/>
    </a:custClr>
    <a:custClr name="SoS Gul 1">
      <a:srgbClr val="B27B2A"/>
    </a:custClr>
    <a:custClr name="SoS Gul 2">
      <a:srgbClr val="ECB94F"/>
    </a:custClr>
    <a:custClr name="SoS Gul 3">
      <a:srgbClr val="F9E0A7"/>
    </a:custClr>
    <a:custClr name="SoS Lila 1">
      <a:srgbClr val="AB37A6"/>
    </a:custClr>
    <a:custClr name="SoS Lila 2">
      <a:srgbClr val="BE67C0"/>
    </a:custClr>
    <a:custClr name="SoS Lila 3">
      <a:srgbClr val="ECCFE9"/>
    </a:custClr>
    <a:custClr name="Vit">
      <a:srgbClr val="FFFFFF"/>
    </a:custClr>
    <a:custClr name="Vit">
      <a:srgbClr val="FFFFFF"/>
    </a:custClr>
    <a:custClr name="Vit">
      <a:srgbClr val="FFFFFF"/>
    </a:custClr>
    <a:custClr name="Vit">
      <a:srgbClr val="FFFFFF"/>
    </a:custClr>
    <a:custClr name="SoS Grön 1">
      <a:srgbClr val="008276"/>
    </a:custClr>
    <a:custClr name="SoS Grön 2">
      <a:srgbClr val="00A380"/>
    </a:custClr>
    <a:custClr name="SoS Grön 3">
      <a:srgbClr val="79D3C5"/>
    </a:custClr>
    <a:custClr name="SoS Orange 1">
      <a:srgbClr val="C85135"/>
    </a:custClr>
    <a:custClr name="SoS Orange 2">
      <a:srgbClr val="EB805F"/>
    </a:custClr>
    <a:custClr name="SoS Orange 3">
      <a:srgbClr val="F7CAAC"/>
    </a:custClr>
  </a:custClrLst>
  <a:extLst>
    <a:ext uri="{05A4C25C-085E-4340-85A3-A5531E510DB2}">
      <thm15:themeFamily xmlns:thm15="http://schemas.microsoft.com/office/thememl/2012/main" name="SoS PPT med instruktioner v1.0.1.potx" id="{4D07859D-44F4-4777-9A9A-27FB4575068C}" vid="{FA529164-AA72-45C9-B0EE-D130241A94C0}"/>
    </a:ext>
  </a:extLst>
</a:theme>
</file>

<file path=ppt/theme/theme9.xml><?xml version="1.0" encoding="utf-8"?>
<a:theme xmlns:a="http://schemas.openxmlformats.org/drawingml/2006/main" name="Beig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9246AEA8-C76D-F44B-B4C6-6F7BE6AF014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5174E26314E20418B3F1AA0A97A8E10" ma:contentTypeVersion="22" ma:contentTypeDescription="Skapa ett nytt dokument." ma:contentTypeScope="" ma:versionID="50723d1ddc34a40f7a3eaf1a2daca1b7">
  <xsd:schema xmlns:xsd="http://www.w3.org/2001/XMLSchema" xmlns:xs="http://www.w3.org/2001/XMLSchema" xmlns:p="http://schemas.microsoft.com/office/2006/metadata/properties" xmlns:ns2="ef351808-ea1a-4017-997a-a2f808228ff4" xmlns:ns3="d19e9cd0-e61d-44fe-81d2-3a880cb1baa2" targetNamespace="http://schemas.microsoft.com/office/2006/metadata/properties" ma:root="true" ma:fieldsID="f313759b320e7a4199430aa45f450b6f" ns2:_="" ns3:_="">
    <xsd:import namespace="ef351808-ea1a-4017-997a-a2f808228ff4"/>
    <xsd:import namespace="d19e9cd0-e61d-44fe-81d2-3a880cb1baa2"/>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351808-ea1a-4017-997a-a2f808228ff4"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ternalName="MediaServiceDateTaken" ma:readOnly="true">
      <xsd:simpleType>
        <xsd:restriction base="dms:Text"/>
      </xsd:simpleType>
    </xsd:element>
    <xsd:element name="lcf76f155ced4ddcb4097134ff3c332f" ma:index="25" nillable="true" ma:taxonomy="true" ma:internalName="lcf76f155ced4ddcb4097134ff3c332f" ma:taxonomyFieldName="MediaServiceImageTags" ma:displayName="Bildmarkeringar" ma:readOnly="false" ma:fieldId="{5cf76f15-5ced-4ddc-b409-7134ff3c332f}" ma:taxonomyMulti="true" ma:sspId="5efa82fb-9354-4acd-b788-aa5a5e384e4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LengthInSeconds" ma:index="28" nillable="true" ma:displayName="MediaLengthInSeconds" ma:hidden="true" ma:internalName="MediaLengthInSeconds" ma:readOnly="true">
      <xsd:simpleType>
        <xsd:restriction base="dms:Unknow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9e9cd0-e61d-44fe-81d2-3a880cb1baa2" elementFormDefault="qualified">
    <xsd:import namespace="http://schemas.microsoft.com/office/2006/documentManagement/types"/>
    <xsd:import namespace="http://schemas.microsoft.com/office/infopath/2007/PartnerControls"/>
    <xsd:element name="SharedWithUsers" ma:index="2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at med information" ma:internalName="SharedWithDetails" ma:readOnly="true">
      <xsd:simpleType>
        <xsd:restriction base="dms:Note">
          <xsd:maxLength value="255"/>
        </xsd:restriction>
      </xsd:simpleType>
    </xsd:element>
    <xsd:element name="TaxCatchAll" ma:index="26" nillable="true" ma:displayName="Taxonomy Catch All Column" ma:hidden="true" ma:list="{b0102b7f-9a8a-4609-b096-57db4a197896}" ma:internalName="TaxCatchAll" ma:showField="CatchAllData" ma:web="d19e9cd0-e61d-44fe-81d2-3a880cb1ba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igrationWizIdPermissions xmlns="ef351808-ea1a-4017-997a-a2f808228ff4" xsi:nil="true"/>
    <MigrationWizIdPermissionLevels xmlns="ef351808-ea1a-4017-997a-a2f808228ff4" xsi:nil="true"/>
    <TaxCatchAll xmlns="d19e9cd0-e61d-44fe-81d2-3a880cb1baa2" xsi:nil="true"/>
    <MigrationWizIdSecurityGroups xmlns="ef351808-ea1a-4017-997a-a2f808228ff4" xsi:nil="true"/>
    <MigrationWizId xmlns="ef351808-ea1a-4017-997a-a2f808228ff4" xsi:nil="true"/>
    <MigrationWizIdDocumentLibraryPermissions xmlns="ef351808-ea1a-4017-997a-a2f808228ff4" xsi:nil="true"/>
    <lcf76f155ced4ddcb4097134ff3c332f xmlns="ef351808-ea1a-4017-997a-a2f808228ff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513FDB1-0100-4B0D-AF59-CCCD94726802}">
  <ds:schemaRefs>
    <ds:schemaRef ds:uri="http://schemas.microsoft.com/sharepoint/v3/contenttype/forms"/>
  </ds:schemaRefs>
</ds:datastoreItem>
</file>

<file path=customXml/itemProps2.xml><?xml version="1.0" encoding="utf-8"?>
<ds:datastoreItem xmlns:ds="http://schemas.openxmlformats.org/officeDocument/2006/customXml" ds:itemID="{3B3FA900-3FD5-43AB-8EAB-BB2CFD5CE270}">
  <ds:schemaRefs>
    <ds:schemaRef ds:uri="d19e9cd0-e61d-44fe-81d2-3a880cb1baa2"/>
    <ds:schemaRef ds:uri="ef351808-ea1a-4017-997a-a2f808228f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182E269-871F-452A-A90E-F800B123C605}">
  <ds:schemaRefs>
    <ds:schemaRef ds:uri="http://purl.org/dc/elements/1.1/"/>
    <ds:schemaRef ds:uri="http://schemas.microsoft.com/office/2006/metadata/properties"/>
    <ds:schemaRef ds:uri="d19e9cd0-e61d-44fe-81d2-3a880cb1baa2"/>
    <ds:schemaRef ds:uri="http://schemas.microsoft.com/office/infopath/2007/PartnerControls"/>
    <ds:schemaRef ds:uri="http://purl.org/dc/terms/"/>
    <ds:schemaRef ds:uri="ef351808-ea1a-4017-997a-a2f808228ff4"/>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3472</TotalTime>
  <Words>5651</Words>
  <Application>Microsoft Office PowerPoint</Application>
  <PresentationFormat>Bredbild</PresentationFormat>
  <Paragraphs>926</Paragraphs>
  <Slides>83</Slides>
  <Notes>56</Notes>
  <HiddenSlides>2</HiddenSlides>
  <MMClips>0</MMClips>
  <ScaleCrop>false</ScaleCrop>
  <HeadingPairs>
    <vt:vector size="6" baseType="variant">
      <vt:variant>
        <vt:lpstr>Använt teckensnitt</vt:lpstr>
      </vt:variant>
      <vt:variant>
        <vt:i4>17</vt:i4>
      </vt:variant>
      <vt:variant>
        <vt:lpstr>Tema</vt:lpstr>
      </vt:variant>
      <vt:variant>
        <vt:i4>11</vt:i4>
      </vt:variant>
      <vt:variant>
        <vt:lpstr>Bildrubriker</vt:lpstr>
      </vt:variant>
      <vt:variant>
        <vt:i4>83</vt:i4>
      </vt:variant>
    </vt:vector>
  </HeadingPairs>
  <TitlesOfParts>
    <vt:vector size="111" baseType="lpstr">
      <vt:lpstr>Aptos</vt:lpstr>
      <vt:lpstr>Arial</vt:lpstr>
      <vt:lpstr>Arial,Sans-Serif</vt:lpstr>
      <vt:lpstr>Avenir Next LT Pro</vt:lpstr>
      <vt:lpstr>AvenirNext LT Pro Bold</vt:lpstr>
      <vt:lpstr>AvenirNext LT Pro Regular</vt:lpstr>
      <vt:lpstr>Calibri</vt:lpstr>
      <vt:lpstr>Calibri Light</vt:lpstr>
      <vt:lpstr>Corbel</vt:lpstr>
      <vt:lpstr>Noto Sans</vt:lpstr>
      <vt:lpstr>Open Sans</vt:lpstr>
      <vt:lpstr>Segoe UI</vt:lpstr>
      <vt:lpstr>Source Sans Pro</vt:lpstr>
      <vt:lpstr>Source Sans Pro Black</vt:lpstr>
      <vt:lpstr>Times New Roman</vt:lpstr>
      <vt:lpstr>Wingdings</vt:lpstr>
      <vt:lpstr>Wingdings 2</vt:lpstr>
      <vt:lpstr>VCdag</vt:lpstr>
      <vt:lpstr>11_Ram</vt:lpstr>
      <vt:lpstr>3. Gul bakgrund</vt:lpstr>
      <vt:lpstr>7. Slutbild</vt:lpstr>
      <vt:lpstr>Rosa bilder</vt:lpstr>
      <vt:lpstr>1_Rosa bilder</vt:lpstr>
      <vt:lpstr>2_Rosa bilder</vt:lpstr>
      <vt:lpstr>Socialstyrelsen</vt:lpstr>
      <vt:lpstr>Beiga bilder</vt:lpstr>
      <vt:lpstr>1_Office-tema</vt:lpstr>
      <vt:lpstr>3_Rosa bilder</vt:lpstr>
      <vt:lpstr>Socialchefsnätverket </vt:lpstr>
      <vt:lpstr>Rapporter från nationell och regional nivå  </vt:lpstr>
      <vt:lpstr>Nationella socialchefsnätverket</vt:lpstr>
      <vt:lpstr>Uppdrag kartläggning psykiatriska akutmottagningar</vt:lpstr>
      <vt:lpstr>Arbetsgrupp SiS</vt:lpstr>
      <vt:lpstr>Socialtjänstdataregisterlag</vt:lpstr>
      <vt:lpstr>RSS chefsnätverket</vt:lpstr>
      <vt:lpstr>Efter 2028</vt:lpstr>
      <vt:lpstr>Dialoger pågår</vt:lpstr>
      <vt:lpstr>Tidplan</vt:lpstr>
      <vt:lpstr>FoU-miljöers roller i utvecklingen av en kunskapsbaserad socialtjänst</vt:lpstr>
      <vt:lpstr>Genomförande</vt:lpstr>
      <vt:lpstr>Lokala behov  av kunskap</vt:lpstr>
      <vt:lpstr>PowerPoint-presentation</vt:lpstr>
      <vt:lpstr>Omgång 2 – Barn och unga</vt:lpstr>
      <vt:lpstr>PowerPoint-presentation</vt:lpstr>
      <vt:lpstr>PowerPoint-presentation</vt:lpstr>
      <vt:lpstr>PowerPoint-presentation</vt:lpstr>
      <vt:lpstr>Omgång 3: Skadligt  bruk och beroende (2024-2026)</vt:lpstr>
      <vt:lpstr>Bob – barn i organiserad brottslighet (I)</vt:lpstr>
      <vt:lpstr>Tidsplan BOB</vt:lpstr>
      <vt:lpstr>Förnyad rekommendation om kunskapsstyrning socialtjänst 2025-2028</vt:lpstr>
      <vt:lpstr>Läget</vt:lpstr>
      <vt:lpstr>Lokala behov av kunskap -skadligt bruk och beroende 2024-2026 </vt:lpstr>
      <vt:lpstr>Bakgrund och kort om den nationella modellen</vt:lpstr>
      <vt:lpstr>Modell för att identifiera lokala behov av kunskap</vt:lpstr>
      <vt:lpstr>PowerPoint-presentation</vt:lpstr>
      <vt:lpstr>Omgång 3: Skadligt bruk och beroende (2024-2026)</vt:lpstr>
      <vt:lpstr>RSS uppdrag</vt:lpstr>
      <vt:lpstr>RSS ansvar-moment 2 och 3</vt:lpstr>
      <vt:lpstr>Sammanfattning</vt:lpstr>
      <vt:lpstr>Vägval</vt:lpstr>
      <vt:lpstr>Regionalt stöd - Individbaserad systematisk uppföljning (ISU)</vt:lpstr>
      <vt:lpstr>Bakgrund</vt:lpstr>
      <vt:lpstr>ÖJ Social barn- och ungdomsvård</vt:lpstr>
      <vt:lpstr>Nuläge</vt:lpstr>
      <vt:lpstr>Jämställdhetsintegrerad ISU</vt:lpstr>
      <vt:lpstr>Huvudsakliga argument för val av stödpaket Jämställdhetsintegrerad ISU </vt:lpstr>
      <vt:lpstr>Målgrupp för utbildningen</vt:lpstr>
      <vt:lpstr>Resursbehov</vt:lpstr>
      <vt:lpstr>Preliminär tidsplan 2024-2025</vt:lpstr>
      <vt:lpstr>Mervärde</vt:lpstr>
      <vt:lpstr>Nästa steg…</vt:lpstr>
      <vt:lpstr>Beslut</vt:lpstr>
      <vt:lpstr>Inför länsdialog </vt:lpstr>
      <vt:lpstr>Läges- och behovsanalyser </vt:lpstr>
      <vt:lpstr>Ska bidra till</vt:lpstr>
      <vt:lpstr>Stödpaket för</vt:lpstr>
      <vt:lpstr>Varför länsdialog? </vt:lpstr>
      <vt:lpstr>Vilka deltar?</vt:lpstr>
      <vt:lpstr>Tidplan</vt:lpstr>
      <vt:lpstr>Innehåll</vt:lpstr>
      <vt:lpstr>PowerPoint-presentation</vt:lpstr>
      <vt:lpstr>PowerPoint-presentation</vt:lpstr>
      <vt:lpstr>PowerPoint-presentation</vt:lpstr>
      <vt:lpstr>Länsdialog</vt:lpstr>
      <vt:lpstr>Länsdialog 11 oktober</vt:lpstr>
      <vt:lpstr>Länsdialog 11 oktober forts</vt:lpstr>
      <vt:lpstr>Länsdialog 11 oktober forts</vt:lpstr>
      <vt:lpstr>Innehåll</vt:lpstr>
      <vt:lpstr>Skatta läget –  ett verktyg!</vt:lpstr>
      <vt:lpstr>Vad är innehållet?</vt:lpstr>
      <vt:lpstr>Syfte: Skatta ert läge!</vt:lpstr>
      <vt:lpstr>Från start till mål  i fyra avsnitt</vt:lpstr>
      <vt:lpstr>Styrning och ledning</vt:lpstr>
      <vt:lpstr>Förebyggande och lätt tillgänglig</vt:lpstr>
      <vt:lpstr>Jämlik och jämställd</vt:lpstr>
      <vt:lpstr>Kunskapsbaserad</vt:lpstr>
      <vt:lpstr>Hur går det till?</vt:lpstr>
      <vt:lpstr>Alla verksamheter</vt:lpstr>
      <vt:lpstr>Skalan för skattningen</vt:lpstr>
      <vt:lpstr>Skatta ärligt!</vt:lpstr>
      <vt:lpstr>Möjliggör jämförelser</vt:lpstr>
      <vt:lpstr>Hur skattar ni ert läge? </vt:lpstr>
      <vt:lpstr>Skatta läget – ett verktyg!</vt:lpstr>
      <vt:lpstr>Skatta läget – ett verktyg!</vt:lpstr>
      <vt:lpstr>Innehåll</vt:lpstr>
      <vt:lpstr>Socialstyrelsen</vt:lpstr>
      <vt:lpstr>Flerstegsraket! </vt:lpstr>
      <vt:lpstr>Beslut</vt:lpstr>
      <vt:lpstr> Uppsägning avtal medicinteknisk utrustning </vt:lpstr>
      <vt:lpstr>Beslut</vt:lpstr>
      <vt:lpstr>Övriga frågor</vt:lpstr>
    </vt:vector>
  </TitlesOfParts>
  <Company>Landstinget Dalarna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Socialchefsnätverket</dc:title>
  <dc:creator>Högkvist Maria /Ledningsstöd och strategi Hälso- och sjukvård Dalarna /Falun</dc:creator>
  <cp:lastModifiedBy>Nielsen Stefan /Ledningsstöd och strategi Hälso- och sjukvård Dalarna /Falun</cp:lastModifiedBy>
  <cp:revision>71</cp:revision>
  <dcterms:created xsi:type="dcterms:W3CDTF">2024-02-27T09:00:23Z</dcterms:created>
  <dcterms:modified xsi:type="dcterms:W3CDTF">2024-10-03T07:40:45Z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0x010100D5174E26314E20418B3F1AA0A97A8E10</vt:lpwstr>
  </property>
  <property fmtid="{D5CDD505-2E9C-101B-9397-08002B2CF9AE}" pid="3" name="MediaServiceImageTags">
    <vt:lpwstr/>
  </property>
</Properties>
</file>