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58" r:id="rId4"/>
    <p:sldId id="259" r:id="rId5"/>
    <p:sldId id="267" r:id="rId6"/>
    <p:sldId id="268" r:id="rId7"/>
    <p:sldId id="269" r:id="rId8"/>
    <p:sldId id="260" r:id="rId9"/>
    <p:sldId id="272" r:id="rId10"/>
    <p:sldId id="263" r:id="rId11"/>
    <p:sldId id="271" r:id="rId12"/>
    <p:sldId id="270" r:id="rId13"/>
    <p:sldId id="261" r:id="rId14"/>
    <p:sldId id="274" r:id="rId15"/>
    <p:sldId id="275" r:id="rId16"/>
    <p:sldId id="266" r:id="rId17"/>
    <p:sldId id="276" r:id="rId18"/>
    <p:sldId id="277" r:id="rId19"/>
    <p:sldId id="278" r:id="rId20"/>
    <p:sldId id="279" r:id="rId21"/>
    <p:sldId id="262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zfalitesr001\gem$\hsd\inf\FalInfGem\6.%20Alla%20medarbetare\L&#228;kare\Platsl&#228;ge\&#214;versikt%20antal%20inskrivna%20och%20disp%20Platser%204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Akutplatser covid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3.5217200045902029E-2"/>
          <c:y val="0.10958357744082667"/>
          <c:w val="0.93006172126956244"/>
          <c:h val="0.78374551719972274"/>
        </c:manualLayout>
      </c:layout>
      <c:lineChart>
        <c:grouping val="standard"/>
        <c:varyColors val="0"/>
        <c:ser>
          <c:idx val="0"/>
          <c:order val="0"/>
          <c:tx>
            <c:strRef>
              <c:f>'Blad1 (2)'!$Q$2</c:f>
              <c:strCache>
                <c:ptCount val="1"/>
                <c:pt idx="0">
                  <c:v>Antal verifierade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'Blad1 (2)'!$D$156:$D$264</c:f>
              <c:numCache>
                <c:formatCode>d\-mmm</c:formatCode>
                <c:ptCount val="109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</c:numCache>
            </c:numRef>
          </c:cat>
          <c:val>
            <c:numRef>
              <c:f>'Blad1 (2)'!$Q$156:$Q$263</c:f>
              <c:numCache>
                <c:formatCode>General</c:formatCode>
                <c:ptCount val="108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8</c:v>
                </c:pt>
                <c:pt idx="23">
                  <c:v>9</c:v>
                </c:pt>
                <c:pt idx="24">
                  <c:v>8</c:v>
                </c:pt>
                <c:pt idx="25">
                  <c:v>7</c:v>
                </c:pt>
                <c:pt idx="26">
                  <c:v>6</c:v>
                </c:pt>
                <c:pt idx="27">
                  <c:v>8</c:v>
                </c:pt>
                <c:pt idx="28">
                  <c:v>7</c:v>
                </c:pt>
                <c:pt idx="29">
                  <c:v>7</c:v>
                </c:pt>
                <c:pt idx="30">
                  <c:v>4</c:v>
                </c:pt>
                <c:pt idx="31">
                  <c:v>5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5</c:v>
                </c:pt>
                <c:pt idx="36">
                  <c:v>5</c:v>
                </c:pt>
                <c:pt idx="37">
                  <c:v>6</c:v>
                </c:pt>
                <c:pt idx="38">
                  <c:v>6</c:v>
                </c:pt>
                <c:pt idx="39">
                  <c:v>5</c:v>
                </c:pt>
                <c:pt idx="40">
                  <c:v>6</c:v>
                </c:pt>
                <c:pt idx="41">
                  <c:v>7</c:v>
                </c:pt>
                <c:pt idx="42">
                  <c:v>9</c:v>
                </c:pt>
                <c:pt idx="43">
                  <c:v>8</c:v>
                </c:pt>
                <c:pt idx="44">
                  <c:v>7</c:v>
                </c:pt>
                <c:pt idx="45">
                  <c:v>7</c:v>
                </c:pt>
                <c:pt idx="46">
                  <c:v>7</c:v>
                </c:pt>
                <c:pt idx="47">
                  <c:v>7</c:v>
                </c:pt>
                <c:pt idx="48">
                  <c:v>10</c:v>
                </c:pt>
                <c:pt idx="49">
                  <c:v>8</c:v>
                </c:pt>
                <c:pt idx="50">
                  <c:v>7</c:v>
                </c:pt>
                <c:pt idx="51">
                  <c:v>8</c:v>
                </c:pt>
                <c:pt idx="52">
                  <c:v>8</c:v>
                </c:pt>
                <c:pt idx="53">
                  <c:v>9</c:v>
                </c:pt>
                <c:pt idx="54">
                  <c:v>10</c:v>
                </c:pt>
                <c:pt idx="55">
                  <c:v>9</c:v>
                </c:pt>
                <c:pt idx="56">
                  <c:v>8</c:v>
                </c:pt>
                <c:pt idx="57">
                  <c:v>6</c:v>
                </c:pt>
                <c:pt idx="58">
                  <c:v>9</c:v>
                </c:pt>
                <c:pt idx="59">
                  <c:v>8</c:v>
                </c:pt>
                <c:pt idx="60">
                  <c:v>8</c:v>
                </c:pt>
                <c:pt idx="61">
                  <c:v>7</c:v>
                </c:pt>
                <c:pt idx="62">
                  <c:v>10</c:v>
                </c:pt>
                <c:pt idx="63">
                  <c:v>8</c:v>
                </c:pt>
                <c:pt idx="64">
                  <c:v>8</c:v>
                </c:pt>
                <c:pt idx="65">
                  <c:v>7</c:v>
                </c:pt>
                <c:pt idx="66">
                  <c:v>9</c:v>
                </c:pt>
                <c:pt idx="67">
                  <c:v>15</c:v>
                </c:pt>
                <c:pt idx="68">
                  <c:v>15</c:v>
                </c:pt>
                <c:pt idx="69">
                  <c:v>14</c:v>
                </c:pt>
                <c:pt idx="70">
                  <c:v>15</c:v>
                </c:pt>
                <c:pt idx="71">
                  <c:v>15</c:v>
                </c:pt>
                <c:pt idx="72">
                  <c:v>16</c:v>
                </c:pt>
                <c:pt idx="73">
                  <c:v>19</c:v>
                </c:pt>
                <c:pt idx="74">
                  <c:v>20</c:v>
                </c:pt>
                <c:pt idx="75">
                  <c:v>21</c:v>
                </c:pt>
                <c:pt idx="76">
                  <c:v>21</c:v>
                </c:pt>
                <c:pt idx="77">
                  <c:v>21</c:v>
                </c:pt>
                <c:pt idx="78">
                  <c:v>17</c:v>
                </c:pt>
                <c:pt idx="79">
                  <c:v>20</c:v>
                </c:pt>
                <c:pt idx="80">
                  <c:v>19</c:v>
                </c:pt>
                <c:pt idx="81">
                  <c:v>19</c:v>
                </c:pt>
                <c:pt idx="82">
                  <c:v>20</c:v>
                </c:pt>
                <c:pt idx="83">
                  <c:v>24</c:v>
                </c:pt>
                <c:pt idx="84">
                  <c:v>27</c:v>
                </c:pt>
                <c:pt idx="85">
                  <c:v>25</c:v>
                </c:pt>
                <c:pt idx="86">
                  <c:v>22</c:v>
                </c:pt>
                <c:pt idx="87">
                  <c:v>29</c:v>
                </c:pt>
                <c:pt idx="88">
                  <c:v>22</c:v>
                </c:pt>
                <c:pt idx="89">
                  <c:v>26</c:v>
                </c:pt>
                <c:pt idx="90">
                  <c:v>31</c:v>
                </c:pt>
                <c:pt idx="91">
                  <c:v>34</c:v>
                </c:pt>
                <c:pt idx="92">
                  <c:v>35</c:v>
                </c:pt>
                <c:pt idx="93">
                  <c:v>30</c:v>
                </c:pt>
                <c:pt idx="94">
                  <c:v>25</c:v>
                </c:pt>
                <c:pt idx="95">
                  <c:v>24</c:v>
                </c:pt>
                <c:pt idx="96">
                  <c:v>22</c:v>
                </c:pt>
                <c:pt idx="97">
                  <c:v>23</c:v>
                </c:pt>
                <c:pt idx="98">
                  <c:v>23</c:v>
                </c:pt>
                <c:pt idx="99">
                  <c:v>25</c:v>
                </c:pt>
                <c:pt idx="100">
                  <c:v>27</c:v>
                </c:pt>
                <c:pt idx="101">
                  <c:v>31</c:v>
                </c:pt>
                <c:pt idx="102">
                  <c:v>33</c:v>
                </c:pt>
                <c:pt idx="103">
                  <c:v>33</c:v>
                </c:pt>
                <c:pt idx="104">
                  <c:v>32</c:v>
                </c:pt>
                <c:pt idx="105">
                  <c:v>31</c:v>
                </c:pt>
                <c:pt idx="106">
                  <c:v>38</c:v>
                </c:pt>
                <c:pt idx="107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CC-46DB-9BAC-80956C8C6EED}"/>
            </c:ext>
          </c:extLst>
        </c:ser>
        <c:ser>
          <c:idx val="1"/>
          <c:order val="1"/>
          <c:tx>
            <c:strRef>
              <c:f>'Blad1 (2)'!$S$2</c:f>
              <c:strCache>
                <c:ptCount val="1"/>
                <c:pt idx="0">
                  <c:v>Akutplatser (ej rehab)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'Blad1 (2)'!$D$156:$D$264</c:f>
              <c:numCache>
                <c:formatCode>d\-mmm</c:formatCode>
                <c:ptCount val="109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</c:numCache>
            </c:numRef>
          </c:cat>
          <c:val>
            <c:numRef>
              <c:f>'Blad1 (2)'!$S$156:$S$264</c:f>
              <c:numCache>
                <c:formatCode>General</c:formatCode>
                <c:ptCount val="109"/>
                <c:pt idx="0">
                  <c:v>36</c:v>
                </c:pt>
                <c:pt idx="1">
                  <c:v>36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36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36</c:v>
                </c:pt>
                <c:pt idx="15">
                  <c:v>36</c:v>
                </c:pt>
                <c:pt idx="16">
                  <c:v>36</c:v>
                </c:pt>
                <c:pt idx="17">
                  <c:v>36</c:v>
                </c:pt>
                <c:pt idx="18">
                  <c:v>36</c:v>
                </c:pt>
                <c:pt idx="19">
                  <c:v>36</c:v>
                </c:pt>
                <c:pt idx="20">
                  <c:v>36</c:v>
                </c:pt>
                <c:pt idx="21">
                  <c:v>36</c:v>
                </c:pt>
                <c:pt idx="22">
                  <c:v>36</c:v>
                </c:pt>
                <c:pt idx="23">
                  <c:v>36</c:v>
                </c:pt>
                <c:pt idx="24">
                  <c:v>36</c:v>
                </c:pt>
                <c:pt idx="25">
                  <c:v>36</c:v>
                </c:pt>
                <c:pt idx="26">
                  <c:v>32</c:v>
                </c:pt>
                <c:pt idx="27">
                  <c:v>32</c:v>
                </c:pt>
                <c:pt idx="28">
                  <c:v>32</c:v>
                </c:pt>
                <c:pt idx="29">
                  <c:v>32</c:v>
                </c:pt>
                <c:pt idx="30">
                  <c:v>21</c:v>
                </c:pt>
                <c:pt idx="31">
                  <c:v>21</c:v>
                </c:pt>
                <c:pt idx="32">
                  <c:v>21</c:v>
                </c:pt>
                <c:pt idx="33">
                  <c:v>21</c:v>
                </c:pt>
                <c:pt idx="34">
                  <c:v>21</c:v>
                </c:pt>
                <c:pt idx="35">
                  <c:v>21</c:v>
                </c:pt>
                <c:pt idx="36">
                  <c:v>21</c:v>
                </c:pt>
                <c:pt idx="37">
                  <c:v>21</c:v>
                </c:pt>
                <c:pt idx="38">
                  <c:v>21</c:v>
                </c:pt>
                <c:pt idx="39">
                  <c:v>21</c:v>
                </c:pt>
                <c:pt idx="40">
                  <c:v>21</c:v>
                </c:pt>
                <c:pt idx="41">
                  <c:v>21</c:v>
                </c:pt>
                <c:pt idx="42">
                  <c:v>21</c:v>
                </c:pt>
                <c:pt idx="43">
                  <c:v>21</c:v>
                </c:pt>
                <c:pt idx="44">
                  <c:v>21</c:v>
                </c:pt>
                <c:pt idx="45">
                  <c:v>21</c:v>
                </c:pt>
                <c:pt idx="46">
                  <c:v>21</c:v>
                </c:pt>
                <c:pt idx="47">
                  <c:v>21</c:v>
                </c:pt>
                <c:pt idx="48">
                  <c:v>21</c:v>
                </c:pt>
                <c:pt idx="49">
                  <c:v>21</c:v>
                </c:pt>
                <c:pt idx="50">
                  <c:v>24</c:v>
                </c:pt>
                <c:pt idx="51">
                  <c:v>25</c:v>
                </c:pt>
                <c:pt idx="52">
                  <c:v>25</c:v>
                </c:pt>
                <c:pt idx="53">
                  <c:v>25</c:v>
                </c:pt>
                <c:pt idx="54">
                  <c:v>25</c:v>
                </c:pt>
                <c:pt idx="55">
                  <c:v>25</c:v>
                </c:pt>
                <c:pt idx="56">
                  <c:v>25</c:v>
                </c:pt>
                <c:pt idx="57">
                  <c:v>25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24</c:v>
                </c:pt>
                <c:pt idx="64">
                  <c:v>24</c:v>
                </c:pt>
                <c:pt idx="65">
                  <c:v>24</c:v>
                </c:pt>
                <c:pt idx="66">
                  <c:v>24</c:v>
                </c:pt>
                <c:pt idx="67">
                  <c:v>24</c:v>
                </c:pt>
                <c:pt idx="68">
                  <c:v>24</c:v>
                </c:pt>
                <c:pt idx="69">
                  <c:v>24</c:v>
                </c:pt>
                <c:pt idx="70">
                  <c:v>28</c:v>
                </c:pt>
                <c:pt idx="71">
                  <c:v>28</c:v>
                </c:pt>
                <c:pt idx="72">
                  <c:v>28</c:v>
                </c:pt>
                <c:pt idx="73">
                  <c:v>28</c:v>
                </c:pt>
                <c:pt idx="74">
                  <c:v>28</c:v>
                </c:pt>
                <c:pt idx="75">
                  <c:v>28</c:v>
                </c:pt>
                <c:pt idx="76">
                  <c:v>28</c:v>
                </c:pt>
                <c:pt idx="77">
                  <c:v>36</c:v>
                </c:pt>
                <c:pt idx="78">
                  <c:v>36</c:v>
                </c:pt>
                <c:pt idx="79">
                  <c:v>38</c:v>
                </c:pt>
                <c:pt idx="80">
                  <c:v>38</c:v>
                </c:pt>
                <c:pt idx="81">
                  <c:v>38</c:v>
                </c:pt>
                <c:pt idx="82">
                  <c:v>38</c:v>
                </c:pt>
                <c:pt idx="83">
                  <c:v>38</c:v>
                </c:pt>
                <c:pt idx="84">
                  <c:v>42</c:v>
                </c:pt>
                <c:pt idx="85">
                  <c:v>42</c:v>
                </c:pt>
                <c:pt idx="86">
                  <c:v>48</c:v>
                </c:pt>
                <c:pt idx="87">
                  <c:v>48</c:v>
                </c:pt>
                <c:pt idx="88">
                  <c:v>48</c:v>
                </c:pt>
                <c:pt idx="89">
                  <c:v>48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53</c:v>
                </c:pt>
                <c:pt idx="94">
                  <c:v>53</c:v>
                </c:pt>
                <c:pt idx="95">
                  <c:v>53</c:v>
                </c:pt>
                <c:pt idx="96">
                  <c:v>53</c:v>
                </c:pt>
                <c:pt idx="97">
                  <c:v>58</c:v>
                </c:pt>
                <c:pt idx="98">
                  <c:v>58</c:v>
                </c:pt>
                <c:pt idx="99">
                  <c:v>58</c:v>
                </c:pt>
                <c:pt idx="100">
                  <c:v>58</c:v>
                </c:pt>
                <c:pt idx="101">
                  <c:v>58</c:v>
                </c:pt>
                <c:pt idx="102">
                  <c:v>58</c:v>
                </c:pt>
                <c:pt idx="103">
                  <c:v>58</c:v>
                </c:pt>
                <c:pt idx="104">
                  <c:v>58</c:v>
                </c:pt>
                <c:pt idx="105">
                  <c:v>58</c:v>
                </c:pt>
                <c:pt idx="106">
                  <c:v>62</c:v>
                </c:pt>
                <c:pt idx="107">
                  <c:v>62</c:v>
                </c:pt>
                <c:pt idx="108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CC-46DB-9BAC-80956C8C6EED}"/>
            </c:ext>
          </c:extLst>
        </c:ser>
        <c:ser>
          <c:idx val="2"/>
          <c:order val="2"/>
          <c:tx>
            <c:strRef>
              <c:f>'Blad1 (2)'!$U$2</c:f>
              <c:strCache>
                <c:ptCount val="1"/>
                <c:pt idx="0">
                  <c:v>Inlagda (ej Rehab)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'Blad1 (2)'!$D$156:$D$264</c:f>
              <c:numCache>
                <c:formatCode>d\-mmm</c:formatCode>
                <c:ptCount val="109"/>
                <c:pt idx="0">
                  <c:v>44075</c:v>
                </c:pt>
                <c:pt idx="1">
                  <c:v>44076</c:v>
                </c:pt>
                <c:pt idx="2">
                  <c:v>44077</c:v>
                </c:pt>
                <c:pt idx="3">
                  <c:v>44078</c:v>
                </c:pt>
                <c:pt idx="4">
                  <c:v>44079</c:v>
                </c:pt>
                <c:pt idx="5">
                  <c:v>44080</c:v>
                </c:pt>
                <c:pt idx="6">
                  <c:v>44081</c:v>
                </c:pt>
                <c:pt idx="7">
                  <c:v>44082</c:v>
                </c:pt>
                <c:pt idx="8">
                  <c:v>44083</c:v>
                </c:pt>
                <c:pt idx="9">
                  <c:v>44084</c:v>
                </c:pt>
                <c:pt idx="10">
                  <c:v>44085</c:v>
                </c:pt>
                <c:pt idx="11">
                  <c:v>44086</c:v>
                </c:pt>
                <c:pt idx="12">
                  <c:v>44087</c:v>
                </c:pt>
                <c:pt idx="13">
                  <c:v>44088</c:v>
                </c:pt>
                <c:pt idx="14">
                  <c:v>44089</c:v>
                </c:pt>
                <c:pt idx="15">
                  <c:v>44090</c:v>
                </c:pt>
                <c:pt idx="16">
                  <c:v>44091</c:v>
                </c:pt>
                <c:pt idx="17">
                  <c:v>44092</c:v>
                </c:pt>
                <c:pt idx="18">
                  <c:v>44093</c:v>
                </c:pt>
                <c:pt idx="19">
                  <c:v>44094</c:v>
                </c:pt>
                <c:pt idx="20">
                  <c:v>44095</c:v>
                </c:pt>
                <c:pt idx="21">
                  <c:v>44096</c:v>
                </c:pt>
                <c:pt idx="22">
                  <c:v>44097</c:v>
                </c:pt>
                <c:pt idx="23">
                  <c:v>44098</c:v>
                </c:pt>
                <c:pt idx="24">
                  <c:v>44099</c:v>
                </c:pt>
                <c:pt idx="25">
                  <c:v>44100</c:v>
                </c:pt>
                <c:pt idx="26">
                  <c:v>44101</c:v>
                </c:pt>
                <c:pt idx="27">
                  <c:v>44102</c:v>
                </c:pt>
                <c:pt idx="28">
                  <c:v>44103</c:v>
                </c:pt>
                <c:pt idx="29">
                  <c:v>44104</c:v>
                </c:pt>
                <c:pt idx="30">
                  <c:v>44105</c:v>
                </c:pt>
                <c:pt idx="31">
                  <c:v>44106</c:v>
                </c:pt>
                <c:pt idx="32">
                  <c:v>44107</c:v>
                </c:pt>
                <c:pt idx="33">
                  <c:v>44108</c:v>
                </c:pt>
                <c:pt idx="34">
                  <c:v>44109</c:v>
                </c:pt>
                <c:pt idx="35">
                  <c:v>44110</c:v>
                </c:pt>
                <c:pt idx="36">
                  <c:v>44111</c:v>
                </c:pt>
                <c:pt idx="37">
                  <c:v>44112</c:v>
                </c:pt>
                <c:pt idx="38">
                  <c:v>44113</c:v>
                </c:pt>
                <c:pt idx="39">
                  <c:v>44114</c:v>
                </c:pt>
                <c:pt idx="40">
                  <c:v>44115</c:v>
                </c:pt>
                <c:pt idx="41">
                  <c:v>44116</c:v>
                </c:pt>
                <c:pt idx="42">
                  <c:v>44117</c:v>
                </c:pt>
                <c:pt idx="43">
                  <c:v>44118</c:v>
                </c:pt>
                <c:pt idx="44">
                  <c:v>44119</c:v>
                </c:pt>
                <c:pt idx="45">
                  <c:v>44120</c:v>
                </c:pt>
                <c:pt idx="46">
                  <c:v>44121</c:v>
                </c:pt>
                <c:pt idx="47">
                  <c:v>44122</c:v>
                </c:pt>
                <c:pt idx="48">
                  <c:v>44123</c:v>
                </c:pt>
                <c:pt idx="49">
                  <c:v>44124</c:v>
                </c:pt>
                <c:pt idx="50">
                  <c:v>44125</c:v>
                </c:pt>
                <c:pt idx="51">
                  <c:v>44126</c:v>
                </c:pt>
                <c:pt idx="52">
                  <c:v>44127</c:v>
                </c:pt>
                <c:pt idx="53">
                  <c:v>44128</c:v>
                </c:pt>
                <c:pt idx="54">
                  <c:v>44129</c:v>
                </c:pt>
                <c:pt idx="55">
                  <c:v>44130</c:v>
                </c:pt>
                <c:pt idx="56">
                  <c:v>44131</c:v>
                </c:pt>
                <c:pt idx="57">
                  <c:v>44132</c:v>
                </c:pt>
                <c:pt idx="58">
                  <c:v>44133</c:v>
                </c:pt>
                <c:pt idx="59">
                  <c:v>44134</c:v>
                </c:pt>
                <c:pt idx="60">
                  <c:v>44135</c:v>
                </c:pt>
                <c:pt idx="61">
                  <c:v>44136</c:v>
                </c:pt>
                <c:pt idx="62">
                  <c:v>44137</c:v>
                </c:pt>
                <c:pt idx="63">
                  <c:v>44138</c:v>
                </c:pt>
                <c:pt idx="64">
                  <c:v>44139</c:v>
                </c:pt>
                <c:pt idx="65">
                  <c:v>44140</c:v>
                </c:pt>
                <c:pt idx="66">
                  <c:v>44141</c:v>
                </c:pt>
                <c:pt idx="67">
                  <c:v>44142</c:v>
                </c:pt>
                <c:pt idx="68">
                  <c:v>44143</c:v>
                </c:pt>
                <c:pt idx="69">
                  <c:v>44144</c:v>
                </c:pt>
                <c:pt idx="70">
                  <c:v>44145</c:v>
                </c:pt>
                <c:pt idx="71">
                  <c:v>44146</c:v>
                </c:pt>
                <c:pt idx="72">
                  <c:v>44147</c:v>
                </c:pt>
                <c:pt idx="73">
                  <c:v>44148</c:v>
                </c:pt>
                <c:pt idx="74">
                  <c:v>44149</c:v>
                </c:pt>
                <c:pt idx="75">
                  <c:v>44150</c:v>
                </c:pt>
                <c:pt idx="76">
                  <c:v>44151</c:v>
                </c:pt>
                <c:pt idx="77">
                  <c:v>44152</c:v>
                </c:pt>
                <c:pt idx="78">
                  <c:v>44153</c:v>
                </c:pt>
                <c:pt idx="79">
                  <c:v>44154</c:v>
                </c:pt>
                <c:pt idx="80">
                  <c:v>44155</c:v>
                </c:pt>
                <c:pt idx="81">
                  <c:v>44156</c:v>
                </c:pt>
                <c:pt idx="82">
                  <c:v>44157</c:v>
                </c:pt>
                <c:pt idx="83">
                  <c:v>44158</c:v>
                </c:pt>
                <c:pt idx="84">
                  <c:v>44159</c:v>
                </c:pt>
                <c:pt idx="85">
                  <c:v>44160</c:v>
                </c:pt>
                <c:pt idx="86">
                  <c:v>44161</c:v>
                </c:pt>
                <c:pt idx="87">
                  <c:v>44162</c:v>
                </c:pt>
                <c:pt idx="88">
                  <c:v>44163</c:v>
                </c:pt>
                <c:pt idx="89">
                  <c:v>44164</c:v>
                </c:pt>
                <c:pt idx="90">
                  <c:v>44165</c:v>
                </c:pt>
                <c:pt idx="91">
                  <c:v>44166</c:v>
                </c:pt>
                <c:pt idx="92">
                  <c:v>44167</c:v>
                </c:pt>
                <c:pt idx="93">
                  <c:v>44168</c:v>
                </c:pt>
                <c:pt idx="94">
                  <c:v>44169</c:v>
                </c:pt>
                <c:pt idx="95">
                  <c:v>44170</c:v>
                </c:pt>
                <c:pt idx="96">
                  <c:v>44171</c:v>
                </c:pt>
                <c:pt idx="97">
                  <c:v>44172</c:v>
                </c:pt>
                <c:pt idx="98">
                  <c:v>44173</c:v>
                </c:pt>
                <c:pt idx="99">
                  <c:v>44174</c:v>
                </c:pt>
                <c:pt idx="100">
                  <c:v>44175</c:v>
                </c:pt>
                <c:pt idx="101">
                  <c:v>44176</c:v>
                </c:pt>
                <c:pt idx="102">
                  <c:v>44177</c:v>
                </c:pt>
                <c:pt idx="103">
                  <c:v>44178</c:v>
                </c:pt>
                <c:pt idx="104">
                  <c:v>44179</c:v>
                </c:pt>
                <c:pt idx="105">
                  <c:v>44180</c:v>
                </c:pt>
                <c:pt idx="106">
                  <c:v>44181</c:v>
                </c:pt>
                <c:pt idx="107">
                  <c:v>44182</c:v>
                </c:pt>
                <c:pt idx="108">
                  <c:v>44183</c:v>
                </c:pt>
              </c:numCache>
            </c:numRef>
          </c:cat>
          <c:val>
            <c:numRef>
              <c:f>'Blad1 (2)'!$U$156:$U$264</c:f>
              <c:numCache>
                <c:formatCode>General</c:formatCode>
                <c:ptCount val="109"/>
                <c:pt idx="0">
                  <c:v>30</c:v>
                </c:pt>
                <c:pt idx="1">
                  <c:v>33</c:v>
                </c:pt>
                <c:pt idx="2">
                  <c:v>36</c:v>
                </c:pt>
                <c:pt idx="3">
                  <c:v>32</c:v>
                </c:pt>
                <c:pt idx="4">
                  <c:v>27</c:v>
                </c:pt>
                <c:pt idx="5">
                  <c:v>27</c:v>
                </c:pt>
                <c:pt idx="6">
                  <c:v>29</c:v>
                </c:pt>
                <c:pt idx="7">
                  <c:v>32</c:v>
                </c:pt>
                <c:pt idx="8">
                  <c:v>31</c:v>
                </c:pt>
                <c:pt idx="9">
                  <c:v>31</c:v>
                </c:pt>
                <c:pt idx="10">
                  <c:v>32</c:v>
                </c:pt>
                <c:pt idx="11">
                  <c:v>27</c:v>
                </c:pt>
                <c:pt idx="12">
                  <c:v>27</c:v>
                </c:pt>
                <c:pt idx="13">
                  <c:v>28</c:v>
                </c:pt>
                <c:pt idx="14">
                  <c:v>31</c:v>
                </c:pt>
                <c:pt idx="15">
                  <c:v>30</c:v>
                </c:pt>
                <c:pt idx="16">
                  <c:v>35</c:v>
                </c:pt>
                <c:pt idx="17">
                  <c:v>32</c:v>
                </c:pt>
                <c:pt idx="18">
                  <c:v>32</c:v>
                </c:pt>
                <c:pt idx="19">
                  <c:v>29</c:v>
                </c:pt>
                <c:pt idx="20">
                  <c:v>29</c:v>
                </c:pt>
                <c:pt idx="21">
                  <c:v>33</c:v>
                </c:pt>
                <c:pt idx="22">
                  <c:v>33</c:v>
                </c:pt>
                <c:pt idx="23">
                  <c:v>33</c:v>
                </c:pt>
                <c:pt idx="24">
                  <c:v>34</c:v>
                </c:pt>
                <c:pt idx="25">
                  <c:v>29</c:v>
                </c:pt>
                <c:pt idx="26">
                  <c:v>25</c:v>
                </c:pt>
                <c:pt idx="27">
                  <c:v>30</c:v>
                </c:pt>
                <c:pt idx="28">
                  <c:v>26</c:v>
                </c:pt>
                <c:pt idx="29">
                  <c:v>27</c:v>
                </c:pt>
                <c:pt idx="30">
                  <c:v>25</c:v>
                </c:pt>
                <c:pt idx="31">
                  <c:v>24</c:v>
                </c:pt>
                <c:pt idx="32">
                  <c:v>18</c:v>
                </c:pt>
                <c:pt idx="33">
                  <c:v>17</c:v>
                </c:pt>
                <c:pt idx="34">
                  <c:v>20</c:v>
                </c:pt>
                <c:pt idx="35">
                  <c:v>23</c:v>
                </c:pt>
                <c:pt idx="36">
                  <c:v>23</c:v>
                </c:pt>
                <c:pt idx="37">
                  <c:v>23</c:v>
                </c:pt>
                <c:pt idx="38">
                  <c:v>20</c:v>
                </c:pt>
                <c:pt idx="39">
                  <c:v>17</c:v>
                </c:pt>
                <c:pt idx="40">
                  <c:v>22</c:v>
                </c:pt>
                <c:pt idx="41">
                  <c:v>24</c:v>
                </c:pt>
                <c:pt idx="42">
                  <c:v>24</c:v>
                </c:pt>
                <c:pt idx="43">
                  <c:v>20</c:v>
                </c:pt>
                <c:pt idx="44">
                  <c:v>22</c:v>
                </c:pt>
                <c:pt idx="45">
                  <c:v>23</c:v>
                </c:pt>
                <c:pt idx="46">
                  <c:v>23</c:v>
                </c:pt>
                <c:pt idx="47">
                  <c:v>21</c:v>
                </c:pt>
                <c:pt idx="48">
                  <c:v>23</c:v>
                </c:pt>
                <c:pt idx="49">
                  <c:v>25</c:v>
                </c:pt>
                <c:pt idx="50">
                  <c:v>22</c:v>
                </c:pt>
                <c:pt idx="51">
                  <c:v>23</c:v>
                </c:pt>
                <c:pt idx="52">
                  <c:v>22</c:v>
                </c:pt>
                <c:pt idx="53">
                  <c:v>21</c:v>
                </c:pt>
                <c:pt idx="54">
                  <c:v>23</c:v>
                </c:pt>
                <c:pt idx="55">
                  <c:v>26</c:v>
                </c:pt>
                <c:pt idx="56">
                  <c:v>24</c:v>
                </c:pt>
                <c:pt idx="57">
                  <c:v>23</c:v>
                </c:pt>
                <c:pt idx="58">
                  <c:v>23</c:v>
                </c:pt>
                <c:pt idx="59">
                  <c:v>21</c:v>
                </c:pt>
                <c:pt idx="60">
                  <c:v>23</c:v>
                </c:pt>
                <c:pt idx="61">
                  <c:v>20</c:v>
                </c:pt>
                <c:pt idx="62">
                  <c:v>23</c:v>
                </c:pt>
                <c:pt idx="63">
                  <c:v>21</c:v>
                </c:pt>
                <c:pt idx="64">
                  <c:v>22</c:v>
                </c:pt>
                <c:pt idx="65">
                  <c:v>25</c:v>
                </c:pt>
                <c:pt idx="66">
                  <c:v>22</c:v>
                </c:pt>
                <c:pt idx="67">
                  <c:v>25</c:v>
                </c:pt>
                <c:pt idx="68">
                  <c:v>24</c:v>
                </c:pt>
                <c:pt idx="69">
                  <c:v>23</c:v>
                </c:pt>
                <c:pt idx="70">
                  <c:v>23</c:v>
                </c:pt>
                <c:pt idx="71">
                  <c:v>27</c:v>
                </c:pt>
                <c:pt idx="72">
                  <c:v>28</c:v>
                </c:pt>
                <c:pt idx="73">
                  <c:v>29</c:v>
                </c:pt>
                <c:pt idx="74">
                  <c:v>29</c:v>
                </c:pt>
                <c:pt idx="75">
                  <c:v>30</c:v>
                </c:pt>
                <c:pt idx="76">
                  <c:v>32</c:v>
                </c:pt>
                <c:pt idx="77">
                  <c:v>31</c:v>
                </c:pt>
                <c:pt idx="78">
                  <c:v>36</c:v>
                </c:pt>
                <c:pt idx="79">
                  <c:v>38</c:v>
                </c:pt>
                <c:pt idx="80">
                  <c:v>34</c:v>
                </c:pt>
                <c:pt idx="81">
                  <c:v>36</c:v>
                </c:pt>
                <c:pt idx="82">
                  <c:v>36</c:v>
                </c:pt>
                <c:pt idx="83">
                  <c:v>36</c:v>
                </c:pt>
                <c:pt idx="84">
                  <c:v>35</c:v>
                </c:pt>
                <c:pt idx="85">
                  <c:v>36</c:v>
                </c:pt>
                <c:pt idx="86">
                  <c:v>40</c:v>
                </c:pt>
                <c:pt idx="87">
                  <c:v>44</c:v>
                </c:pt>
                <c:pt idx="88">
                  <c:v>40</c:v>
                </c:pt>
                <c:pt idx="89">
                  <c:v>44</c:v>
                </c:pt>
                <c:pt idx="90">
                  <c:v>48</c:v>
                </c:pt>
                <c:pt idx="91">
                  <c:v>50</c:v>
                </c:pt>
                <c:pt idx="92">
                  <c:v>46</c:v>
                </c:pt>
                <c:pt idx="93">
                  <c:v>45</c:v>
                </c:pt>
                <c:pt idx="94">
                  <c:v>40</c:v>
                </c:pt>
                <c:pt idx="95">
                  <c:v>40</c:v>
                </c:pt>
                <c:pt idx="96">
                  <c:v>42</c:v>
                </c:pt>
                <c:pt idx="97">
                  <c:v>45</c:v>
                </c:pt>
                <c:pt idx="98">
                  <c:v>46</c:v>
                </c:pt>
                <c:pt idx="99">
                  <c:v>48</c:v>
                </c:pt>
                <c:pt idx="100">
                  <c:v>54</c:v>
                </c:pt>
                <c:pt idx="101">
                  <c:v>47</c:v>
                </c:pt>
                <c:pt idx="102">
                  <c:v>51</c:v>
                </c:pt>
                <c:pt idx="103">
                  <c:v>55</c:v>
                </c:pt>
                <c:pt idx="104">
                  <c:v>47</c:v>
                </c:pt>
                <c:pt idx="105">
                  <c:v>49</c:v>
                </c:pt>
                <c:pt idx="106">
                  <c:v>55</c:v>
                </c:pt>
                <c:pt idx="107">
                  <c:v>59</c:v>
                </c:pt>
                <c:pt idx="108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CC-46DB-9BAC-80956C8C6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8318216"/>
        <c:axId val="738313952"/>
      </c:lineChart>
      <c:dateAx>
        <c:axId val="73831821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8313952"/>
        <c:crosses val="autoZero"/>
        <c:auto val="1"/>
        <c:lblOffset val="100"/>
        <c:baseTimeUnit val="days"/>
      </c:dateAx>
      <c:valAx>
        <c:axId val="73831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831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4FEF75FC-F2B7-429D-82EA-76343084BFDB}" type="datetime1">
              <a:rPr lang="sv-SE" smtClean="0"/>
              <a:t>2020-12-18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5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C269128-6BAF-484A-B020-5EDECAACF3BE}" type="datetime1">
              <a:rPr lang="sv-SE" smtClean="0"/>
              <a:t>2020-12-18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1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C423B204-2AC5-4397-8325-11054C5EBB77}" type="datetime1">
              <a:rPr lang="sv-SE" smtClean="0"/>
              <a:t>2020-12-18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8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BCF8160-19D4-4EDC-B3AC-CB0C98772FA7}" type="datetime1">
              <a:rPr lang="sv-SE" smtClean="0"/>
              <a:t>2020-12-18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0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90DFDCF-0AA7-4FE4-B143-66AB9A862441}" type="datetime1">
              <a:rPr lang="sv-SE" smtClean="0"/>
              <a:t>2020-12-18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2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FA7D91C-2ED9-4415-B9FE-5F74B92CE836}" type="datetime1">
              <a:rPr lang="sv-SE" smtClean="0"/>
              <a:t>2020-12-18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4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0F3ED8A5-0F0E-41E9-AB1E-DF2CBCDEF768}" type="datetime1">
              <a:rPr lang="sv-SE" smtClean="0"/>
              <a:t>2020-12-18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7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F32350E-042C-45F5-AEC9-5E00AED8A9EC}" type="datetime1">
              <a:rPr lang="sv-SE" smtClean="0"/>
              <a:t>2020-12-18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7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9BB4399-835F-4B2A-8F39-A9236B28EA3A}" type="datetime1">
              <a:rPr lang="sv-SE" smtClean="0"/>
              <a:t>2020-12-18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4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7BB44-3416-4A33-807E-B65EFD1695B3}" type="datetime1">
              <a:rPr lang="sv-SE" smtClean="0"/>
              <a:t>2020-12-18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301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Möte Länschefsnätverket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201218</a:t>
            </a:r>
            <a:endParaRPr lang="sv-SE" dirty="0" smtClean="0"/>
          </a:p>
          <a:p>
            <a:r>
              <a:rPr lang="sv-SE" dirty="0" smtClean="0"/>
              <a:t>Roger Larsson, chefläkare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63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93" y="497724"/>
            <a:ext cx="5629275" cy="125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870" y="1510319"/>
            <a:ext cx="5286375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41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8" y="124292"/>
            <a:ext cx="7500763" cy="620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1038225"/>
            <a:ext cx="3067050" cy="4781550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4048299" y="3142211"/>
            <a:ext cx="3931920" cy="1221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8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114425"/>
            <a:ext cx="76676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Vaccination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6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Prioriteringsordningen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53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Initiala </a:t>
            </a:r>
            <a:r>
              <a:rPr lang="sv-SE" dirty="0" err="1" smtClean="0"/>
              <a:t>prio</a:t>
            </a:r>
            <a:r>
              <a:rPr lang="sv-SE" dirty="0" smtClean="0"/>
              <a:t>-grupper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Personer som bor på särskilda boenden för äldre eller som har hemtjänst</a:t>
            </a:r>
          </a:p>
          <a:p>
            <a:r>
              <a:rPr lang="sv-SE" dirty="0"/>
              <a:t>Vård- och omsorgspersonal som arbetar nära personer som omfattas av första punkten</a:t>
            </a:r>
          </a:p>
          <a:p>
            <a:r>
              <a:rPr lang="sv-SE" dirty="0"/>
              <a:t>Nära hushållskontakter till personer som har hemtjänst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03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7" y="107102"/>
            <a:ext cx="10374173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Målgrupp prioritet 1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18</a:t>
            </a:fld>
            <a:endParaRPr lang="sv-SE" dirty="0"/>
          </a:p>
        </p:txBody>
      </p:sp>
      <p:graphicFrame>
        <p:nvGraphicFramePr>
          <p:cNvPr id="12" name="Platshållare för innehåll 11"/>
          <p:cNvGraphicFramePr>
            <a:graphicFrameLocks noGrp="1"/>
          </p:cNvGraphicFramePr>
          <p:nvPr>
            <p:ph idx="1"/>
            <p:extLst/>
          </p:nvPr>
        </p:nvGraphicFramePr>
        <p:xfrm>
          <a:off x="187281" y="1913659"/>
          <a:ext cx="1162119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732">
                  <a:extLst>
                    <a:ext uri="{9D8B030D-6E8A-4147-A177-3AD203B41FA5}">
                      <a16:colId xmlns:a16="http://schemas.microsoft.com/office/drawing/2014/main" val="1974964356"/>
                    </a:ext>
                  </a:extLst>
                </a:gridCol>
                <a:gridCol w="1615224">
                  <a:extLst>
                    <a:ext uri="{9D8B030D-6E8A-4147-A177-3AD203B41FA5}">
                      <a16:colId xmlns:a16="http://schemas.microsoft.com/office/drawing/2014/main" val="2369334240"/>
                    </a:ext>
                  </a:extLst>
                </a:gridCol>
                <a:gridCol w="938615">
                  <a:extLst>
                    <a:ext uri="{9D8B030D-6E8A-4147-A177-3AD203B41FA5}">
                      <a16:colId xmlns:a16="http://schemas.microsoft.com/office/drawing/2014/main" val="3625914748"/>
                    </a:ext>
                  </a:extLst>
                </a:gridCol>
                <a:gridCol w="1629675">
                  <a:extLst>
                    <a:ext uri="{9D8B030D-6E8A-4147-A177-3AD203B41FA5}">
                      <a16:colId xmlns:a16="http://schemas.microsoft.com/office/drawing/2014/main" val="1967508014"/>
                    </a:ext>
                  </a:extLst>
                </a:gridCol>
                <a:gridCol w="1518098">
                  <a:extLst>
                    <a:ext uri="{9D8B030D-6E8A-4147-A177-3AD203B41FA5}">
                      <a16:colId xmlns:a16="http://schemas.microsoft.com/office/drawing/2014/main" val="1366477119"/>
                    </a:ext>
                  </a:extLst>
                </a:gridCol>
                <a:gridCol w="966975">
                  <a:extLst>
                    <a:ext uri="{9D8B030D-6E8A-4147-A177-3AD203B41FA5}">
                      <a16:colId xmlns:a16="http://schemas.microsoft.com/office/drawing/2014/main" val="2961649664"/>
                    </a:ext>
                  </a:extLst>
                </a:gridCol>
                <a:gridCol w="2503688">
                  <a:extLst>
                    <a:ext uri="{9D8B030D-6E8A-4147-A177-3AD203B41FA5}">
                      <a16:colId xmlns:a16="http://schemas.microsoft.com/office/drawing/2014/main" val="3440562276"/>
                    </a:ext>
                  </a:extLst>
                </a:gridCol>
                <a:gridCol w="1075185">
                  <a:extLst>
                    <a:ext uri="{9D8B030D-6E8A-4147-A177-3AD203B41FA5}">
                      <a16:colId xmlns:a16="http://schemas.microsoft.com/office/drawing/2014/main" val="803259255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Prioritering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Vaccintillgång/</a:t>
                      </a:r>
                    </a:p>
                    <a:p>
                      <a:r>
                        <a:rPr lang="sv-SE" sz="1400" dirty="0" smtClean="0"/>
                        <a:t>Antal 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Tidpunkt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Målgrupp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Vem vaccinerar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Plats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Bokning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Info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217998"/>
                  </a:ext>
                </a:extLst>
              </a:tr>
              <a:tr h="1315313">
                <a:tc>
                  <a:txBody>
                    <a:bodyPr/>
                    <a:lstStyle/>
                    <a:p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sz="1100" dirty="0" smtClean="0"/>
                        <a:t>Ca 2800st i målgrupp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sz="1100" dirty="0" smtClean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sz="1100" dirty="0" smtClean="0"/>
                        <a:t>Särskilda boenden</a:t>
                      </a:r>
                      <a:r>
                        <a:rPr lang="sv-SE" sz="1100" baseline="0" dirty="0" smtClean="0"/>
                        <a:t> för äldre, </a:t>
                      </a:r>
                      <a:r>
                        <a:rPr lang="sv-SE" sz="1100" dirty="0" smtClean="0"/>
                        <a:t>personer med hemtjänst och hemsjukvård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Kommunens</a:t>
                      </a:r>
                      <a:r>
                        <a:rPr lang="sv-SE" sz="1100" baseline="0" dirty="0" smtClean="0"/>
                        <a:t> personal inom äldreomsorgen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På</a:t>
                      </a:r>
                      <a:r>
                        <a:rPr lang="sv-SE" sz="900" baseline="0" dirty="0" smtClean="0"/>
                        <a:t> plats i hemmet/boendet</a:t>
                      </a:r>
                    </a:p>
                    <a:p>
                      <a:r>
                        <a:rPr lang="sv-SE" sz="900" b="1" baseline="0" dirty="0" smtClean="0"/>
                        <a:t>Absolut på SÄBO men inte säkert att </a:t>
                      </a:r>
                      <a:r>
                        <a:rPr lang="sv-SE" sz="900" b="1" baseline="0" dirty="0" err="1" smtClean="0"/>
                        <a:t>ssk</a:t>
                      </a:r>
                      <a:r>
                        <a:rPr lang="sv-SE" sz="900" b="1" baseline="0" dirty="0" smtClean="0"/>
                        <a:t> vill göra det i hemmet hos en patient</a:t>
                      </a:r>
                      <a:endParaRPr lang="sv-SE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Ej offentlig bokning, sker enligt särskild rutin.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Information</a:t>
                      </a:r>
                      <a:r>
                        <a:rPr lang="sv-SE" sz="1100" baseline="0" dirty="0" smtClean="0"/>
                        <a:t>skanal till denna grupp?</a:t>
                      </a:r>
                    </a:p>
                    <a:p>
                      <a:r>
                        <a:rPr lang="sv-SE" sz="1100" baseline="0" dirty="0" smtClean="0"/>
                        <a:t>MAS-nätverk, HSL-chefer i kommunerna</a:t>
                      </a:r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9682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sz="1100" dirty="0" smtClean="0"/>
                        <a:t>Målgrupp</a:t>
                      </a:r>
                      <a:r>
                        <a:rPr lang="sv-SE" sz="1100" baseline="0" dirty="0" smtClean="0"/>
                        <a:t> överstiger antal vaccindoser i januari</a:t>
                      </a:r>
                      <a:endParaRPr lang="sv-SE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sz="1100" dirty="0" smtClean="0"/>
                        <a:t>Jan-feb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sz="1100" dirty="0" smtClean="0"/>
                        <a:t>Kommunens personal inom äldreomsorg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 dirty="0" smtClean="0"/>
                        <a:t>(Förhoppningsvis)</a:t>
                      </a:r>
                      <a:r>
                        <a:rPr lang="sv-SE" sz="1100" b="1" baseline="0" dirty="0" smtClean="0"/>
                        <a:t> kommunpersonalen själva alt VC</a:t>
                      </a:r>
                      <a:endParaRPr lang="sv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Arbetsplats/</a:t>
                      </a:r>
                      <a:r>
                        <a:rPr lang="sv-SE" sz="1100" baseline="0" dirty="0" smtClean="0"/>
                        <a:t> kommunen</a:t>
                      </a:r>
                      <a:r>
                        <a:rPr lang="sv-SE" sz="1100" dirty="0" smtClean="0"/>
                        <a:t>/VC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aseline="0" dirty="0" smtClean="0"/>
                        <a:t>1177 för de som går via </a:t>
                      </a:r>
                      <a:r>
                        <a:rPr lang="sv-SE" sz="1100" baseline="0" dirty="0" err="1" smtClean="0"/>
                        <a:t>vc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1177, MAS-nätverk.</a:t>
                      </a:r>
                      <a:r>
                        <a:rPr lang="sv-SE" sz="1100" baseline="0" dirty="0" smtClean="0"/>
                        <a:t> Fler?</a:t>
                      </a:r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58932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r>
                        <a:rPr lang="sv-SE" dirty="0" smtClean="0"/>
                        <a:t>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Antal 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Tidigast feb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Nära hushållskontakter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 dirty="0" smtClean="0"/>
                        <a:t>VC</a:t>
                      </a:r>
                      <a:endParaRPr lang="sv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1" dirty="0" smtClean="0"/>
                        <a:t>VC</a:t>
                      </a:r>
                      <a:endParaRPr lang="sv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Var</a:t>
                      </a:r>
                      <a:r>
                        <a:rPr lang="sv-SE" sz="1100" baseline="0" dirty="0" smtClean="0"/>
                        <a:t> ska dessa boka vaccin och hur säkerställer vi att dessa får boka ”först” om det ska ske via 1177. </a:t>
                      </a:r>
                      <a:r>
                        <a:rPr lang="sv-SE" sz="1100" b="1" baseline="0" dirty="0" smtClean="0"/>
                        <a:t>Inget bra svar i nuläget</a:t>
                      </a:r>
                      <a:endParaRPr lang="sv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Får anhöriga</a:t>
                      </a:r>
                      <a:r>
                        <a:rPr lang="sv-SE" sz="1100" baseline="0" dirty="0" smtClean="0"/>
                        <a:t> information via kommunen? </a:t>
                      </a:r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81439"/>
                  </a:ext>
                </a:extLst>
              </a:tr>
              <a:tr h="325438">
                <a:tc gridSpan="7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2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1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Målgrupp Prioritet 2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19</a:t>
            </a:fld>
            <a:endParaRPr lang="sv-SE" dirty="0"/>
          </a:p>
        </p:txBody>
      </p:sp>
      <p:graphicFrame>
        <p:nvGraphicFramePr>
          <p:cNvPr id="7" name="Platshållare för innehåll 11"/>
          <p:cNvGraphicFramePr>
            <a:graphicFrameLocks noGrp="1"/>
          </p:cNvGraphicFramePr>
          <p:nvPr>
            <p:ph idx="1"/>
            <p:extLst/>
          </p:nvPr>
        </p:nvGraphicFramePr>
        <p:xfrm>
          <a:off x="308596" y="1416192"/>
          <a:ext cx="11619546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538">
                  <a:extLst>
                    <a:ext uri="{9D8B030D-6E8A-4147-A177-3AD203B41FA5}">
                      <a16:colId xmlns:a16="http://schemas.microsoft.com/office/drawing/2014/main" val="1974964356"/>
                    </a:ext>
                  </a:extLst>
                </a:gridCol>
                <a:gridCol w="1614995">
                  <a:extLst>
                    <a:ext uri="{9D8B030D-6E8A-4147-A177-3AD203B41FA5}">
                      <a16:colId xmlns:a16="http://schemas.microsoft.com/office/drawing/2014/main" val="2369334240"/>
                    </a:ext>
                  </a:extLst>
                </a:gridCol>
                <a:gridCol w="938483">
                  <a:extLst>
                    <a:ext uri="{9D8B030D-6E8A-4147-A177-3AD203B41FA5}">
                      <a16:colId xmlns:a16="http://schemas.microsoft.com/office/drawing/2014/main" val="3625914748"/>
                    </a:ext>
                  </a:extLst>
                </a:gridCol>
                <a:gridCol w="1629444">
                  <a:extLst>
                    <a:ext uri="{9D8B030D-6E8A-4147-A177-3AD203B41FA5}">
                      <a16:colId xmlns:a16="http://schemas.microsoft.com/office/drawing/2014/main" val="1967508014"/>
                    </a:ext>
                  </a:extLst>
                </a:gridCol>
                <a:gridCol w="1517883">
                  <a:extLst>
                    <a:ext uri="{9D8B030D-6E8A-4147-A177-3AD203B41FA5}">
                      <a16:colId xmlns:a16="http://schemas.microsoft.com/office/drawing/2014/main" val="1366477119"/>
                    </a:ext>
                  </a:extLst>
                </a:gridCol>
                <a:gridCol w="863194">
                  <a:extLst>
                    <a:ext uri="{9D8B030D-6E8A-4147-A177-3AD203B41FA5}">
                      <a16:colId xmlns:a16="http://schemas.microsoft.com/office/drawing/2014/main" val="2961649664"/>
                    </a:ext>
                  </a:extLst>
                </a:gridCol>
                <a:gridCol w="2606977">
                  <a:extLst>
                    <a:ext uri="{9D8B030D-6E8A-4147-A177-3AD203B41FA5}">
                      <a16:colId xmlns:a16="http://schemas.microsoft.com/office/drawing/2014/main" val="3440562276"/>
                    </a:ext>
                  </a:extLst>
                </a:gridCol>
                <a:gridCol w="1075032">
                  <a:extLst>
                    <a:ext uri="{9D8B030D-6E8A-4147-A177-3AD203B41FA5}">
                      <a16:colId xmlns:a16="http://schemas.microsoft.com/office/drawing/2014/main" val="803259255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Prioritering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Vaccintillgång/</a:t>
                      </a:r>
                    </a:p>
                    <a:p>
                      <a:r>
                        <a:rPr lang="sv-SE" sz="1400" dirty="0" smtClean="0"/>
                        <a:t>Antal 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Tidpunkt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Målgrupp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Vem vaccinerar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Plats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Bokning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Info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217998"/>
                  </a:ext>
                </a:extLst>
              </a:tr>
              <a:tr h="1315313">
                <a:tc>
                  <a:txBody>
                    <a:bodyPr/>
                    <a:lstStyle/>
                    <a:p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sz="1100" dirty="0" smtClean="0"/>
                        <a:t>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sv-SE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Övrig personal inom hälso- och sjukvård</a:t>
                      </a:r>
                    </a:p>
                    <a:p>
                      <a:endParaRPr lang="sv-SE" sz="11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</a:t>
                      </a:r>
                      <a:r>
                        <a:rPr lang="sv-SE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på sjukhusen</a:t>
                      </a:r>
                      <a:endParaRPr lang="sv-SE" sz="11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VC</a:t>
                      </a:r>
                    </a:p>
                    <a:p>
                      <a:endParaRPr lang="sv-SE" sz="1100" dirty="0" smtClean="0"/>
                    </a:p>
                    <a:p>
                      <a:endParaRPr lang="sv-SE" sz="1100" dirty="0" smtClean="0"/>
                    </a:p>
                    <a:p>
                      <a:r>
                        <a:rPr lang="sv-SE" sz="1100" dirty="0" smtClean="0"/>
                        <a:t>-</a:t>
                      </a:r>
                      <a:r>
                        <a:rPr lang="sv-SE" sz="1100" b="1" dirty="0" smtClean="0"/>
                        <a:t>personal på den egna kliniken</a:t>
                      </a:r>
                      <a:endParaRPr lang="sv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VC</a:t>
                      </a:r>
                    </a:p>
                    <a:p>
                      <a:endParaRPr lang="sv-SE" sz="1100" dirty="0" smtClean="0"/>
                    </a:p>
                    <a:p>
                      <a:endParaRPr lang="sv-SE" sz="1100" dirty="0" smtClean="0"/>
                    </a:p>
                    <a:p>
                      <a:r>
                        <a:rPr lang="sv-SE" sz="1100" dirty="0" smtClean="0"/>
                        <a:t>TBD </a:t>
                      </a:r>
                      <a:r>
                        <a:rPr lang="sv-SE" sz="1100" b="1" dirty="0" smtClean="0"/>
                        <a:t>På den egna kliniken? Särskild</a:t>
                      </a:r>
                      <a:r>
                        <a:rPr lang="sv-SE" sz="1100" b="1" baseline="0" dirty="0" smtClean="0"/>
                        <a:t> </a:t>
                      </a:r>
                      <a:r>
                        <a:rPr lang="sv-SE" sz="1100" b="1" baseline="0" dirty="0" err="1" smtClean="0"/>
                        <a:t>vaccinationplats</a:t>
                      </a:r>
                      <a:r>
                        <a:rPr lang="sv-SE" sz="1100" b="1" baseline="0" dirty="0" smtClean="0"/>
                        <a:t> på respektive sjukhus?</a:t>
                      </a:r>
                      <a:endParaRPr lang="sv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Via 1177, hur säkerställer vi prioriteringen? </a:t>
                      </a:r>
                      <a:r>
                        <a:rPr lang="sv-SE" sz="1100" b="1" dirty="0" smtClean="0"/>
                        <a:t>Inget bra svar. Måste visa upp sitt SITHS-kort vid vaccinationen?</a:t>
                      </a:r>
                      <a:endParaRPr lang="sv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Media, Intra, 1177, Region Dalarna.se,</a:t>
                      </a:r>
                      <a:r>
                        <a:rPr lang="sv-SE" sz="1100" baseline="0" dirty="0" smtClean="0"/>
                        <a:t> </a:t>
                      </a:r>
                      <a:r>
                        <a:rPr lang="sv-SE" sz="1100" baseline="0" dirty="0" err="1" smtClean="0"/>
                        <a:t>SoME</a:t>
                      </a:r>
                      <a:r>
                        <a:rPr lang="sv-SE" sz="1100" baseline="0" dirty="0" smtClean="0"/>
                        <a:t>, etc.</a:t>
                      </a:r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9682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sz="1100" dirty="0" smtClean="0"/>
                        <a:t>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sv-SE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Personer 70 år och äldre</a:t>
                      </a:r>
                      <a:endParaRPr lang="sv-SE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VC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VC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1177.se, hur säkerställer vi prioriteringen,</a:t>
                      </a:r>
                      <a:r>
                        <a:rPr lang="sv-SE" sz="1100" baseline="0" dirty="0" smtClean="0"/>
                        <a:t> ska ovanstående målgrupp vaccineras först innan vi börjar med dessa? </a:t>
                      </a:r>
                      <a:r>
                        <a:rPr lang="sv-SE" sz="1100" b="1" baseline="0" dirty="0" smtClean="0"/>
                        <a:t>Har inte sett </a:t>
                      </a:r>
                      <a:r>
                        <a:rPr lang="sv-SE" sz="1100" b="1" baseline="0" dirty="0" err="1" smtClean="0"/>
                        <a:t>FoHM´s</a:t>
                      </a:r>
                      <a:r>
                        <a:rPr lang="sv-SE" sz="1100" b="1" baseline="0" dirty="0" smtClean="0"/>
                        <a:t> fullständiga </a:t>
                      </a:r>
                      <a:r>
                        <a:rPr lang="sv-SE" sz="1100" b="1" baseline="0" dirty="0" err="1" smtClean="0"/>
                        <a:t>priolista</a:t>
                      </a:r>
                      <a:r>
                        <a:rPr lang="sv-SE" sz="1100" b="1" baseline="0" dirty="0" smtClean="0"/>
                        <a:t> ännu</a:t>
                      </a:r>
                      <a:endParaRPr lang="sv-S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Enligt</a:t>
                      </a:r>
                      <a:r>
                        <a:rPr lang="sv-SE" sz="1100" baseline="0" dirty="0" smtClean="0"/>
                        <a:t> ovan</a:t>
                      </a:r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58932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r>
                        <a:rPr lang="sv-SE" dirty="0" smtClean="0"/>
                        <a:t>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Antal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Övriga personer i riskgrupp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VC</a:t>
                      </a:r>
                      <a:r>
                        <a:rPr lang="sv-SE" sz="1100" baseline="0" dirty="0" smtClean="0"/>
                        <a:t> 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VC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1177.se, hur säkerställer vi prioriteringen,</a:t>
                      </a:r>
                      <a:r>
                        <a:rPr lang="sv-SE" sz="1100" baseline="0" dirty="0" smtClean="0"/>
                        <a:t> ska ovanstående målgrupp vaccineras först innan vi börjar med dessa?</a:t>
                      </a:r>
                      <a:endParaRPr lang="sv-SE" sz="1100" dirty="0" smtClean="0"/>
                    </a:p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aseline="0" dirty="0" smtClean="0"/>
                        <a:t>Enligt ovan</a:t>
                      </a:r>
                    </a:p>
                    <a:p>
                      <a:r>
                        <a:rPr lang="sv-SE" sz="1100" baseline="0" dirty="0" smtClean="0"/>
                        <a:t>Kommer vissa få skriftlig kallelse? </a:t>
                      </a:r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81439"/>
                  </a:ext>
                </a:extLst>
              </a:tr>
              <a:tr h="325438">
                <a:tc gridSpan="7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2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1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144399"/>
            <a:ext cx="10500253" cy="6137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7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Målgrupp Prioritet 3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2020-12-18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20</a:t>
            </a:fld>
            <a:endParaRPr lang="sv-SE" dirty="0"/>
          </a:p>
        </p:txBody>
      </p:sp>
      <p:graphicFrame>
        <p:nvGraphicFramePr>
          <p:cNvPr id="8" name="Platshållare för innehåll 11"/>
          <p:cNvGraphicFramePr>
            <a:graphicFrameLocks noGrp="1"/>
          </p:cNvGraphicFramePr>
          <p:nvPr>
            <p:ph idx="1"/>
            <p:extLst/>
          </p:nvPr>
        </p:nvGraphicFramePr>
        <p:xfrm>
          <a:off x="706982" y="2056534"/>
          <a:ext cx="10322968" cy="2930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270">
                  <a:extLst>
                    <a:ext uri="{9D8B030D-6E8A-4147-A177-3AD203B41FA5}">
                      <a16:colId xmlns:a16="http://schemas.microsoft.com/office/drawing/2014/main" val="1974964356"/>
                    </a:ext>
                  </a:extLst>
                </a:gridCol>
                <a:gridCol w="1434784">
                  <a:extLst>
                    <a:ext uri="{9D8B030D-6E8A-4147-A177-3AD203B41FA5}">
                      <a16:colId xmlns:a16="http://schemas.microsoft.com/office/drawing/2014/main" val="2369334240"/>
                    </a:ext>
                  </a:extLst>
                </a:gridCol>
                <a:gridCol w="1005248">
                  <a:extLst>
                    <a:ext uri="{9D8B030D-6E8A-4147-A177-3AD203B41FA5}">
                      <a16:colId xmlns:a16="http://schemas.microsoft.com/office/drawing/2014/main" val="3625914748"/>
                    </a:ext>
                  </a:extLst>
                </a:gridCol>
                <a:gridCol w="1276134">
                  <a:extLst>
                    <a:ext uri="{9D8B030D-6E8A-4147-A177-3AD203B41FA5}">
                      <a16:colId xmlns:a16="http://schemas.microsoft.com/office/drawing/2014/main" val="1967508014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val="1366477119"/>
                    </a:ext>
                  </a:extLst>
                </a:gridCol>
                <a:gridCol w="766874">
                  <a:extLst>
                    <a:ext uri="{9D8B030D-6E8A-4147-A177-3AD203B41FA5}">
                      <a16:colId xmlns:a16="http://schemas.microsoft.com/office/drawing/2014/main" val="2961649664"/>
                    </a:ext>
                  </a:extLst>
                </a:gridCol>
                <a:gridCol w="2316075">
                  <a:extLst>
                    <a:ext uri="{9D8B030D-6E8A-4147-A177-3AD203B41FA5}">
                      <a16:colId xmlns:a16="http://schemas.microsoft.com/office/drawing/2014/main" val="3440562276"/>
                    </a:ext>
                  </a:extLst>
                </a:gridCol>
                <a:gridCol w="955074">
                  <a:extLst>
                    <a:ext uri="{9D8B030D-6E8A-4147-A177-3AD203B41FA5}">
                      <a16:colId xmlns:a16="http://schemas.microsoft.com/office/drawing/2014/main" val="803259255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Prioritering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Vaccintillgång/</a:t>
                      </a:r>
                    </a:p>
                    <a:p>
                      <a:r>
                        <a:rPr lang="sv-SE" sz="1400" dirty="0" smtClean="0"/>
                        <a:t>Antal 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Tidpunkt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Målgrupp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Vem vaccinerar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Plats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Bokning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Info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217998"/>
                  </a:ext>
                </a:extLst>
              </a:tr>
              <a:tr h="1315313">
                <a:tc>
                  <a:txBody>
                    <a:bodyPr/>
                    <a:lstStyle/>
                    <a:p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sz="1100" dirty="0" smtClean="0"/>
                        <a:t>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sz="1100" dirty="0" smtClean="0"/>
                        <a:t>Feb/mars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sv-SE" sz="1100" dirty="0" smtClean="0"/>
                        <a:t>Allmänhet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RD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Särskild</a:t>
                      </a:r>
                      <a:r>
                        <a:rPr lang="sv-SE" sz="1100" baseline="0" dirty="0" smtClean="0"/>
                        <a:t> anvisad plats 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Via särskild modul 1177 som hänvisar till de</a:t>
                      </a:r>
                      <a:r>
                        <a:rPr lang="sv-SE" sz="1100" baseline="0" dirty="0" smtClean="0"/>
                        <a:t> stora vaccinationscentralerna. </a:t>
                      </a:r>
                    </a:p>
                    <a:p>
                      <a:r>
                        <a:rPr lang="sv-SE" sz="1100" dirty="0" smtClean="0"/>
                        <a:t>Finns</a:t>
                      </a:r>
                      <a:r>
                        <a:rPr lang="sv-SE" sz="1100" baseline="0" dirty="0" smtClean="0"/>
                        <a:t> inre prioritering i gruppen tex ålder eller är det först till kvarn?</a:t>
                      </a:r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Media, Intra, 1177, Region Dalarna.se,</a:t>
                      </a:r>
                      <a:r>
                        <a:rPr lang="sv-SE" sz="1100" baseline="0" dirty="0" smtClean="0"/>
                        <a:t> </a:t>
                      </a:r>
                      <a:r>
                        <a:rPr lang="sv-SE" sz="1100" baseline="0" dirty="0" err="1" smtClean="0"/>
                        <a:t>SoME</a:t>
                      </a:r>
                      <a:r>
                        <a:rPr lang="sv-SE" sz="1100" baseline="0" dirty="0" smtClean="0"/>
                        <a:t>, </a:t>
                      </a:r>
                      <a:r>
                        <a:rPr lang="sv-SE" sz="1100" baseline="0" dirty="0" err="1" smtClean="0"/>
                        <a:t>etc</a:t>
                      </a:r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9682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sv-SE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sv-SE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sv-SE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58932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81439"/>
                  </a:ext>
                </a:extLst>
              </a:tr>
              <a:tr h="325438">
                <a:tc gridSpan="7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2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3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7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11" y="222164"/>
            <a:ext cx="9165109" cy="6020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2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9742"/>
            <a:ext cx="9370608" cy="6150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6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Inläggningar av Covid-19-patienter samt predicerat värde baserat på 1177-kontakter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40467-49CA-4BB0-8EA3-39E97AFDB63E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91" y="1555750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2022765" y="618837"/>
          <a:ext cx="7850908" cy="574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69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Provtagning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15" y="1592719"/>
            <a:ext cx="6748723" cy="4635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2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48" y="1187117"/>
            <a:ext cx="9464104" cy="42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05" y="126021"/>
            <a:ext cx="6425305" cy="6511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3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420</Words>
  <Application>Microsoft Office PowerPoint</Application>
  <PresentationFormat>Bredbild</PresentationFormat>
  <Paragraphs>116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3" baseType="lpstr">
      <vt:lpstr>Arial</vt:lpstr>
      <vt:lpstr>VCdag</vt:lpstr>
      <vt:lpstr>Möte Länschefsnätverket</vt:lpstr>
      <vt:lpstr>PowerPoint-presentation</vt:lpstr>
      <vt:lpstr>PowerPoint-presentation</vt:lpstr>
      <vt:lpstr>PowerPoint-presentation</vt:lpstr>
      <vt:lpstr>Inläggningar av Covid-19-patienter samt predicerat värde baserat på 1177-kontakter</vt:lpstr>
      <vt:lpstr>PowerPoint-presentation</vt:lpstr>
      <vt:lpstr>Provtagning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Vaccination</vt:lpstr>
      <vt:lpstr>Prioriteringsordningen</vt:lpstr>
      <vt:lpstr>Initiala prio-grupper</vt:lpstr>
      <vt:lpstr>PowerPoint-presentation</vt:lpstr>
      <vt:lpstr>Målgrupp prioritet 1</vt:lpstr>
      <vt:lpstr>Målgrupp Prioritet 2</vt:lpstr>
      <vt:lpstr>Målgrupp Prioritet 3</vt:lpstr>
      <vt:lpstr>PowerPoint-presentation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Möte Länschefsnätverket</dc:title>
  <dc:creator>Larsson Roger S /Central förvaltning Ledningsenhet /Falun</dc:creator>
  <cp:lastModifiedBy>Larsson Roger S /Central förvaltning Ledningsenhet /Falun</cp:lastModifiedBy>
  <cp:revision>7</cp:revision>
  <dcterms:created xsi:type="dcterms:W3CDTF">2020-12-18T06:42:39Z</dcterms:created>
  <dcterms:modified xsi:type="dcterms:W3CDTF">2020-12-18T09:10:44Z</dcterms:modified>
</cp:coreProperties>
</file>