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Lst>
  <p:notesMasterIdLst>
    <p:notesMasterId r:id="rId40"/>
  </p:notesMasterIdLst>
  <p:sldIdLst>
    <p:sldId id="377" r:id="rId11"/>
    <p:sldId id="273" r:id="rId12"/>
    <p:sldId id="4800" r:id="rId13"/>
    <p:sldId id="4799" r:id="rId14"/>
    <p:sldId id="272" r:id="rId15"/>
    <p:sldId id="312" r:id="rId16"/>
    <p:sldId id="296" r:id="rId17"/>
    <p:sldId id="271" r:id="rId18"/>
    <p:sldId id="299" r:id="rId19"/>
    <p:sldId id="297" r:id="rId20"/>
    <p:sldId id="304" r:id="rId21"/>
    <p:sldId id="305" r:id="rId22"/>
    <p:sldId id="306" r:id="rId23"/>
    <p:sldId id="293" r:id="rId24"/>
    <p:sldId id="276" r:id="rId25"/>
    <p:sldId id="302" r:id="rId26"/>
    <p:sldId id="315" r:id="rId27"/>
    <p:sldId id="279" r:id="rId28"/>
    <p:sldId id="313" r:id="rId29"/>
    <p:sldId id="300" r:id="rId30"/>
    <p:sldId id="4801" r:id="rId31"/>
    <p:sldId id="4802" r:id="rId32"/>
    <p:sldId id="4803" r:id="rId33"/>
    <p:sldId id="4804" r:id="rId34"/>
    <p:sldId id="4805" r:id="rId35"/>
    <p:sldId id="4806" r:id="rId36"/>
    <p:sldId id="4807" r:id="rId37"/>
    <p:sldId id="4808" r:id="rId38"/>
    <p:sldId id="4809" r:id="rId3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2788" autoAdjust="0"/>
  </p:normalViewPr>
  <p:slideViewPr>
    <p:cSldViewPr snapToGrid="0">
      <p:cViewPr varScale="1">
        <p:scale>
          <a:sx n="51" d="100"/>
          <a:sy n="51"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5D75FB-0C13-4526-9C88-73AE71171527}" type="datetimeFigureOut">
              <a:rPr lang="sv-SE" smtClean="0"/>
              <a:t>2023-10-17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7C3881-E74D-4833-BA48-B7130101040B}" type="slidenum">
              <a:rPr lang="sv-SE" smtClean="0"/>
              <a:t>‹#›</a:t>
            </a:fld>
            <a:endParaRPr lang="sv-SE"/>
          </a:p>
        </p:txBody>
      </p:sp>
    </p:spTree>
    <p:extLst>
      <p:ext uri="{BB962C8B-B14F-4D97-AF65-F5344CB8AC3E}">
        <p14:creationId xmlns:p14="http://schemas.microsoft.com/office/powerpoint/2010/main" val="360415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unskapsguiden.se/omraden-och-teman/verksamhetsutveckling/partnerskapet-till-stod-for-kunskapsstyrning-inom-socialtjansten/arbete-i-samverkan-inom-partnerskape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kr.se/kvalitetsregister/omnationellakvalitetsregister/nyheter/nyheterkvalitetsregister/satsningpakvalitetsregisterikommunalhalsoochsjukvard.69371.html?utm_source=nyhetsbrev&amp;utm_medium=email&amp;utm_term=&amp;utm_content=&amp;utm_campaign=V%c3%a5rd+och+h%c3%a4lsa+nyhetsbrev+mars+2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9845"/>
            <a:r>
              <a:rPr lang="sv-SE" sz="1200" dirty="0"/>
              <a:t>Så här uttrycktes målet i rekommendationen:</a:t>
            </a:r>
            <a:r>
              <a:rPr lang="sv-SE" dirty="0"/>
              <a:t> </a:t>
            </a:r>
            <a:endParaRPr lang="sv-SE" sz="1200" i="1" dirty="0">
              <a:ea typeface="Calibri" panose="020F0502020204030204"/>
              <a:cs typeface="Calibri" panose="020F0502020204030204"/>
            </a:endParaRPr>
          </a:p>
          <a:p>
            <a:pPr marL="29845"/>
            <a:r>
              <a:rPr lang="sv-SE" sz="1200" i="1" dirty="0"/>
              <a:t>”Genom att gemensamt utveckla och etablera ett långsiktigt och hållbart stöd för kunskapsstyrning på olika nivåer i systemet, skapas förutsättningar för att kunna tillhandahålla en mer jämlik, jämställd och evidensbaserad socialtjänst av hög kvalitet.”</a:t>
            </a:r>
            <a:endParaRPr lang="sv-SE" dirty="0"/>
          </a:p>
          <a:p>
            <a:pPr marL="29845"/>
            <a:endParaRPr lang="sv-SE" dirty="0"/>
          </a:p>
          <a:p>
            <a:pPr marL="29845" indent="0">
              <a:buNone/>
            </a:pPr>
            <a:r>
              <a:rPr lang="sv-SE" sz="1200" dirty="0"/>
              <a:t>Det är de här samverkande delarna som ingår i kunskapsstyrningen:</a:t>
            </a:r>
            <a:endParaRPr lang="sv-SE" sz="1200" dirty="0">
              <a:ea typeface="Calibri"/>
              <a:cs typeface="Calibri"/>
            </a:endParaRPr>
          </a:p>
          <a:p>
            <a:r>
              <a:rPr lang="sv-SE" sz="1200" b="1" dirty="0"/>
              <a:t>Kunskapsstöd</a:t>
            </a:r>
            <a:r>
              <a:rPr lang="sv-SE" sz="1200" dirty="0"/>
              <a:t> – att ha tillgång till och använda flera olika stöd som tillsammans utgör bästa tillgängliga kunskap.</a:t>
            </a:r>
            <a:endParaRPr lang="sv-SE" sz="1200" dirty="0">
              <a:ea typeface="Calibri"/>
              <a:cs typeface="Calibri"/>
            </a:endParaRPr>
          </a:p>
          <a:p>
            <a:r>
              <a:rPr lang="sv-SE" sz="1200" b="1" dirty="0"/>
              <a:t>Uppföljning och analys</a:t>
            </a:r>
            <a:r>
              <a:rPr lang="sv-SE" sz="1200" dirty="0"/>
              <a:t> – att löpande beskriva, mäta och dokumentera enskilda individers problem och behov, insatser </a:t>
            </a:r>
            <a:r>
              <a:rPr lang="sv-SE" dirty="0"/>
              <a:t>och resultat, samt</a:t>
            </a:r>
            <a:r>
              <a:rPr lang="sv-SE" sz="1200" dirty="0"/>
              <a:t> sammanställa</a:t>
            </a:r>
            <a:r>
              <a:rPr lang="sv-SE" sz="1200" baseline="0" dirty="0"/>
              <a:t> och analysera informationen på grupp- eller verksamhetsnivå, i syfte att utveckla verksamheten</a:t>
            </a:r>
            <a:r>
              <a:rPr lang="sv-SE" sz="1200" dirty="0"/>
              <a:t>.</a:t>
            </a:r>
            <a:endParaRPr lang="sv-SE" sz="1200" dirty="0">
              <a:ea typeface="Calibri"/>
              <a:cs typeface="Calibri"/>
            </a:endParaRPr>
          </a:p>
          <a:p>
            <a:r>
              <a:rPr lang="sv-SE" sz="1200" b="1" dirty="0"/>
              <a:t>Verksamhetsutveckling</a:t>
            </a:r>
            <a:r>
              <a:rPr lang="sv-SE" sz="1200" dirty="0"/>
              <a:t> – att använda bästa tillgängliga kunskap, bland annat från systematisk uppföljning</a:t>
            </a:r>
            <a:r>
              <a:rPr lang="sv-SE" dirty="0"/>
              <a:t>,</a:t>
            </a:r>
            <a:r>
              <a:rPr lang="sv-SE" sz="1200" dirty="0"/>
              <a:t> för att göra förbättringar i verksamheten, till exempel </a:t>
            </a:r>
            <a:r>
              <a:rPr lang="sv-SE" dirty="0"/>
              <a:t>i de</a:t>
            </a:r>
            <a:r>
              <a:rPr lang="sv-SE" sz="1200" dirty="0"/>
              <a:t> insatser som erbjuds enskilda</a:t>
            </a:r>
            <a:r>
              <a:rPr lang="sv-SE" sz="1200" baseline="0" dirty="0"/>
              <a:t> eller i förändrade </a:t>
            </a:r>
            <a:r>
              <a:rPr lang="sv-SE" sz="1200" dirty="0"/>
              <a:t>arbetssätt.</a:t>
            </a:r>
            <a:endParaRPr lang="sv-SE" sz="1200" dirty="0">
              <a:ea typeface="Calibri"/>
              <a:cs typeface="Calibri"/>
            </a:endParaRPr>
          </a:p>
          <a:p>
            <a:r>
              <a:rPr lang="sv-SE" sz="1200" b="1" dirty="0"/>
              <a:t>Ledarskap</a:t>
            </a:r>
            <a:r>
              <a:rPr lang="sv-SE" sz="1200" dirty="0"/>
              <a:t> – att se till att bästa tillgängliga kunskap faktiskt används, att resultaten följs upp och att verksamheten arbetar med kontinuerliga förbättringar.</a:t>
            </a:r>
            <a:r>
              <a:rPr lang="sv-SE" dirty="0"/>
              <a:t> </a:t>
            </a:r>
            <a:endParaRPr lang="sv-SE" sz="1200" dirty="0">
              <a:ea typeface="Calibri"/>
              <a:cs typeface="Calibri"/>
            </a:endParaRPr>
          </a:p>
          <a:p>
            <a:pPr marL="30163" indent="0">
              <a:buNone/>
            </a:pPr>
            <a:endParaRPr lang="sv-SE" sz="1200" dirty="0"/>
          </a:p>
          <a:p>
            <a:pPr marL="29845"/>
            <a:r>
              <a:rPr lang="sv-SE" sz="1200" dirty="0"/>
              <a:t>För att leda och styra arbetet inrättades en styrgrupp, S-</a:t>
            </a:r>
            <a:r>
              <a:rPr lang="sv-SE" sz="1200" dirty="0" err="1"/>
              <a:t>KiS</a:t>
            </a:r>
            <a:r>
              <a:rPr lang="sv-SE" sz="1200" dirty="0"/>
              <a:t> (Styrgruppen för nationell kunskapsstyrning i socialtjänsten). I </a:t>
            </a:r>
            <a:r>
              <a:rPr lang="sv-SE" dirty="0"/>
              <a:t>S-</a:t>
            </a:r>
            <a:r>
              <a:rPr lang="sv-SE" dirty="0" err="1"/>
              <a:t>KiS</a:t>
            </a:r>
            <a:r>
              <a:rPr lang="sv-SE" dirty="0"/>
              <a:t> </a:t>
            </a:r>
            <a:r>
              <a:rPr lang="sv-SE" sz="1200" dirty="0"/>
              <a:t>finns, tillsammans med SKR, representanter från flera olika nationella nätverk:</a:t>
            </a:r>
            <a:r>
              <a:rPr lang="sv-SE" dirty="0"/>
              <a:t> </a:t>
            </a:r>
            <a:endParaRPr lang="sv-SE" sz="1200" dirty="0">
              <a:ea typeface="Calibri"/>
              <a:cs typeface="Calibri"/>
            </a:endParaRPr>
          </a:p>
          <a:p>
            <a:pPr marL="201295" indent="-171450">
              <a:buFont typeface="Arial" panose="020B0604020202020204" pitchFamily="34" charset="0"/>
              <a:buChar char="•"/>
            </a:pPr>
            <a:r>
              <a:rPr lang="sv-SE" sz="1200" dirty="0"/>
              <a:t>Socialchefsnätverket</a:t>
            </a:r>
            <a:endParaRPr lang="sv-SE" sz="1200" dirty="0">
              <a:ea typeface="Calibri"/>
              <a:cs typeface="Calibri"/>
            </a:endParaRPr>
          </a:p>
          <a:p>
            <a:pPr marL="201295" indent="-171450">
              <a:buFont typeface="Arial" panose="020B0604020202020204" pitchFamily="34" charset="0"/>
              <a:buChar char="•"/>
            </a:pPr>
            <a:r>
              <a:rPr lang="sv-SE" sz="1200" dirty="0"/>
              <a:t>Regionala samverkans- och stödstrukturer (</a:t>
            </a:r>
            <a:r>
              <a:rPr lang="sv-SE" dirty="0"/>
              <a:t>RSS-nätverket</a:t>
            </a:r>
            <a:r>
              <a:rPr lang="sv-SE" sz="1200" dirty="0"/>
              <a:t>)</a:t>
            </a:r>
            <a:endParaRPr lang="sv-SE" sz="1200" dirty="0">
              <a:ea typeface="Calibri" panose="020F0502020204030204"/>
              <a:cs typeface="Calibri" panose="020F0502020204030204"/>
            </a:endParaRPr>
          </a:p>
          <a:p>
            <a:pPr marL="201295" indent="-171450">
              <a:buFont typeface="Arial" panose="020B0604020202020204" pitchFamily="34" charset="0"/>
              <a:buChar char="•"/>
            </a:pPr>
            <a:r>
              <a:rPr lang="sv-SE" sz="1200" dirty="0"/>
              <a:t>Nationell samverkansgrupp för kunskapsstyrning i socialtjänsten (NSK-S).</a:t>
            </a:r>
            <a:endParaRPr lang="sv-SE" sz="1200" dirty="0">
              <a:ea typeface="Calibri"/>
              <a:cs typeface="Calibri"/>
            </a:endParaRPr>
          </a:p>
          <a:p>
            <a:pPr marL="30163" indent="0">
              <a:buNone/>
            </a:pPr>
            <a:endParaRPr lang="sv-SE" sz="1200" dirty="0"/>
          </a:p>
          <a:p>
            <a:pPr marL="29845"/>
            <a:r>
              <a:rPr lang="sv-SE" sz="1200" dirty="0"/>
              <a:t>Förutom att vara styrgrupp för det gemensamma arbetet utifrån rekommendationen, beslutar styrgruppen också om kommunernas medverkan (på nationell nivå) i regionernas gemensamma system för kunskapsstyrning inom hälso- och sjukvården.</a:t>
            </a:r>
            <a:r>
              <a:rPr lang="sv-SE" dirty="0"/>
              <a:t> </a:t>
            </a:r>
            <a:endParaRPr lang="sv-SE" sz="1200" dirty="0">
              <a:ea typeface="Calibri"/>
              <a:cs typeface="Calibri"/>
            </a:endParaRPr>
          </a:p>
          <a:p>
            <a:pPr marL="30163" indent="0">
              <a:buNone/>
            </a:pPr>
            <a:endParaRPr lang="sv-SE" sz="1200" dirty="0"/>
          </a:p>
          <a:p>
            <a:pPr marL="29845"/>
            <a:r>
              <a:rPr lang="sv-SE" sz="1200" dirty="0"/>
              <a:t>Representanter för S-</a:t>
            </a:r>
            <a:r>
              <a:rPr lang="sv-SE" sz="1200" dirty="0" err="1"/>
              <a:t>KiS</a:t>
            </a:r>
            <a:r>
              <a:rPr lang="sv-SE" sz="1200" dirty="0"/>
              <a:t> deltar även </a:t>
            </a:r>
            <a:r>
              <a:rPr lang="sv-SE" dirty="0"/>
              <a:t>i NSG Data och analys </a:t>
            </a:r>
            <a:r>
              <a:rPr lang="sv-SE" sz="1200" dirty="0"/>
              <a:t>för att påverka utvecklingen för kommunernas bästa.</a:t>
            </a:r>
            <a:r>
              <a:rPr lang="sv-SE" dirty="0"/>
              <a:t> </a:t>
            </a:r>
            <a:endParaRPr lang="sv-SE" sz="1200" dirty="0">
              <a:ea typeface="Calibri"/>
              <a:cs typeface="Calibri"/>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2</a:t>
            </a:fld>
            <a:endParaRPr lang="sv-SE"/>
          </a:p>
        </p:txBody>
      </p:sp>
    </p:spTree>
    <p:extLst>
      <p:ext uri="{BB962C8B-B14F-4D97-AF65-F5344CB8AC3E}">
        <p14:creationId xmlns:p14="http://schemas.microsoft.com/office/powerpoint/2010/main" val="195172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Individbaserad systematisk uppföljning är ett fortsatt prioriterat område i Partnerskapet till stöd för kunskapsstyrning i socialtjänsten, och många av de stöd som utvecklas tas fram gemensamt av SKR, Socialstyrelsen och de regionala samverkans- och stödstrukturerna i </a:t>
            </a:r>
            <a:r>
              <a:rPr lang="sv-SE" sz="1200" b="0" i="0" kern="1200" dirty="0">
                <a:solidFill>
                  <a:schemeClr val="tx1"/>
                </a:solidFill>
                <a:effectLst/>
                <a:latin typeface="+mn-lt"/>
                <a:ea typeface="+mn-ea"/>
                <a:cs typeface="+mn-cs"/>
              </a:rPr>
              <a:t>Partnerskapet för stöd till kunskapsstyrning inom socialtjänsten</a:t>
            </a:r>
            <a:r>
              <a:rPr lang="sv-SE" dirty="0">
                <a:cs typeface="Calibri"/>
              </a:rPr>
              <a:t>. </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 flesta stöden publiceras på Kunskapsguiden.se som är en webbplats som samlar kunskapsstödjande produkter från Socialstyrelsen och andra myndigheter och aktörer. Innehållet på Kunskapsguiden bygger på bästa tillgängliga kunskap. Innehållet är kostnadsfritt och öppet för alla.</a:t>
            </a:r>
            <a:r>
              <a:rPr lang="sv-SE" sz="1200" dirty="0"/>
              <a:t>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Seminarierna om ISU har under 2022 varit fortsatt välbesökta med ca 100-300 deltagare/tillfälle. S</a:t>
            </a:r>
            <a:r>
              <a:rPr lang="sv-SE" dirty="0"/>
              <a:t>eminariet om ledarskap kommer troligtvis att textas och publiceras på Kunskapsguiden.</a:t>
            </a:r>
            <a:r>
              <a:rPr lang="sv-SE" dirty="0">
                <a:cs typeface="Arial"/>
              </a:rPr>
              <a:t> </a:t>
            </a:r>
            <a:r>
              <a:rPr lang="sv-SE" sz="1200" b="0" i="0" kern="1200" dirty="0">
                <a:solidFill>
                  <a:schemeClr val="tx1"/>
                </a:solidFill>
                <a:effectLst/>
                <a:latin typeface="+mn-lt"/>
                <a:ea typeface="+mn-ea"/>
                <a:cs typeface="+mn-cs"/>
              </a:rPr>
              <a:t>Partnerskapet för stöd till kunskapsstyrning inom socialtjänsten fortsätter med ytterligare seminarier till stöd för individbaserad systematisk uppföljning under 2023.</a:t>
            </a:r>
            <a:r>
              <a:rPr lang="sv-SE" dirty="0"/>
              <a:t> </a:t>
            </a:r>
            <a:endParaRPr lang="sv-SE" sz="1200" b="0" i="0" kern="1200" dirty="0">
              <a:solidFill>
                <a:schemeClr val="tx1"/>
              </a:solidFill>
              <a:effectLst/>
              <a:latin typeface="+mn-lt"/>
              <a:cs typeface="Calibri"/>
            </a:endParaRPr>
          </a:p>
          <a:p>
            <a:endParaRPr lang="sv-SE" sz="1200" b="0" i="0" kern="1200" dirty="0">
              <a:solidFill>
                <a:schemeClr val="tx1"/>
              </a:solidFill>
              <a:effectLst/>
              <a:latin typeface="+mn-lt"/>
              <a:cs typeface="Calibri"/>
            </a:endParaRPr>
          </a:p>
          <a:p>
            <a:r>
              <a:rPr lang="sv-SE" sz="1200" b="0" i="0" kern="1200" dirty="0">
                <a:solidFill>
                  <a:schemeClr val="tx1"/>
                </a:solidFill>
                <a:effectLst/>
                <a:latin typeface="+mn-lt"/>
                <a:cs typeface="Calibri"/>
              </a:rPr>
              <a:t>ISU-utbildningen genomfördes inom </a:t>
            </a:r>
            <a:r>
              <a:rPr lang="sv-SE" sz="1200" b="0" i="0" kern="1200" dirty="0">
                <a:solidFill>
                  <a:schemeClr val="tx1"/>
                </a:solidFill>
                <a:effectLst/>
                <a:latin typeface="+mn-lt"/>
                <a:ea typeface="+mn-ea"/>
                <a:cs typeface="+mn-cs"/>
              </a:rPr>
              <a:t>Partnerskapet för stöd till kunskapsstyrning inom socialtjänsten</a:t>
            </a:r>
            <a:r>
              <a:rPr lang="sv-SE" sz="1200" b="0" i="0" kern="1200" dirty="0">
                <a:solidFill>
                  <a:schemeClr val="tx1"/>
                </a:solidFill>
                <a:effectLst/>
                <a:latin typeface="+mn-lt"/>
                <a:cs typeface="Calibri"/>
              </a:rPr>
              <a:t> tillsammans med Socialstyrelsen och RSS:er som hade flera medverkande kommuner. Totalt deltog 180 personer från 30 kommuner och </a:t>
            </a:r>
            <a:r>
              <a:rPr lang="sv-SE" dirty="0">
                <a:cs typeface="Calibri"/>
              </a:rPr>
              <a:t>två </a:t>
            </a:r>
            <a:r>
              <a:rPr lang="sv-SE" sz="1200" b="0" i="0" kern="1200" dirty="0">
                <a:solidFill>
                  <a:schemeClr val="tx1"/>
                </a:solidFill>
                <a:effectLst/>
                <a:latin typeface="+mn-lt"/>
                <a:cs typeface="Calibri"/>
              </a:rPr>
              <a:t>privata utförare. Under vårterminen 2023 hålls utbildningen på nytt.</a:t>
            </a:r>
            <a:r>
              <a:rPr lang="sv-SE" dirty="0">
                <a:cs typeface="Calibri"/>
              </a:rPr>
              <a:t> </a:t>
            </a:r>
            <a:endParaRPr lang="sv-SE" sz="1200" b="0" i="0" kern="1200" dirty="0">
              <a:solidFill>
                <a:schemeClr val="tx1"/>
              </a:solidFill>
              <a:effectLst/>
              <a:latin typeface="+mn-lt"/>
              <a:cs typeface="Calibri"/>
            </a:endParaRPr>
          </a:p>
          <a:p>
            <a:endParaRPr lang="sv-SE" dirty="0"/>
          </a:p>
        </p:txBody>
      </p:sp>
      <p:sp>
        <p:nvSpPr>
          <p:cNvPr id="4" name="Platshållare för bildnummer 3"/>
          <p:cNvSpPr>
            <a:spLocks noGrp="1"/>
          </p:cNvSpPr>
          <p:nvPr>
            <p:ph type="sldNum" sz="quarter" idx="10"/>
          </p:nvPr>
        </p:nvSpPr>
        <p:spPr/>
        <p:txBody>
          <a:bodyPr/>
          <a:lstStyle/>
          <a:p>
            <a:fld id="{B3D8B5DC-6851-4106-8C1F-957AD834857C}" type="slidenum">
              <a:rPr lang="sv-SE" smtClean="0"/>
              <a:t>13</a:t>
            </a:fld>
            <a:endParaRPr lang="sv-SE"/>
          </a:p>
        </p:txBody>
      </p:sp>
    </p:spTree>
    <p:extLst>
      <p:ext uri="{BB962C8B-B14F-4D97-AF65-F5344CB8AC3E}">
        <p14:creationId xmlns:p14="http://schemas.microsoft.com/office/powerpoint/2010/main" val="274136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Yrkesresan är ett koncept för introduktion och kompetensutveckling för socialtjänstens medarbetare. </a:t>
            </a:r>
            <a:endParaRPr lang="en-US" dirty="0"/>
          </a:p>
          <a:p>
            <a:endParaRPr lang="sv-SE" dirty="0"/>
          </a:p>
          <a:p>
            <a:r>
              <a:rPr lang="sv-SE" dirty="0"/>
              <a:t>Yrkesresan syftar till att: </a:t>
            </a:r>
            <a:endParaRPr lang="en-US" dirty="0">
              <a:cs typeface="Calibri"/>
            </a:endParaRPr>
          </a:p>
          <a:p>
            <a:pPr marL="285750" indent="-285750">
              <a:buFont typeface="Arial,Sans-Serif"/>
              <a:buChar char="•"/>
            </a:pPr>
            <a:r>
              <a:rPr lang="sv-SE" dirty="0"/>
              <a:t>Ge kvalitet i varje möte mellan socialtjänstens medarbetare och invånare </a:t>
            </a:r>
            <a:endParaRPr lang="en-US" dirty="0"/>
          </a:p>
          <a:p>
            <a:pPr marL="285750" indent="-285750">
              <a:buFont typeface="Arial,Sans-Serif"/>
              <a:buChar char="•"/>
            </a:pPr>
            <a:r>
              <a:rPr lang="sv-SE" dirty="0"/>
              <a:t>Stärka kompetens och yrkesstolthet bland socialtjänstens medarbetare </a:t>
            </a:r>
            <a:endParaRPr lang="en-US" dirty="0"/>
          </a:p>
          <a:p>
            <a:pPr marL="285750" indent="-285750">
              <a:buFont typeface="Arial,Sans-Serif"/>
              <a:buChar char="•"/>
            </a:pPr>
            <a:r>
              <a:rPr lang="sv-SE" dirty="0"/>
              <a:t>Bidra till en kunskapsbaserad, jämställd och jämlik socialtjänst i hela landet </a:t>
            </a:r>
            <a:endParaRPr lang="en-US" dirty="0"/>
          </a:p>
          <a:p>
            <a:pPr marL="285750" indent="-285750">
              <a:buFont typeface="Arial,Sans-Serif"/>
              <a:buChar char="•"/>
            </a:pPr>
            <a:r>
              <a:rPr lang="sv-SE" dirty="0"/>
              <a:t>Erbjuda en samlad och effektiv kompetensutveckling. </a:t>
            </a:r>
            <a:endParaRPr lang="sv-SE" dirty="0">
              <a:cs typeface="Calibri"/>
            </a:endParaRPr>
          </a:p>
          <a:p>
            <a:pPr marL="285750" indent="-285750">
              <a:buFont typeface="Arial,Sans-Serif"/>
              <a:buChar char="•"/>
            </a:pPr>
            <a:endParaRPr lang="sv-SE" dirty="0"/>
          </a:p>
          <a:p>
            <a:r>
              <a:rPr lang="sv-SE" dirty="0"/>
              <a:t>270 kommuner har hittills valt att ansluta till Yrkesresan (februari 2023).</a:t>
            </a:r>
            <a:endParaRPr lang="sv-SE" dirty="0">
              <a:cs typeface="Calibri" panose="020F0502020204030204"/>
            </a:endParaRPr>
          </a:p>
          <a:p>
            <a:endParaRPr lang="sv-SE" dirty="0"/>
          </a:p>
          <a:p>
            <a:r>
              <a:rPr lang="sv-SE" dirty="0"/>
              <a:t>Totalt ska fem yrkesresor produceras för olika verksamhetsområden inom socialtjänsten under avtalsperioden 2021-2028.</a:t>
            </a:r>
            <a:endParaRPr lang="sv-SE" dirty="0">
              <a:cs typeface="Calibri"/>
            </a:endParaRPr>
          </a:p>
          <a:p>
            <a:pPr marL="285750" indent="-285750">
              <a:buFont typeface="Arial"/>
              <a:buChar char="•"/>
            </a:pPr>
            <a:r>
              <a:rPr lang="sv-SE" dirty="0"/>
              <a:t>Yrkesresan Barn och unga är först ut. Under 2022 har det genomförts regionala uppstarter runt om i landet och kurser har lanseras successivt. Göteborgsregionen ansvarar för produktion och spridning.</a:t>
            </a:r>
            <a:endParaRPr lang="sv-SE" dirty="0">
              <a:cs typeface="Calibri" panose="020F0502020204030204"/>
            </a:endParaRPr>
          </a:p>
          <a:p>
            <a:pPr marL="285750" indent="-285750">
              <a:buFont typeface="Arial"/>
              <a:buChar char="•"/>
            </a:pPr>
            <a:r>
              <a:rPr lang="sv-SE" dirty="0"/>
              <a:t>Nästa </a:t>
            </a:r>
            <a:r>
              <a:rPr lang="sv-SE" dirty="0" err="1"/>
              <a:t>yrkesresa</a:t>
            </a:r>
            <a:r>
              <a:rPr lang="sv-SE" dirty="0"/>
              <a:t> vänder sig till medarbetare inom funktionshinderområdets utförarverksamheter. Produktionen har påbörjats under våren 2022, med Kommunalförbundet i Västernorrland som ansvarig. Lansering av de första kurserna planeras till hösten 2023. Längre fram planeras även en </a:t>
            </a:r>
            <a:r>
              <a:rPr lang="sv-SE" dirty="0" err="1"/>
              <a:t>yrkesresa</a:t>
            </a:r>
            <a:r>
              <a:rPr lang="sv-SE" dirty="0"/>
              <a:t> för myndighetsutövande medarbetare inom funktionshinderområdet.</a:t>
            </a:r>
            <a:endParaRPr lang="sv-SE" dirty="0">
              <a:cs typeface="Calibri" panose="020F0502020204030204"/>
            </a:endParaRPr>
          </a:p>
          <a:p>
            <a:pPr marL="285750" indent="-285750">
              <a:buFont typeface="Arial"/>
              <a:buChar char="•"/>
            </a:pPr>
            <a:r>
              <a:rPr lang="sv-SE" dirty="0"/>
              <a:t>Under 2022 har en förstudie inom området myndighetsutövning missbruks- och beroendevård genomförts (RSS Jönköpings län). </a:t>
            </a:r>
            <a:r>
              <a:rPr lang="sv-SE" dirty="0">
                <a:solidFill>
                  <a:srgbClr val="FF0000"/>
                </a:solidFill>
              </a:rPr>
              <a:t>Produktionen inleds under 2023 och de första kurserna planeras att lanseras under 2024.</a:t>
            </a:r>
          </a:p>
          <a:p>
            <a:pPr marL="285750" indent="-285750">
              <a:buFont typeface="Arial"/>
              <a:buChar char="•"/>
            </a:pPr>
            <a:r>
              <a:rPr lang="sv-SE" dirty="0"/>
              <a:t>Under 2023 kommer en förstudie inom området utförarverksamheter inom äldreomsorgen att genomföras (RSS i Östergötland).</a:t>
            </a:r>
            <a:endParaRPr lang="sv-SE" dirty="0">
              <a:cs typeface="Calibri" panose="020F0502020204030204"/>
            </a:endParaRPr>
          </a:p>
          <a:p>
            <a:endParaRPr lang="sv-SE" dirty="0"/>
          </a:p>
          <a:p>
            <a:r>
              <a:rPr lang="sv-SE" dirty="0"/>
              <a:t>Yrkesresorna består av kvalitetssäkrat innehåll från relevanta myndigheter som paketeras och tillgängliggörs via en digital </a:t>
            </a:r>
            <a:r>
              <a:rPr lang="sv-SE" dirty="0" err="1"/>
              <a:t>lärplattform</a:t>
            </a:r>
            <a:r>
              <a:rPr lang="sv-SE" dirty="0"/>
              <a:t> samt genom kursdagar och kollegialt lärande. Målgrupp är medarbetare såväl inom myndighetsutövning, utförarverksamheter samt arbetsledare och chefer. </a:t>
            </a:r>
          </a:p>
          <a:p>
            <a:endParaRPr lang="sv-SE" dirty="0">
              <a:cs typeface="Calibri" panose="020F0502020204030204"/>
            </a:endParaRPr>
          </a:p>
          <a:p>
            <a:r>
              <a:rPr lang="sv-SE" dirty="0"/>
              <a:t>Satsningen på Yrkesresan innebär ett samarbete mellan kommunal, regional och nationell nivå. Kommunernas efterfrågan och finansiering är motorn i arbetet. De regionala samverkans- och stödstrukturerna (RSS) ansvarar för utveckling, spridning och förvaltning av de olika yrkesresorna. Socialstyrelsen (och andra relevanta aktörer) bidrar med kunskapsunderlag. Adda tillhandahåller </a:t>
            </a:r>
            <a:r>
              <a:rPr lang="sv-SE" dirty="0" err="1"/>
              <a:t>lärplattformen</a:t>
            </a:r>
            <a:r>
              <a:rPr lang="sv-SE" dirty="0"/>
              <a:t>. SKR är projektägare och samordnar arbetet. S-</a:t>
            </a:r>
            <a:r>
              <a:rPr lang="sv-SE" dirty="0" err="1"/>
              <a:t>KiS</a:t>
            </a:r>
            <a:r>
              <a:rPr lang="sv-SE" dirty="0"/>
              <a:t> är representerad i den nationella styrgruppen för Yrkesresan.</a:t>
            </a:r>
            <a:endParaRPr lang="sv-SE" dirty="0">
              <a:cs typeface="Calibri"/>
            </a:endParaRPr>
          </a:p>
          <a:p>
            <a:endParaRPr lang="sv-SE" dirty="0">
              <a:cs typeface="Calibri"/>
            </a:endParaRPr>
          </a:p>
          <a:p>
            <a:r>
              <a:rPr lang="sv-SE" dirty="0"/>
              <a:t>Yrkesresan är en nationell satsning med regionalt genomförande som ger lokal kompetens. </a:t>
            </a:r>
            <a:endParaRPr lang="sv-SE" sz="1200" kern="1200" dirty="0">
              <a:solidFill>
                <a:schemeClr val="tx1"/>
              </a:solidFill>
              <a:effectLst/>
              <a:latin typeface="+mn-lt"/>
              <a:ea typeface="+mn-ea"/>
              <a:cs typeface="+mn-cs"/>
            </a:endParaRP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15</a:t>
            </a:fld>
            <a:endParaRPr lang="sv-SE"/>
          </a:p>
        </p:txBody>
      </p:sp>
    </p:spTree>
    <p:extLst>
      <p:ext uri="{BB962C8B-B14F-4D97-AF65-F5344CB8AC3E}">
        <p14:creationId xmlns:p14="http://schemas.microsoft.com/office/powerpoint/2010/main" val="421750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t>2017 fattade landsting och regioner beslut om att gemensamt långsiktigt delta i, stödja och finansiera en sammanhållen struktur för kunskapsstyrning. Genom att etablera en ändamålsenlig och effektiv struktur som långsiktigt ger stöd för kunskapsstyrning på olika nivåer i systemet  skapas förutsättningar för en mer kunskapsbaserad, jämlik och resurseffektiv vård av hög kvalitet. Strukturen bygger på att nationella programområden (NPO) leder kunskapsstyrningen inom sina respektive områden. Det finns 26 </a:t>
            </a:r>
            <a:r>
              <a:rPr lang="sv-SE" noProof="0" dirty="0" err="1"/>
              <a:t>st</a:t>
            </a:r>
            <a:r>
              <a:rPr lang="sv-SE" noProof="0" dirty="0"/>
              <a:t> NPO. Läs mer här</a:t>
            </a:r>
            <a:r>
              <a:rPr lang="en-US" dirty="0"/>
              <a:t>: </a:t>
            </a:r>
            <a:r>
              <a:rPr lang="sv-SE" dirty="0">
                <a:hlinkClick r:id="rId3"/>
              </a:rPr>
              <a:t>Kunskapsstyrning vård</a:t>
            </a:r>
            <a:r>
              <a:rPr lang="sv-SE" dirty="0"/>
              <a:t>. </a:t>
            </a:r>
          </a:p>
          <a:p>
            <a:endParaRPr lang="sv-SE" dirty="0">
              <a:cs typeface="Calibri"/>
            </a:endParaRPr>
          </a:p>
          <a:p>
            <a:r>
              <a:rPr lang="sv-SE" dirty="0"/>
              <a:t>Kommunerna har representanter i sex av de nationella programområdena: </a:t>
            </a:r>
            <a:endParaRPr lang="sv-SE" dirty="0">
              <a:cs typeface="Calibri"/>
            </a:endParaRPr>
          </a:p>
          <a:p>
            <a:pPr marL="171450" indent="-171450">
              <a:buFont typeface="Arial" panose="020B0604020202020204" pitchFamily="34" charset="0"/>
              <a:buChar char="•"/>
            </a:pPr>
            <a:r>
              <a:rPr lang="sv-SE" dirty="0"/>
              <a:t>barn och ungas hälsa</a:t>
            </a:r>
            <a:endParaRPr lang="sv-SE" dirty="0">
              <a:cs typeface="Calibri"/>
            </a:endParaRPr>
          </a:p>
          <a:p>
            <a:pPr marL="171450" indent="-171450">
              <a:buFont typeface="Arial"/>
              <a:buChar char="•"/>
            </a:pPr>
            <a:r>
              <a:rPr lang="sv-SE" dirty="0"/>
              <a:t>psykisk hälsa</a:t>
            </a:r>
            <a:endParaRPr lang="sv-SE" dirty="0">
              <a:cs typeface="Calibri"/>
            </a:endParaRPr>
          </a:p>
          <a:p>
            <a:pPr marL="171450" indent="-171450">
              <a:buFont typeface="Arial"/>
              <a:buChar char="•"/>
            </a:pPr>
            <a:r>
              <a:rPr lang="sv-SE" dirty="0"/>
              <a:t>primärvård</a:t>
            </a:r>
            <a:endParaRPr lang="sv-SE" dirty="0">
              <a:cs typeface="Calibri"/>
            </a:endParaRPr>
          </a:p>
          <a:p>
            <a:pPr marL="171450" indent="-171450">
              <a:buFont typeface="Arial"/>
              <a:buChar char="•"/>
            </a:pPr>
            <a:r>
              <a:rPr lang="sv-SE" dirty="0"/>
              <a:t>äldre och palliativ vård </a:t>
            </a:r>
            <a:endParaRPr lang="sv-SE" dirty="0">
              <a:cs typeface="Calibri"/>
            </a:endParaRPr>
          </a:p>
          <a:p>
            <a:pPr marL="171450" indent="-171450">
              <a:buFont typeface="Arial"/>
              <a:buChar char="•"/>
            </a:pPr>
            <a:r>
              <a:rPr lang="sv-SE" dirty="0"/>
              <a:t>rehabilitering, habilitering och försäkringsmedicin </a:t>
            </a:r>
            <a:endParaRPr lang="sv-SE" dirty="0">
              <a:cs typeface="Calibri"/>
            </a:endParaRPr>
          </a:p>
          <a:p>
            <a:pPr marL="171450" indent="-171450">
              <a:buFont typeface="Arial"/>
              <a:buChar char="•"/>
            </a:pPr>
            <a:r>
              <a:rPr lang="sv-SE" dirty="0"/>
              <a:t>levnadsvanor</a:t>
            </a:r>
            <a:endParaRPr lang="sv-SE" dirty="0">
              <a:cs typeface="Calibri"/>
            </a:endParaRPr>
          </a:p>
          <a:p>
            <a:endParaRPr lang="sv-SE" dirty="0">
              <a:cs typeface="Calibri"/>
            </a:endParaRPr>
          </a:p>
          <a:p>
            <a:r>
              <a:rPr lang="sv-SE" dirty="0">
                <a:cs typeface="Calibri"/>
              </a:rPr>
              <a:t>Det innebär att kommunerna medverkar i ledning och samordning av kunskapsstyrningen av hälso- och sjukvården inom dessa sex programområden.</a:t>
            </a:r>
          </a:p>
          <a:p>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fld id="{1AC64853-F5C4-4C4E-8057-99C062488B2F}" type="slidenum">
              <a:rPr lang="sv-SE" smtClean="0"/>
              <a:t>16</a:t>
            </a:fld>
            <a:endParaRPr lang="sv-SE"/>
          </a:p>
        </p:txBody>
      </p:sp>
    </p:spTree>
    <p:extLst>
      <p:ext uri="{BB962C8B-B14F-4D97-AF65-F5344CB8AC3E}">
        <p14:creationId xmlns:p14="http://schemas.microsoft.com/office/powerpoint/2010/main" val="420234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Inriktningen på arbetet 2022 syftar till att förbättra former och förutsättningar för en meningsfull och ändamålsenlig samverkan mellan regionerna och kommuner på nationell nivå. S-</a:t>
            </a:r>
            <a:r>
              <a:rPr lang="sv-SE" dirty="0" err="1">
                <a:cs typeface="Calibri"/>
              </a:rPr>
              <a:t>KiS</a:t>
            </a:r>
            <a:r>
              <a:rPr lang="sv-SE" dirty="0">
                <a:cs typeface="Calibri"/>
              </a:rPr>
              <a:t> har fortsatt p</a:t>
            </a:r>
            <a:r>
              <a:rPr lang="sv-SE" noProof="0" dirty="0">
                <a:cs typeface="Calibri"/>
              </a:rPr>
              <a:t>rioriterat</a:t>
            </a:r>
            <a:r>
              <a:rPr lang="en-US" dirty="0">
                <a:cs typeface="Calibri"/>
              </a:rPr>
              <a:t>:</a:t>
            </a:r>
            <a:endParaRPr lang="en-US" dirty="0"/>
          </a:p>
          <a:p>
            <a:r>
              <a:rPr lang="sv-SE" noProof="0" dirty="0"/>
              <a:t>1. Skapa struktur för kommunal samverkan avseende att bedöma kunskapsunderlag ur ett kommunalt perspektiv. </a:t>
            </a:r>
            <a:endParaRPr lang="sv-SE" noProof="0" dirty="0">
              <a:cs typeface="Calibri"/>
            </a:endParaRPr>
          </a:p>
          <a:p>
            <a:r>
              <a:rPr lang="sv-SE" noProof="0" dirty="0"/>
              <a:t>2. Deltagande i nationella arbetsgrupper som S-</a:t>
            </a:r>
            <a:r>
              <a:rPr lang="sv-SE" noProof="0" dirty="0" err="1"/>
              <a:t>KiS</a:t>
            </a:r>
            <a:r>
              <a:rPr lang="sv-SE" noProof="0" dirty="0"/>
              <a:t> rekommenderar kommunerna att delta i ska upplevas som relevanta/meningsfulla och de kommunala representanterna som utses ska uppleva att dom har ett tydligt uppdrag</a:t>
            </a:r>
            <a:endParaRPr lang="sv-SE" noProof="0" dirty="0">
              <a:cs typeface="Calibri"/>
            </a:endParaRPr>
          </a:p>
          <a:p>
            <a:r>
              <a:rPr lang="sv-SE" noProof="0" dirty="0">
                <a:cs typeface="Calibri"/>
              </a:rPr>
              <a:t>3. </a:t>
            </a:r>
            <a:r>
              <a:rPr lang="sv-SE" noProof="0" dirty="0"/>
              <a:t>Arenor/nätverk för att få stöd och hämta kunskap ifrån samt sprida information till ska vara definierade och kända för de kommunala representanterna. </a:t>
            </a:r>
            <a:endParaRPr lang="sv-SE" noProof="0" dirty="0">
              <a:cs typeface="Calibri"/>
            </a:endParaRPr>
          </a:p>
          <a:p>
            <a:endParaRPr lang="sv-SE" noProof="0" dirty="0"/>
          </a:p>
          <a:p>
            <a:endParaRPr lang="sv-SE" noProof="0" dirty="0"/>
          </a:p>
          <a:p>
            <a:endParaRPr lang="sv-SE" dirty="0"/>
          </a:p>
          <a:p>
            <a:endParaRPr lang="sv-SE" dirty="0"/>
          </a:p>
        </p:txBody>
      </p:sp>
      <p:sp>
        <p:nvSpPr>
          <p:cNvPr id="4" name="Platshållare för bildnummer 3"/>
          <p:cNvSpPr>
            <a:spLocks noGrp="1"/>
          </p:cNvSpPr>
          <p:nvPr>
            <p:ph type="sldNum" sz="quarter" idx="5"/>
          </p:nvPr>
        </p:nvSpPr>
        <p:spPr/>
        <p:txBody>
          <a:bodyPr/>
          <a:lstStyle/>
          <a:p>
            <a:fld id="{1AC64853-F5C4-4C4E-8057-99C062488B2F}" type="slidenum">
              <a:rPr lang="sv-SE" smtClean="0"/>
              <a:t>17</a:t>
            </a:fld>
            <a:endParaRPr lang="sv-SE"/>
          </a:p>
        </p:txBody>
      </p:sp>
    </p:spTree>
    <p:extLst>
      <p:ext uri="{BB962C8B-B14F-4D97-AF65-F5344CB8AC3E}">
        <p14:creationId xmlns:p14="http://schemas.microsoft.com/office/powerpoint/2010/main" val="87032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del i den gemensamma satsningen på kunskapsstyrning inom socialtjänsten är det som kallas nationell samordning. Det handlar bland annat om samarbetet med och mellan olika nätverk och grupperingar och hur det utvecklas, och om en struktur för nomineringar av kommunala representanter till olika grupperingar med koppling till socialtjänsten.</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Nätverk</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Två viktiga nätverk för socialtjänstens kunskapsstyrning är det nationella nätverket för regionala samverkans- och stödstrukturer (RSS) samt Nationell samverkansgrupp för kunskapsstyrning i socialtjänsten (NSK-S). Båda har viktiga roller i att – på den nationella nivån – föra fram kommunernas behov och på så sätt bidra till en mer behovsanpassad kunskapsutveckling inom socialtjänsten.</a:t>
            </a:r>
            <a:r>
              <a:rPr lang="sv-SE" dirty="0"/>
              <a:t> </a:t>
            </a:r>
          </a:p>
          <a:p>
            <a:endParaRPr lang="sv-SE" dirty="0">
              <a:cs typeface="Calibri" panose="020F0502020204030204"/>
            </a:endParaRPr>
          </a:p>
          <a:p>
            <a:r>
              <a:rPr lang="sv-SE" sz="1200" kern="1200" dirty="0">
                <a:solidFill>
                  <a:schemeClr val="tx1"/>
                </a:solidFill>
                <a:effectLst/>
                <a:latin typeface="+mn-lt"/>
                <a:ea typeface="+mn-ea"/>
                <a:cs typeface="+mn-cs"/>
              </a:rPr>
              <a:t>RSS – nätverksdeltagarna verkar på länsnivå och stödjer kommuner och regioner i samverkan som rör socialtjänst och hälso- och sjukvård, mellan kommuner och mellan kommuner och region. RSS verkar också som ett stöd för kunskapsstyrning för kommunerna. RSS-nätverket är en viktig mötesplats där deltagarna utbyter erfarenheter och där SKR kan inhämta information i sitt påverkansarbete mot regering och statliga myndigheter.</a:t>
            </a:r>
            <a:endParaRPr lang="sv-SE" sz="1200" kern="1200" dirty="0">
              <a:solidFill>
                <a:schemeClr val="tx1"/>
              </a:solidFill>
              <a:effectLst/>
              <a:latin typeface="+mn-lt"/>
              <a:cs typeface="Calibri"/>
            </a:endParaRPr>
          </a:p>
          <a:p>
            <a:pPr marL="0" indent="0">
              <a:buFont typeface="Arial" panose="020B0604020202020204" pitchFamily="34" charset="0"/>
              <a:buNone/>
            </a:pP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NSK-S – här möter socialchefer representanter för myndigheter och lyfter fram den lokala nivåns perspektiv i olika frågor, bland annat pågående regeringsuppdrag. </a:t>
            </a:r>
            <a:endParaRPr lang="sv-SE" sz="1200" kern="1200" dirty="0">
              <a:solidFill>
                <a:schemeClr val="tx1"/>
              </a:solidFill>
              <a:effectLst/>
              <a:latin typeface="+mn-lt"/>
              <a:cs typeface="Calibri"/>
            </a:endParaRP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Partnerskapet – stöd för kunskapsstyrning inom socialtjänsten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annan viktig </a:t>
            </a:r>
            <a:r>
              <a:rPr lang="sv-SE" dirty="0"/>
              <a:t>arena där lokal, regional och nationell nivå samverkar är </a:t>
            </a:r>
            <a:r>
              <a:rPr lang="sv-SE" sz="1200" kern="1200" dirty="0">
                <a:solidFill>
                  <a:schemeClr val="tx1"/>
                </a:solidFill>
                <a:effectLst/>
                <a:latin typeface="+mn-lt"/>
                <a:ea typeface="+mn-ea"/>
                <a:cs typeface="+mn-cs"/>
              </a:rPr>
              <a:t>Partnerskapet – till stöd för kunskapsstyrning inom socialtjänsten</a:t>
            </a:r>
            <a:r>
              <a:rPr lang="sv-SE" dirty="0"/>
              <a:t>. Här drivs</a:t>
            </a:r>
            <a:r>
              <a:rPr lang="sv-SE" sz="1200" kern="1200" dirty="0">
                <a:solidFill>
                  <a:schemeClr val="tx1"/>
                </a:solidFill>
                <a:effectLst/>
                <a:latin typeface="+mn-lt"/>
                <a:ea typeface="+mn-ea"/>
                <a:cs typeface="+mn-cs"/>
              </a:rPr>
              <a:t> </a:t>
            </a:r>
            <a:r>
              <a:rPr lang="sv-SE" dirty="0"/>
              <a:t>utvecklingsarbete</a:t>
            </a:r>
            <a:r>
              <a:rPr lang="sv-SE" sz="1200" kern="1200" dirty="0">
                <a:solidFill>
                  <a:schemeClr val="tx1"/>
                </a:solidFill>
                <a:effectLst/>
                <a:latin typeface="+mn-lt"/>
                <a:ea typeface="+mn-ea"/>
                <a:cs typeface="+mn-cs"/>
              </a:rPr>
              <a:t> i samverkan mellan Socialstyrelsen, SKR samt de regionala samverkans- och stödstrukturerna (RSS). Partnerskapet bildades 2018, och den tilläggsfinansiering som kommunerna står för 2020-2024 innebär att SKR kunnat fortsätta utveckla arbetet i Partnerskapet.</a:t>
            </a:r>
            <a:r>
              <a:rPr lang="sv-SE" dirty="0"/>
              <a:t> </a:t>
            </a:r>
            <a:endParaRPr lang="sv-SE" sz="1200" kern="1200" dirty="0">
              <a:solidFill>
                <a:schemeClr val="tx1"/>
              </a:solidFill>
              <a:effectLst/>
              <a:latin typeface="+mn-lt"/>
              <a:cs typeface="Calibri"/>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Under </a:t>
            </a:r>
            <a:r>
              <a:rPr lang="sv-SE" dirty="0"/>
              <a:t>2022 </a:t>
            </a:r>
            <a:r>
              <a:rPr lang="sv-SE" sz="1200" kern="1200" dirty="0">
                <a:solidFill>
                  <a:schemeClr val="tx1"/>
                </a:solidFill>
                <a:effectLst/>
                <a:latin typeface="+mn-lt"/>
                <a:ea typeface="+mn-ea"/>
                <a:cs typeface="+mn-cs"/>
              </a:rPr>
              <a:t>har</a:t>
            </a:r>
            <a:r>
              <a:rPr lang="sv-SE" dirty="0"/>
              <a:t> fokus</a:t>
            </a:r>
            <a:r>
              <a:rPr lang="sv-SE" sz="1200" kern="1200" dirty="0">
                <a:solidFill>
                  <a:schemeClr val="tx1"/>
                </a:solidFill>
                <a:effectLst/>
                <a:latin typeface="+mn-lt"/>
                <a:ea typeface="+mn-ea"/>
                <a:cs typeface="+mn-cs"/>
              </a:rPr>
              <a:t> legat på att fortsätta utveckla stödet för individbaserad systematisk uppföljning och kommunal hälso- och sjukvård</a:t>
            </a:r>
            <a:r>
              <a:rPr lang="sv-SE" dirty="0"/>
              <a:t>, som är Partnerskapets prioriterade samverkansområden. </a:t>
            </a:r>
            <a:r>
              <a:rPr lang="sv-SE" sz="1200" kern="1200" dirty="0">
                <a:solidFill>
                  <a:schemeClr val="tx1"/>
                </a:solidFill>
                <a:effectLst/>
                <a:latin typeface="+mn-lt"/>
                <a:ea typeface="+mn-ea"/>
                <a:cs typeface="+mn-cs"/>
              </a:rPr>
              <a:t>Partnerskapets aktörer har också bidragit</a:t>
            </a:r>
            <a:r>
              <a:rPr lang="sv-SE" sz="1200" kern="1200" baseline="0" dirty="0">
                <a:solidFill>
                  <a:schemeClr val="tx1"/>
                </a:solidFill>
                <a:effectLst/>
                <a:latin typeface="+mn-lt"/>
                <a:ea typeface="+mn-ea"/>
                <a:cs typeface="+mn-cs"/>
              </a:rPr>
              <a:t> i det arbete som föregått det nationella erbjudandet </a:t>
            </a:r>
            <a:r>
              <a:rPr lang="sv-SE" dirty="0"/>
              <a:t>om Yrkesresan och aktörerna kommer även fortsättningsvis ha en viktig roll för genomförandet</a:t>
            </a:r>
            <a:r>
              <a:rPr lang="sv-SE" sz="1200" kern="1200" baseline="0" dirty="0">
                <a:solidFill>
                  <a:schemeClr val="tx1"/>
                </a:solidFill>
                <a:effectLst/>
                <a:latin typeface="+mn-lt"/>
                <a:ea typeface="+mn-ea"/>
                <a:cs typeface="+mn-cs"/>
              </a:rPr>
              <a:t>. Inom ramen för Partnerskapet </a:t>
            </a:r>
            <a:r>
              <a:rPr lang="sv-SE" dirty="0"/>
              <a:t>genomförs</a:t>
            </a:r>
            <a:r>
              <a:rPr lang="sv-SE" sz="1200" kern="1200" baseline="0" dirty="0">
                <a:solidFill>
                  <a:schemeClr val="tx1"/>
                </a:solidFill>
                <a:effectLst/>
                <a:latin typeface="+mn-lt"/>
                <a:ea typeface="+mn-ea"/>
                <a:cs typeface="+mn-cs"/>
              </a:rPr>
              <a:t> </a:t>
            </a:r>
            <a:r>
              <a:rPr lang="sv-SE" dirty="0"/>
              <a:t>förstudier</a:t>
            </a:r>
            <a:r>
              <a:rPr lang="sv-SE" sz="1200" kern="1200" baseline="0" dirty="0">
                <a:solidFill>
                  <a:schemeClr val="tx1"/>
                </a:solidFill>
                <a:effectLst/>
                <a:latin typeface="+mn-lt"/>
                <a:ea typeface="+mn-ea"/>
                <a:cs typeface="+mn-cs"/>
              </a:rPr>
              <a:t> </a:t>
            </a:r>
            <a:r>
              <a:rPr lang="sv-SE" dirty="0"/>
              <a:t>inför nya yrkesresor.</a:t>
            </a:r>
          </a:p>
          <a:p>
            <a:endParaRPr lang="sv-SE" sz="1200" kern="1200" dirty="0">
              <a:solidFill>
                <a:schemeClr val="tx1"/>
              </a:solidFill>
              <a:effectLst/>
              <a:latin typeface="+mn-lt"/>
              <a:cs typeface="Calibri"/>
            </a:endParaRPr>
          </a:p>
          <a:p>
            <a:r>
              <a:rPr lang="sv-SE" sz="1200" kern="1200" dirty="0">
                <a:solidFill>
                  <a:schemeClr val="tx1"/>
                </a:solidFill>
                <a:effectLst/>
                <a:latin typeface="+mn-lt"/>
                <a:cs typeface="Calibri"/>
              </a:rPr>
              <a:t>Under 2022 startades ett nytt utvecklingsarbete i Partnerskapet med syfte att förbättra förutsättningar för kommunerna att implementera de insatser som Socialstyrelsen rekommenderar för att motverka normbrytande beteende och återfall i brott för barn och unga. Under 2022 tog Partnerskapet fram en plan i form av olika aktiviteter och skickade ut ett erbjudande till alla kommuner via RSS om att medverka i dessa. Under 2023 kommer aktiviteterna att genomföras. Läs mer här: </a:t>
            </a:r>
            <a:r>
              <a:rPr lang="sv-SE" dirty="0">
                <a:hlinkClick r:id="rId3"/>
              </a:rPr>
              <a:t>Arbete i samverkan inom partnerskapet - Kunskapsguiden</a:t>
            </a:r>
            <a:endParaRPr lang="sv-SE" sz="1200" kern="1200" dirty="0">
              <a:solidFill>
                <a:schemeClr val="tx1"/>
              </a:solidFill>
              <a:effectLst/>
              <a:latin typeface="+mn-lt"/>
              <a:cs typeface="Calibri"/>
            </a:endParaRPr>
          </a:p>
          <a:p>
            <a:endParaRPr lang="sv-SE" dirty="0"/>
          </a:p>
        </p:txBody>
      </p:sp>
      <p:sp>
        <p:nvSpPr>
          <p:cNvPr id="4" name="Platshållare för bildnummer 3"/>
          <p:cNvSpPr>
            <a:spLocks noGrp="1"/>
          </p:cNvSpPr>
          <p:nvPr>
            <p:ph type="sldNum" sz="quarter" idx="10"/>
          </p:nvPr>
        </p:nvSpPr>
        <p:spPr/>
        <p:txBody>
          <a:bodyPr/>
          <a:lstStyle/>
          <a:p>
            <a:fld id="{1AC64853-F5C4-4C4E-8057-99C062488B2F}" type="slidenum">
              <a:rPr lang="sv-SE" smtClean="0"/>
              <a:t>18</a:t>
            </a:fld>
            <a:endParaRPr lang="sv-SE"/>
          </a:p>
        </p:txBody>
      </p:sp>
    </p:spTree>
    <p:extLst>
      <p:ext uri="{BB962C8B-B14F-4D97-AF65-F5344CB8AC3E}">
        <p14:creationId xmlns:p14="http://schemas.microsoft.com/office/powerpoint/2010/main" val="70109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0" i="1" u="none" strike="noStrike" dirty="0">
                <a:solidFill>
                  <a:srgbClr val="000000"/>
                </a:solidFill>
                <a:effectLst/>
                <a:latin typeface="Arial" panose="020B0604020202020204" pitchFamily="34" charset="0"/>
              </a:rPr>
              <a:t>Stärkt samverkan mellan kommunerna och regionerna avseende kunskapsstyrning hälso- och sjukvård</a:t>
            </a:r>
          </a:p>
          <a:p>
            <a:pPr marL="0" indent="0">
              <a:buFont typeface="Arial" panose="020B0604020202020204" pitchFamily="34" charset="0"/>
              <a:buNone/>
            </a:pPr>
            <a:r>
              <a:rPr lang="sv-SE" sz="1200" b="0" i="0" u="none" strike="noStrike" dirty="0">
                <a:solidFill>
                  <a:srgbClr val="000000"/>
                </a:solidFill>
                <a:effectLst/>
                <a:latin typeface="Arial" panose="020B0604020202020204" pitchFamily="34" charset="0"/>
              </a:rPr>
              <a:t>Styrgrupperna för kunskapsstyrning inom socialtjänst (S-</a:t>
            </a:r>
            <a:r>
              <a:rPr lang="sv-SE" sz="1200" b="0" i="0" u="none" strike="noStrike" dirty="0" err="1">
                <a:solidFill>
                  <a:srgbClr val="000000"/>
                </a:solidFill>
                <a:effectLst/>
                <a:latin typeface="Arial" panose="020B0604020202020204" pitchFamily="34" charset="0"/>
              </a:rPr>
              <a:t>KiS</a:t>
            </a:r>
            <a:r>
              <a:rPr lang="sv-SE" sz="1200" b="0" i="0" u="none" strike="noStrike" dirty="0">
                <a:solidFill>
                  <a:srgbClr val="000000"/>
                </a:solidFill>
                <a:effectLst/>
                <a:latin typeface="Arial" panose="020B0604020202020204" pitchFamily="34" charset="0"/>
              </a:rPr>
              <a:t>) och hälso- och sjukvård (SKS) har fattat beslut om att stärka samverkan mellan kommunerna och regionerna genom en handlingsplan. Arbetet med framtagande av handlingsplanen intensifieras under 2023.</a:t>
            </a:r>
          </a:p>
          <a:p>
            <a:pPr marL="0" indent="0">
              <a:buFont typeface="Arial" panose="020B0604020202020204" pitchFamily="34" charset="0"/>
              <a:buNone/>
            </a:pPr>
            <a:endParaRPr lang="sv-SE"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Pilotundersökning</a:t>
            </a:r>
            <a:r>
              <a:rPr lang="sv-SE" i="1" dirty="0"/>
              <a:t> för nationell brukarundersökning</a:t>
            </a:r>
            <a:endParaRPr lang="sv-SE" i="1" dirty="0">
              <a:ea typeface="Calibri"/>
              <a:cs typeface="Calibri"/>
            </a:endParaRPr>
          </a:p>
          <a:p>
            <a:r>
              <a:rPr lang="sv-SE" dirty="0"/>
              <a:t>Under 2022 har en nationell brukarundersökning om öppna insatser/utförarverksamheter för ungdomar från 13 år och äldre samt vårdnadshavare för barn 0-18 år utvecklats. Undersökningen omfattar både biståndsbedömda insatser och icke-biståndsbedömt stöd. Undersökningen är en besöksundersökning och riktar sig till brukare med familjebehandling, föräldraskapsstöd eller råd- och stödsamtal. Undersökningen genomförs hösten 2023. </a:t>
            </a:r>
            <a:endParaRPr lang="sv-SE" sz="1200" i="1" kern="1200" dirty="0">
              <a:solidFill>
                <a:schemeClr val="tx1"/>
              </a:solidFill>
              <a:effectLst/>
              <a:latin typeface="+mn-lt"/>
              <a:ea typeface="Calibri"/>
              <a:cs typeface="Calibri"/>
            </a:endParaRPr>
          </a:p>
          <a:p>
            <a:pPr marL="171450" indent="-171450" algn="l" defTabSz="914400" rtl="0" eaLnBrk="1" latinLnBrk="0" hangingPunct="1">
              <a:buFont typeface="Arial" panose="020B0604020202020204" pitchFamily="34" charset="0"/>
              <a:buChar char="•"/>
            </a:pPr>
            <a:endParaRPr lang="sv-SE"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sv-SE" i="1" dirty="0"/>
              <a:t>Individbaserad systematisk uppföljning inom kvinnofridsområdet</a:t>
            </a:r>
            <a:r>
              <a:rPr lang="sv-SE" sz="1200" i="1" kern="1200" dirty="0">
                <a:solidFill>
                  <a:schemeClr val="tx1"/>
                </a:solidFill>
                <a:effectLst/>
                <a:latin typeface="+mn-lt"/>
                <a:ea typeface="+mn-ea"/>
                <a:cs typeface="+mn-cs"/>
              </a:rPr>
              <a:t> </a:t>
            </a:r>
            <a:r>
              <a:rPr lang="sv-SE" i="1" dirty="0"/>
              <a:t>(SU-Kvinnofrid 2.0)</a:t>
            </a:r>
            <a:endParaRPr lang="sv-SE" sz="1200" i="1" kern="1200" dirty="0">
              <a:solidFill>
                <a:schemeClr val="tx1"/>
              </a:solidFill>
              <a:effectLst/>
              <a:latin typeface="+mn-lt"/>
              <a:cs typeface="Calibri"/>
            </a:endParaRPr>
          </a:p>
          <a:p>
            <a:r>
              <a:rPr lang="sv-SE" dirty="0"/>
              <a:t>Projektet SU-Kvinnofrid ger kommuner stöd att systematiskt följa upp socialtjänstens insatser till våldsutsatta på individ-, grupp- och verksamhetsnivå. </a:t>
            </a:r>
          </a:p>
          <a:p>
            <a:r>
              <a:rPr lang="sv-SE" dirty="0"/>
              <a:t>Syftet med projektet är att ge kommuner </a:t>
            </a:r>
            <a:endParaRPr lang="sv-SE" dirty="0">
              <a:ea typeface="Calibri"/>
              <a:cs typeface="Calibri"/>
            </a:endParaRPr>
          </a:p>
          <a:p>
            <a:pPr marL="285750" indent="-285750">
              <a:buFont typeface="Arial"/>
              <a:buChar char="•"/>
            </a:pPr>
            <a:r>
              <a:rPr lang="sv-SE" dirty="0"/>
              <a:t>stöd att följa upp socialtjänstens stöd till våldsutsatta vuxna </a:t>
            </a:r>
            <a:endParaRPr lang="sv-SE" dirty="0">
              <a:ea typeface="Calibri"/>
              <a:cs typeface="Calibri"/>
            </a:endParaRPr>
          </a:p>
          <a:p>
            <a:pPr marL="285750" indent="-285750">
              <a:buFont typeface="Arial"/>
              <a:buChar char="•"/>
            </a:pPr>
            <a:r>
              <a:rPr lang="sv-SE" dirty="0"/>
              <a:t>kunskap om insatsernas kvalitet och resultat </a:t>
            </a:r>
            <a:endParaRPr lang="sv-SE" dirty="0">
              <a:ea typeface="Calibri"/>
              <a:cs typeface="Calibri"/>
            </a:endParaRPr>
          </a:p>
          <a:p>
            <a:pPr marL="285750" indent="-285750">
              <a:buFont typeface="Arial"/>
              <a:buChar char="•"/>
            </a:pPr>
            <a:r>
              <a:rPr lang="sv-SE" dirty="0"/>
              <a:t>bra underlag att utveckla verksamheten </a:t>
            </a:r>
          </a:p>
          <a:p>
            <a:pPr marL="285750" indent="-285750">
              <a:buFont typeface="Arial"/>
              <a:buChar char="•"/>
            </a:pPr>
            <a:r>
              <a:rPr lang="sv-SE" dirty="0">
                <a:ea typeface="Calibri"/>
                <a:cs typeface="Calibri"/>
              </a:rPr>
              <a:t>underlag för utveckling av nationell statistik och kunskap inom området</a:t>
            </a:r>
          </a:p>
          <a:p>
            <a:pPr marL="285750" indent="-285750">
              <a:buFont typeface="Arial"/>
              <a:buChar char="•"/>
            </a:pPr>
            <a:r>
              <a:rPr lang="sv-SE" dirty="0"/>
              <a:t>möjlighet att lära och dela erfarenheter med andra kommuner. </a:t>
            </a:r>
            <a:endParaRPr lang="sv-SE" dirty="0">
              <a:ea typeface="Calibri"/>
              <a:cs typeface="Calibri"/>
            </a:endParaRPr>
          </a:p>
          <a:p>
            <a:pPr algn="l" defTabSz="914400"/>
            <a:endParaRPr lang="sv-SE" sz="1200" i="1" kern="1200" dirty="0">
              <a:solidFill>
                <a:schemeClr val="tx1"/>
              </a:solidFill>
              <a:effectLst/>
              <a:latin typeface="+mn-lt"/>
              <a:ea typeface="Calibri"/>
              <a:cs typeface="Calibri"/>
            </a:endParaRPr>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Automatisk informationsöverföring</a:t>
            </a:r>
            <a:r>
              <a:rPr lang="sv-SE" i="1" dirty="0"/>
              <a:t> från journalen till nationella kvalitetsregister</a:t>
            </a:r>
            <a:endParaRPr lang="sv-SE" sz="1200" i="1" kern="1200" dirty="0">
              <a:solidFill>
                <a:schemeClr val="tx1"/>
              </a:solidFill>
              <a:effectLst/>
              <a:latin typeface="+mn-lt"/>
              <a:cs typeface="Calibri"/>
            </a:endParaRPr>
          </a:p>
          <a:p>
            <a:r>
              <a:rPr lang="sv-SE" dirty="0"/>
              <a:t>Sedan 2020 har medel ur rekommendationen använts för ett IT-projekt med fokus på att minska administrationen i vården och informationsförsörja kvalitetsregistren direkt från journalen. Projektet har fortlöpt och fokus har varit informatik för ett av registren och projekt för ett register och en leverantör har initierats. Under 2023 kommer en leverantör och ett register slutföras och registret kommer gå över i förvaltning. För leverantören kommer projektet breddas och fler kommuner anslutas. Samtidigt kommer två leverantörer till ansluta registret och många kommuner kommer kunna ansluta via sin leverantör. Parallellt arbetas det för att fler register ska kunna anslutas.</a:t>
            </a:r>
            <a:endParaRPr lang="sv-SE" dirty="0">
              <a:cs typeface="Calibri"/>
            </a:endParaRPr>
          </a:p>
          <a:p>
            <a:endParaRPr lang="sv-SE" b="1" dirty="0">
              <a:solidFill>
                <a:srgbClr val="FF0000"/>
              </a:solidFill>
              <a:ea typeface="Calibri" panose="020F0502020204030204"/>
              <a:cs typeface="Calibri" panose="020F0502020204030204"/>
            </a:endParaRPr>
          </a:p>
          <a:p>
            <a:pPr marL="171450" indent="-171450" algn="l" defTabSz="914400" rtl="0" eaLnBrk="1" latinLnBrk="0" hangingPunct="1">
              <a:buFont typeface="Arial" panose="020B0604020202020204" pitchFamily="34" charset="0"/>
              <a:buChar char="•"/>
            </a:pPr>
            <a:r>
              <a:rPr lang="sv-SE" sz="1200" i="1" kern="1200" dirty="0">
                <a:solidFill>
                  <a:schemeClr val="tx1"/>
                </a:solidFill>
                <a:effectLst/>
                <a:latin typeface="+mn-lt"/>
                <a:ea typeface="+mn-ea"/>
                <a:cs typeface="+mn-cs"/>
              </a:rPr>
              <a:t>Fortsatt arbete med nyttan för kommunerna av de kvalitetsregister som kommunerna inte använder</a:t>
            </a:r>
            <a:endParaRPr lang="sv-SE" sz="1200" i="1" kern="1200" dirty="0">
              <a:solidFill>
                <a:schemeClr val="tx1"/>
              </a:solidFill>
              <a:effectLst/>
              <a:latin typeface="+mn-lt"/>
              <a:cs typeface="Calibri"/>
            </a:endParaRPr>
          </a:p>
          <a:p>
            <a:r>
              <a:rPr lang="sv-SE" dirty="0"/>
              <a:t>Ett första utvärderingsarbete har genomförts och under hösten 2023 </a:t>
            </a:r>
            <a:r>
              <a:rPr lang="sv-SE" i="0" kern="1200" dirty="0">
                <a:effectLst/>
              </a:rPr>
              <a:t>kommer </a:t>
            </a:r>
            <a:r>
              <a:rPr lang="sv-SE" dirty="0"/>
              <a:t>fler områden utvärderas </a:t>
            </a:r>
            <a:r>
              <a:rPr lang="sv-SE" i="0" kern="1200" dirty="0">
                <a:effectLst/>
              </a:rPr>
              <a:t>och </a:t>
            </a:r>
            <a:r>
              <a:rPr lang="sv-SE" dirty="0"/>
              <a:t>presenteras</a:t>
            </a:r>
            <a:r>
              <a:rPr lang="sv-SE" i="0" kern="1200" dirty="0">
                <a:effectLst/>
              </a:rPr>
              <a:t>.</a:t>
            </a:r>
            <a:endParaRPr lang="sv-SE" dirty="0">
              <a:cs typeface="Calibri"/>
            </a:endParaRPr>
          </a:p>
          <a:p>
            <a:pPr marL="0" indent="0" algn="l" defTabSz="914400">
              <a:buFont typeface="Arial" panose="020B0604020202020204" pitchFamily="34" charset="0"/>
              <a:buNone/>
            </a:pPr>
            <a:endParaRPr lang="sv-SE" sz="1200" b="1" i="0" kern="1200" dirty="0">
              <a:solidFill>
                <a:schemeClr val="tx1"/>
              </a:solidFill>
              <a:effectLst/>
              <a:latin typeface="+mn-lt"/>
              <a:cs typeface="Calibri"/>
            </a:endParaRPr>
          </a:p>
          <a:p>
            <a:pPr marL="171450" indent="-171450" algn="l" defTabSz="914400" rtl="0" eaLnBrk="1" latinLnBrk="0" hangingPunct="1">
              <a:buFont typeface="Arial" panose="020B0604020202020204" pitchFamily="34" charset="0"/>
              <a:buChar char="•"/>
            </a:pPr>
            <a:r>
              <a:rPr lang="sv-SE" sz="1200" i="1" kern="1200" dirty="0">
                <a:solidFill>
                  <a:schemeClr val="tx1"/>
                </a:solidFill>
                <a:effectLst/>
                <a:latin typeface="+mn-lt"/>
                <a:ea typeface="+mn-ea"/>
                <a:cs typeface="+mn-cs"/>
              </a:rPr>
              <a:t>Påbörja införandet av modell för att lyfta lokala behov av kunskap</a:t>
            </a:r>
            <a:endParaRPr lang="sv-SE" sz="1200" i="1" kern="1200" dirty="0">
              <a:solidFill>
                <a:schemeClr val="tx1"/>
              </a:solidFill>
              <a:effectLst/>
              <a:latin typeface="+mn-lt"/>
              <a:cs typeface="Calibri"/>
            </a:endParaRPr>
          </a:p>
          <a:p>
            <a:pPr marL="0" indent="0" algn="l" defTabSz="914400" rtl="0" eaLnBrk="1" latinLnBrk="0" hangingPunct="1">
              <a:buFont typeface="Arial" panose="020B0604020202020204" pitchFamily="34" charset="0"/>
              <a:buNone/>
            </a:pPr>
            <a:r>
              <a:rPr lang="sv-SE" sz="1200" i="0" kern="1200" baseline="0" dirty="0">
                <a:solidFill>
                  <a:schemeClr val="tx1"/>
                </a:solidFill>
                <a:effectLst/>
                <a:latin typeface="+mn-lt"/>
                <a:ea typeface="+mn-ea"/>
                <a:cs typeface="+mn-cs"/>
              </a:rPr>
              <a:t>Sju RSS:er och kommuner i deras geografiska område har under 2022 prövat en modell för att inventera lokala behov av kunskap inom verksamh</a:t>
            </a:r>
            <a:r>
              <a:rPr lang="sv-SE" dirty="0"/>
              <a:t>etsområdet stöd till personer med funktionsnedsättning. Modellen bygger på att behov identifieras i samband med reguljärt nätverksarbete inom ramen för RSS arbete och sedan lyfts som behov till nationella aktörer. Under inledningen av 2023 behöver modellen anpassas efter de förbättringsförslag som framkommit under 2022 och om beslut fattas att fort</a:t>
            </a:r>
            <a:r>
              <a:rPr lang="sv-SE" sz="1800" dirty="0">
                <a:effectLst/>
                <a:latin typeface="Times New Roman" panose="02020603050405020304" pitchFamily="18" charset="0"/>
                <a:ea typeface="Times New Roman" panose="02020603050405020304" pitchFamily="18" charset="0"/>
              </a:rPr>
              <a:t>s</a:t>
            </a:r>
            <a:r>
              <a:rPr lang="sv-SE" dirty="0"/>
              <a:t>ätta, införs modellen under 2023.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Fortsatt arbete med förstudier för yrkesresor</a:t>
            </a:r>
            <a:r>
              <a:rPr lang="sv-SE" i="1" dirty="0"/>
              <a:t> </a:t>
            </a:r>
            <a:endParaRPr lang="sv-SE" sz="1200" i="1" kern="1200" dirty="0">
              <a:solidFill>
                <a:schemeClr val="tx1"/>
              </a:solidFill>
              <a:effectLst/>
              <a:latin typeface="+mn-lt"/>
              <a:cs typeface="Calibri"/>
            </a:endParaRPr>
          </a:p>
          <a:p>
            <a:r>
              <a:rPr lang="sv-SE" sz="1200" kern="1200" dirty="0">
                <a:solidFill>
                  <a:schemeClr val="tx1"/>
                </a:solidFill>
                <a:effectLst/>
                <a:latin typeface="+mn-lt"/>
                <a:ea typeface="+mn-ea"/>
                <a:cs typeface="+mn-cs"/>
              </a:rPr>
              <a:t>Förstudierna genomförs inom ramen för Partnerskapet till stöd för kunskapsstyrning i socialtjänsten och finansieras genom rekommendationen. För att förstudierna ska underlättas, har ett genomförandestöd att tagits fram.</a:t>
            </a:r>
            <a:r>
              <a:rPr lang="sv-SE" dirty="0"/>
              <a:t> Under 2023 ska en förstudie om behov och förutsättningar för en yrkesresa för personal inom äldreomsorgen genomföras. </a:t>
            </a:r>
            <a:endParaRPr lang="sv-SE" sz="1200" kern="1200" dirty="0">
              <a:solidFill>
                <a:schemeClr val="tx1"/>
              </a:solidFill>
              <a:effectLst/>
              <a:latin typeface="+mn-lt"/>
              <a:cs typeface="Calibri"/>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cs typeface="Arial"/>
              </a:rPr>
              <a:t>Ta fram innehåll för chefer Yrkesresan funktionhinder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dirty="0">
                <a:cs typeface="Arial"/>
              </a:rPr>
              <a:t>RSS Västernorrland har tilldelats medel för att särskilt prioritera framtagande av innehåll till chefer i Yrkesresan för funktionshinder. Detta eftersom det pekats ut som nödvändigt i förstudien som genomfördes under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dirty="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cs typeface="Arial"/>
              </a:rPr>
              <a:t>Ta fram ett generiskt innehåll om Individbaserad systematisk uppföljning i Yrkesresan för chefer som kan användas av alla yrkesresor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dirty="0">
                <a:cs typeface="Arial"/>
              </a:rPr>
              <a:t>Medel har avsatts för att ta fram ett innehåll till som kan användas i alla yrkesresor som ska utbilda chefer i att bedriva individbaserad systematisk uppföljning. </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solidFill>
                  <a:schemeClr val="bg1"/>
                </a:solidFill>
                <a:cs typeface="Arial"/>
              </a:rPr>
              <a:t>SKR kommer utforska möjligheten att ta fram ett stöd till kommunala politiker för ett </a:t>
            </a:r>
            <a:r>
              <a:rPr lang="sv-SE" sz="1200" b="0" i="1" dirty="0">
                <a:solidFill>
                  <a:schemeClr val="accent2"/>
                </a:solidFill>
                <a:cs typeface="Arial"/>
              </a:rPr>
              <a:t>kunskapsbaserat politiskt beslutsfattande.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1" dirty="0"/>
          </a:p>
        </p:txBody>
      </p:sp>
      <p:sp>
        <p:nvSpPr>
          <p:cNvPr id="4" name="Platshållare för bildnummer 3"/>
          <p:cNvSpPr>
            <a:spLocks noGrp="1"/>
          </p:cNvSpPr>
          <p:nvPr>
            <p:ph type="sldNum" sz="quarter" idx="10"/>
          </p:nvPr>
        </p:nvSpPr>
        <p:spPr/>
        <p:txBody>
          <a:bodyPr/>
          <a:lstStyle/>
          <a:p>
            <a:fld id="{1AC64853-F5C4-4C4E-8057-99C062488B2F}" type="slidenum">
              <a:rPr lang="sv-SE" smtClean="0"/>
              <a:t>19</a:t>
            </a:fld>
            <a:endParaRPr lang="sv-SE"/>
          </a:p>
        </p:txBody>
      </p:sp>
    </p:spTree>
    <p:extLst>
      <p:ext uri="{BB962C8B-B14F-4D97-AF65-F5344CB8AC3E}">
        <p14:creationId xmlns:p14="http://schemas.microsoft.com/office/powerpoint/2010/main" val="148232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AC64853-F5C4-4C4E-8057-99C062488B2F}" type="slidenum">
              <a:rPr lang="sv-SE" smtClean="0"/>
              <a:t>20</a:t>
            </a:fld>
            <a:endParaRPr lang="sv-SE"/>
          </a:p>
        </p:txBody>
      </p:sp>
    </p:spTree>
    <p:extLst>
      <p:ext uri="{BB962C8B-B14F-4D97-AF65-F5344CB8AC3E}">
        <p14:creationId xmlns:p14="http://schemas.microsoft.com/office/powerpoint/2010/main" val="64472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9845"/>
            <a:r>
              <a:rPr lang="sv-SE" sz="1200" dirty="0"/>
              <a:t>Så här uttrycktes målet i rekommendationen:</a:t>
            </a:r>
            <a:r>
              <a:rPr lang="sv-SE" dirty="0"/>
              <a:t> </a:t>
            </a:r>
            <a:endParaRPr lang="sv-SE" sz="1200" i="1" dirty="0">
              <a:ea typeface="Calibri" panose="020F0502020204030204"/>
              <a:cs typeface="Calibri" panose="020F0502020204030204"/>
            </a:endParaRPr>
          </a:p>
          <a:p>
            <a:pPr marL="29845"/>
            <a:r>
              <a:rPr lang="sv-SE" sz="1200" i="1" dirty="0"/>
              <a:t>”Genom att gemensamt utveckla och etablera ett långsiktigt och hållbart stöd för kunskapsstyrning på olika nivåer i systemet, skapas förutsättningar för att kunna tillhandahålla en mer jämlik, jämställd och evidensbaserad socialtjänst av hög kvalitet.”</a:t>
            </a:r>
            <a:endParaRPr lang="sv-SE" dirty="0"/>
          </a:p>
          <a:p>
            <a:pPr marL="29845"/>
            <a:endParaRPr lang="sv-SE" dirty="0"/>
          </a:p>
          <a:p>
            <a:pPr marL="29845" indent="0">
              <a:buNone/>
            </a:pPr>
            <a:r>
              <a:rPr lang="sv-SE" sz="1200" dirty="0"/>
              <a:t>Det är de här samverkande delarna som ingår i kunskapsstyrningen:</a:t>
            </a:r>
            <a:endParaRPr lang="sv-SE" sz="1200" dirty="0">
              <a:ea typeface="Calibri"/>
              <a:cs typeface="Calibri"/>
            </a:endParaRPr>
          </a:p>
          <a:p>
            <a:r>
              <a:rPr lang="sv-SE" sz="1200" b="1" dirty="0"/>
              <a:t>Kunskapsstöd</a:t>
            </a:r>
            <a:r>
              <a:rPr lang="sv-SE" sz="1200" dirty="0"/>
              <a:t> – att ha tillgång till och använda flera olika stöd som tillsammans utgör bästa tillgängliga kunskap.</a:t>
            </a:r>
            <a:endParaRPr lang="sv-SE" sz="1200" dirty="0">
              <a:ea typeface="Calibri"/>
              <a:cs typeface="Calibri"/>
            </a:endParaRPr>
          </a:p>
          <a:p>
            <a:r>
              <a:rPr lang="sv-SE" sz="1200" b="1" dirty="0"/>
              <a:t>Uppföljning och analys</a:t>
            </a:r>
            <a:r>
              <a:rPr lang="sv-SE" sz="1200" dirty="0"/>
              <a:t> – att löpande beskriva, mäta och dokumentera enskilda individers problem och behov, insatser </a:t>
            </a:r>
            <a:r>
              <a:rPr lang="sv-SE" dirty="0"/>
              <a:t>och resultat, samt</a:t>
            </a:r>
            <a:r>
              <a:rPr lang="sv-SE" sz="1200" dirty="0"/>
              <a:t> sammanställa</a:t>
            </a:r>
            <a:r>
              <a:rPr lang="sv-SE" sz="1200" baseline="0" dirty="0"/>
              <a:t> och analysera informationen på grupp- eller verksamhetsnivå, i syfte att utveckla verksamheten</a:t>
            </a:r>
            <a:r>
              <a:rPr lang="sv-SE" sz="1200" dirty="0"/>
              <a:t>.</a:t>
            </a:r>
            <a:endParaRPr lang="sv-SE" sz="1200" dirty="0">
              <a:ea typeface="Calibri"/>
              <a:cs typeface="Calibri"/>
            </a:endParaRPr>
          </a:p>
          <a:p>
            <a:r>
              <a:rPr lang="sv-SE" sz="1200" b="1" dirty="0"/>
              <a:t>Verksamhetsutveckling</a:t>
            </a:r>
            <a:r>
              <a:rPr lang="sv-SE" sz="1200" dirty="0"/>
              <a:t> – att använda bästa tillgängliga kunskap, bland annat från systematisk uppföljning</a:t>
            </a:r>
            <a:r>
              <a:rPr lang="sv-SE" dirty="0"/>
              <a:t>,</a:t>
            </a:r>
            <a:r>
              <a:rPr lang="sv-SE" sz="1200" dirty="0"/>
              <a:t> för att göra förbättringar i verksamheten, till exempel </a:t>
            </a:r>
            <a:r>
              <a:rPr lang="sv-SE" dirty="0"/>
              <a:t>i de</a:t>
            </a:r>
            <a:r>
              <a:rPr lang="sv-SE" sz="1200" dirty="0"/>
              <a:t> insatser som erbjuds enskilda</a:t>
            </a:r>
            <a:r>
              <a:rPr lang="sv-SE" sz="1200" baseline="0" dirty="0"/>
              <a:t> eller i förändrade </a:t>
            </a:r>
            <a:r>
              <a:rPr lang="sv-SE" sz="1200" dirty="0"/>
              <a:t>arbetssätt.</a:t>
            </a:r>
            <a:endParaRPr lang="sv-SE" sz="1200" dirty="0">
              <a:ea typeface="Calibri"/>
              <a:cs typeface="Calibri"/>
            </a:endParaRPr>
          </a:p>
          <a:p>
            <a:r>
              <a:rPr lang="sv-SE" sz="1200" b="1" dirty="0"/>
              <a:t>Ledarskap</a:t>
            </a:r>
            <a:r>
              <a:rPr lang="sv-SE" sz="1200" dirty="0"/>
              <a:t> – att se till att bästa tillgängliga kunskap faktiskt används, att resultaten följs upp och att verksamheten arbetar med kontinuerliga förbättringar.</a:t>
            </a:r>
            <a:r>
              <a:rPr lang="sv-SE" dirty="0"/>
              <a:t> </a:t>
            </a:r>
            <a:endParaRPr lang="sv-SE" sz="1200" dirty="0">
              <a:ea typeface="Calibri"/>
              <a:cs typeface="Calibri"/>
            </a:endParaRPr>
          </a:p>
          <a:p>
            <a:pPr marL="30163" indent="0">
              <a:buNone/>
            </a:pPr>
            <a:endParaRPr lang="sv-SE" sz="1200" dirty="0"/>
          </a:p>
          <a:p>
            <a:pPr marL="29845"/>
            <a:r>
              <a:rPr lang="sv-SE" sz="1200" dirty="0"/>
              <a:t>För att leda och styra arbetet inrättades en styrgrupp, S-</a:t>
            </a:r>
            <a:r>
              <a:rPr lang="sv-SE" sz="1200" dirty="0" err="1"/>
              <a:t>KiS</a:t>
            </a:r>
            <a:r>
              <a:rPr lang="sv-SE" sz="1200" dirty="0"/>
              <a:t> (Styrgruppen för nationell kunskapsstyrning i socialtjänsten). I </a:t>
            </a:r>
            <a:r>
              <a:rPr lang="sv-SE" dirty="0"/>
              <a:t>S-</a:t>
            </a:r>
            <a:r>
              <a:rPr lang="sv-SE" dirty="0" err="1"/>
              <a:t>KiS</a:t>
            </a:r>
            <a:r>
              <a:rPr lang="sv-SE" dirty="0"/>
              <a:t> </a:t>
            </a:r>
            <a:r>
              <a:rPr lang="sv-SE" sz="1200" dirty="0"/>
              <a:t>finns, tillsammans med SKR, representanter från flera olika nationella nätverk:</a:t>
            </a:r>
            <a:r>
              <a:rPr lang="sv-SE" dirty="0"/>
              <a:t> </a:t>
            </a:r>
            <a:endParaRPr lang="sv-SE" sz="1200" dirty="0">
              <a:ea typeface="Calibri"/>
              <a:cs typeface="Calibri"/>
            </a:endParaRPr>
          </a:p>
          <a:p>
            <a:pPr marL="201295" indent="-171450">
              <a:buFont typeface="Arial" panose="020B0604020202020204" pitchFamily="34" charset="0"/>
              <a:buChar char="•"/>
            </a:pPr>
            <a:r>
              <a:rPr lang="sv-SE" sz="1200" dirty="0"/>
              <a:t>Socialchefsnätverket</a:t>
            </a:r>
            <a:endParaRPr lang="sv-SE" sz="1200" dirty="0">
              <a:ea typeface="Calibri"/>
              <a:cs typeface="Calibri"/>
            </a:endParaRPr>
          </a:p>
          <a:p>
            <a:pPr marL="201295" indent="-171450">
              <a:buFont typeface="Arial" panose="020B0604020202020204" pitchFamily="34" charset="0"/>
              <a:buChar char="•"/>
            </a:pPr>
            <a:r>
              <a:rPr lang="sv-SE" sz="1200" dirty="0"/>
              <a:t>Regionala samverkans- och stödstrukturer (</a:t>
            </a:r>
            <a:r>
              <a:rPr lang="sv-SE" dirty="0"/>
              <a:t>RSS-nätverket</a:t>
            </a:r>
            <a:r>
              <a:rPr lang="sv-SE" sz="1200" dirty="0"/>
              <a:t>)</a:t>
            </a:r>
            <a:endParaRPr lang="sv-SE" sz="1200" dirty="0">
              <a:ea typeface="Calibri" panose="020F0502020204030204"/>
              <a:cs typeface="Calibri" panose="020F0502020204030204"/>
            </a:endParaRPr>
          </a:p>
          <a:p>
            <a:pPr marL="201295" indent="-171450">
              <a:buFont typeface="Arial" panose="020B0604020202020204" pitchFamily="34" charset="0"/>
              <a:buChar char="•"/>
            </a:pPr>
            <a:r>
              <a:rPr lang="sv-SE" sz="1200" dirty="0"/>
              <a:t>Nationell samverkansgrupp för kunskapsstyrning i socialtjänsten (NSK-S).</a:t>
            </a:r>
            <a:endParaRPr lang="sv-SE" sz="1200" dirty="0">
              <a:ea typeface="Calibri"/>
              <a:cs typeface="Calibri"/>
            </a:endParaRPr>
          </a:p>
          <a:p>
            <a:pPr marL="30163" indent="0">
              <a:buNone/>
            </a:pPr>
            <a:endParaRPr lang="sv-SE" sz="1200" dirty="0"/>
          </a:p>
          <a:p>
            <a:pPr marL="29845"/>
            <a:r>
              <a:rPr lang="sv-SE" sz="1200" dirty="0"/>
              <a:t>Förutom att vara styrgrupp för det gemensamma arbetet utifrån rekommendationen, beslutar styrgruppen också om kommunernas medverkan (på nationell nivå) i regionernas gemensamma system för kunskapsstyrning inom hälso- och sjukvården.</a:t>
            </a:r>
            <a:r>
              <a:rPr lang="sv-SE" dirty="0"/>
              <a:t> </a:t>
            </a:r>
            <a:endParaRPr lang="sv-SE" sz="1200" dirty="0">
              <a:ea typeface="Calibri"/>
              <a:cs typeface="Calibri"/>
            </a:endParaRPr>
          </a:p>
          <a:p>
            <a:pPr marL="30163" indent="0">
              <a:buNone/>
            </a:pPr>
            <a:endParaRPr lang="sv-SE" sz="1200" dirty="0"/>
          </a:p>
          <a:p>
            <a:pPr marL="29845"/>
            <a:r>
              <a:rPr lang="sv-SE" sz="1200" dirty="0"/>
              <a:t>Representanter för S-</a:t>
            </a:r>
            <a:r>
              <a:rPr lang="sv-SE" sz="1200" dirty="0" err="1"/>
              <a:t>KiS</a:t>
            </a:r>
            <a:r>
              <a:rPr lang="sv-SE" sz="1200" dirty="0"/>
              <a:t> deltar även </a:t>
            </a:r>
            <a:r>
              <a:rPr lang="sv-SE" dirty="0"/>
              <a:t>i NSG Data och analys </a:t>
            </a:r>
            <a:r>
              <a:rPr lang="sv-SE" sz="1200" dirty="0"/>
              <a:t>för att påverka utvecklingen för kommunernas bästa.</a:t>
            </a:r>
            <a:r>
              <a:rPr lang="sv-SE" dirty="0"/>
              <a:t> </a:t>
            </a:r>
            <a:endParaRPr lang="sv-SE" sz="1200" dirty="0">
              <a:ea typeface="Calibri"/>
              <a:cs typeface="Calibri"/>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22</a:t>
            </a:fld>
            <a:endParaRPr lang="sv-SE"/>
          </a:p>
        </p:txBody>
      </p:sp>
    </p:spTree>
    <p:extLst>
      <p:ext uri="{BB962C8B-B14F-4D97-AF65-F5344CB8AC3E}">
        <p14:creationId xmlns:p14="http://schemas.microsoft.com/office/powerpoint/2010/main" val="367820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87C3881-E74D-4833-BA48-B7130101040B}" type="slidenum">
              <a:rPr lang="sv-SE" smtClean="0"/>
              <a:t>23</a:t>
            </a:fld>
            <a:endParaRPr lang="sv-SE"/>
          </a:p>
        </p:txBody>
      </p:sp>
    </p:spTree>
    <p:extLst>
      <p:ext uri="{BB962C8B-B14F-4D97-AF65-F5344CB8AC3E}">
        <p14:creationId xmlns:p14="http://schemas.microsoft.com/office/powerpoint/2010/main" val="288658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Kommunernas bidrag till finansieringen av kvalitetsregister innebär fortsatt tillgång till Svenska Palliativregistret, </a:t>
            </a:r>
            <a:r>
              <a:rPr lang="sv-SE" dirty="0" err="1"/>
              <a:t>SveDem</a:t>
            </a:r>
            <a:r>
              <a:rPr lang="sv-SE" dirty="0"/>
              <a:t>, BPSD, Senior Alert och </a:t>
            </a:r>
            <a:r>
              <a:rPr lang="sv-SE" dirty="0" err="1"/>
              <a:t>RiksSår</a:t>
            </a:r>
            <a:r>
              <a:rPr lang="sv-SE" dirty="0"/>
              <a:t>. </a:t>
            </a:r>
            <a:endParaRPr lang="sv-SE" sz="1200" kern="1200" dirty="0">
              <a:solidFill>
                <a:schemeClr val="tx1"/>
              </a:solidFill>
              <a:effectLst/>
              <a:latin typeface="+mn-lt"/>
              <a:cs typeface="Calibri"/>
            </a:endParaRPr>
          </a:p>
          <a:p>
            <a:r>
              <a:rPr lang="sv-SE" dirty="0">
                <a:cs typeface="Calibri" panose="020F0502020204030204"/>
              </a:rPr>
              <a:t>Läs mer om tex </a:t>
            </a:r>
            <a:r>
              <a:rPr lang="sv-SE" dirty="0" err="1">
                <a:cs typeface="Calibri" panose="020F0502020204030204"/>
              </a:rPr>
              <a:t>SveDem</a:t>
            </a:r>
            <a:r>
              <a:rPr lang="sv-SE" dirty="0">
                <a:cs typeface="Calibri" panose="020F0502020204030204"/>
              </a:rPr>
              <a:t> här: https://skr.se/kvalitetsregister/omnationellakvalitetsregister/nyheter/nyheterkvalitetsregister/svedemharviktigrolliuppfoljningavvardforlopp.62946.html</a:t>
            </a: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31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9845"/>
            <a:r>
              <a:rPr lang="sv-SE" sz="1200" dirty="0"/>
              <a:t>Så här uttrycktes målet i rekommendationen:</a:t>
            </a:r>
            <a:r>
              <a:rPr lang="sv-SE" dirty="0"/>
              <a:t> </a:t>
            </a:r>
            <a:endParaRPr lang="sv-SE" sz="1200" i="1" dirty="0">
              <a:ea typeface="Calibri" panose="020F0502020204030204"/>
              <a:cs typeface="Calibri" panose="020F0502020204030204"/>
            </a:endParaRPr>
          </a:p>
          <a:p>
            <a:pPr marL="29845"/>
            <a:r>
              <a:rPr lang="sv-SE" sz="1200" i="1" dirty="0"/>
              <a:t>”Genom att gemensamt utveckla och etablera ett långsiktigt och hållbart stöd för kunskapsstyrning på olika nivåer i systemet, skapas förutsättningar för att kunna tillhandahålla en mer jämlik, jämställd och evidensbaserad socialtjänst av hög kvalitet.”</a:t>
            </a:r>
            <a:endParaRPr lang="sv-SE" dirty="0"/>
          </a:p>
          <a:p>
            <a:pPr marL="29845"/>
            <a:endParaRPr lang="sv-SE" dirty="0"/>
          </a:p>
          <a:p>
            <a:pPr marL="29845" indent="0">
              <a:buNone/>
            </a:pPr>
            <a:r>
              <a:rPr lang="sv-SE" sz="1200" dirty="0"/>
              <a:t>Det är de här samverkande delarna som ingår i kunskapsstyrningen:</a:t>
            </a:r>
            <a:endParaRPr lang="sv-SE" sz="1200" dirty="0">
              <a:ea typeface="Calibri"/>
              <a:cs typeface="Calibri"/>
            </a:endParaRPr>
          </a:p>
          <a:p>
            <a:r>
              <a:rPr lang="sv-SE" sz="1200" b="1" dirty="0"/>
              <a:t>Kunskapsstöd</a:t>
            </a:r>
            <a:r>
              <a:rPr lang="sv-SE" sz="1200" dirty="0"/>
              <a:t> – att ha tillgång till och använda flera olika stöd som tillsammans utgör bästa tillgängliga kunskap.</a:t>
            </a:r>
            <a:endParaRPr lang="sv-SE" sz="1200" dirty="0">
              <a:ea typeface="Calibri"/>
              <a:cs typeface="Calibri"/>
            </a:endParaRPr>
          </a:p>
          <a:p>
            <a:r>
              <a:rPr lang="sv-SE" sz="1200" b="1" dirty="0"/>
              <a:t>Uppföljning och analys</a:t>
            </a:r>
            <a:r>
              <a:rPr lang="sv-SE" sz="1200" dirty="0"/>
              <a:t> – att löpande beskriva, mäta och dokumentera enskilda individers problem och behov, insatser </a:t>
            </a:r>
            <a:r>
              <a:rPr lang="sv-SE" dirty="0"/>
              <a:t>och resultat, samt</a:t>
            </a:r>
            <a:r>
              <a:rPr lang="sv-SE" sz="1200" dirty="0"/>
              <a:t> sammanställa</a:t>
            </a:r>
            <a:r>
              <a:rPr lang="sv-SE" sz="1200" baseline="0" dirty="0"/>
              <a:t> och analysera informationen på grupp- eller verksamhetsnivå, i syfte att utveckla verksamheten</a:t>
            </a:r>
            <a:r>
              <a:rPr lang="sv-SE" sz="1200" dirty="0"/>
              <a:t>.</a:t>
            </a:r>
            <a:endParaRPr lang="sv-SE" sz="1200" dirty="0">
              <a:ea typeface="Calibri"/>
              <a:cs typeface="Calibri"/>
            </a:endParaRPr>
          </a:p>
          <a:p>
            <a:r>
              <a:rPr lang="sv-SE" sz="1200" b="1" dirty="0"/>
              <a:t>Verksamhetsutveckling</a:t>
            </a:r>
            <a:r>
              <a:rPr lang="sv-SE" sz="1200" dirty="0"/>
              <a:t> – att använda bästa tillgängliga kunskap, bland annat från systematisk uppföljning</a:t>
            </a:r>
            <a:r>
              <a:rPr lang="sv-SE" dirty="0"/>
              <a:t>,</a:t>
            </a:r>
            <a:r>
              <a:rPr lang="sv-SE" sz="1200" dirty="0"/>
              <a:t> för att göra förbättringar i verksamheten, till exempel </a:t>
            </a:r>
            <a:r>
              <a:rPr lang="sv-SE" dirty="0"/>
              <a:t>i de</a:t>
            </a:r>
            <a:r>
              <a:rPr lang="sv-SE" sz="1200" dirty="0"/>
              <a:t> insatser som erbjuds enskilda</a:t>
            </a:r>
            <a:r>
              <a:rPr lang="sv-SE" sz="1200" baseline="0" dirty="0"/>
              <a:t> eller i förändrade </a:t>
            </a:r>
            <a:r>
              <a:rPr lang="sv-SE" sz="1200" dirty="0"/>
              <a:t>arbetssätt.</a:t>
            </a:r>
            <a:endParaRPr lang="sv-SE" sz="1200" dirty="0">
              <a:ea typeface="Calibri"/>
              <a:cs typeface="Calibri"/>
            </a:endParaRPr>
          </a:p>
          <a:p>
            <a:r>
              <a:rPr lang="sv-SE" sz="1200" b="1" dirty="0"/>
              <a:t>Ledarskap</a:t>
            </a:r>
            <a:r>
              <a:rPr lang="sv-SE" sz="1200" dirty="0"/>
              <a:t> – att se till att bästa tillgängliga kunskap faktiskt används, att resultaten följs upp och att verksamheten arbetar med kontinuerliga förbättringar.</a:t>
            </a:r>
            <a:r>
              <a:rPr lang="sv-SE" dirty="0"/>
              <a:t> </a:t>
            </a:r>
            <a:endParaRPr lang="sv-SE" sz="1200" dirty="0">
              <a:ea typeface="Calibri"/>
              <a:cs typeface="Calibri"/>
            </a:endParaRPr>
          </a:p>
          <a:p>
            <a:pPr marL="30163" indent="0">
              <a:buNone/>
            </a:pPr>
            <a:endParaRPr lang="sv-SE" sz="1200" dirty="0"/>
          </a:p>
          <a:p>
            <a:pPr marL="29845"/>
            <a:r>
              <a:rPr lang="sv-SE" sz="1200" dirty="0"/>
              <a:t>För att leda och styra arbetet inrättades en styrgrupp, S-</a:t>
            </a:r>
            <a:r>
              <a:rPr lang="sv-SE" sz="1200" dirty="0" err="1"/>
              <a:t>KiS</a:t>
            </a:r>
            <a:r>
              <a:rPr lang="sv-SE" sz="1200" dirty="0"/>
              <a:t> (Styrgruppen för nationell kunskapsstyrning i socialtjänsten). I </a:t>
            </a:r>
            <a:r>
              <a:rPr lang="sv-SE" dirty="0"/>
              <a:t>S-</a:t>
            </a:r>
            <a:r>
              <a:rPr lang="sv-SE" dirty="0" err="1"/>
              <a:t>KiS</a:t>
            </a:r>
            <a:r>
              <a:rPr lang="sv-SE" dirty="0"/>
              <a:t> </a:t>
            </a:r>
            <a:r>
              <a:rPr lang="sv-SE" sz="1200" dirty="0"/>
              <a:t>finns, tillsammans med SKR, representanter från flera olika nationella nätverk:</a:t>
            </a:r>
            <a:r>
              <a:rPr lang="sv-SE" dirty="0"/>
              <a:t> </a:t>
            </a:r>
            <a:endParaRPr lang="sv-SE" sz="1200" dirty="0">
              <a:ea typeface="Calibri"/>
              <a:cs typeface="Calibri"/>
            </a:endParaRPr>
          </a:p>
          <a:p>
            <a:pPr marL="201295" indent="-171450">
              <a:buFont typeface="Arial" panose="020B0604020202020204" pitchFamily="34" charset="0"/>
              <a:buChar char="•"/>
            </a:pPr>
            <a:r>
              <a:rPr lang="sv-SE" sz="1200" dirty="0"/>
              <a:t>Socialchefsnätverket</a:t>
            </a:r>
            <a:endParaRPr lang="sv-SE" sz="1200" dirty="0">
              <a:ea typeface="Calibri"/>
              <a:cs typeface="Calibri"/>
            </a:endParaRPr>
          </a:p>
          <a:p>
            <a:pPr marL="201295" indent="-171450">
              <a:buFont typeface="Arial" panose="020B0604020202020204" pitchFamily="34" charset="0"/>
              <a:buChar char="•"/>
            </a:pPr>
            <a:r>
              <a:rPr lang="sv-SE" sz="1200" dirty="0"/>
              <a:t>Regionala samverkans- och stödstrukturer (</a:t>
            </a:r>
            <a:r>
              <a:rPr lang="sv-SE" dirty="0"/>
              <a:t>RSS-nätverket</a:t>
            </a:r>
            <a:r>
              <a:rPr lang="sv-SE" sz="1200" dirty="0"/>
              <a:t>)</a:t>
            </a:r>
            <a:endParaRPr lang="sv-SE" sz="1200" dirty="0">
              <a:ea typeface="Calibri" panose="020F0502020204030204"/>
              <a:cs typeface="Calibri" panose="020F0502020204030204"/>
            </a:endParaRPr>
          </a:p>
          <a:p>
            <a:pPr marL="201295" indent="-171450">
              <a:buFont typeface="Arial" panose="020B0604020202020204" pitchFamily="34" charset="0"/>
              <a:buChar char="•"/>
            </a:pPr>
            <a:r>
              <a:rPr lang="sv-SE" sz="1200" dirty="0"/>
              <a:t>Nationell samverkansgrupp för kunskapsstyrning i socialtjänsten (NSK-S).</a:t>
            </a:r>
            <a:endParaRPr lang="sv-SE" sz="1200" dirty="0">
              <a:ea typeface="Calibri"/>
              <a:cs typeface="Calibri"/>
            </a:endParaRPr>
          </a:p>
          <a:p>
            <a:pPr marL="30163" indent="0">
              <a:buNone/>
            </a:pPr>
            <a:endParaRPr lang="sv-SE" sz="1200" dirty="0"/>
          </a:p>
          <a:p>
            <a:pPr marL="29845"/>
            <a:r>
              <a:rPr lang="sv-SE" sz="1200" dirty="0"/>
              <a:t>Förutom att vara styrgrupp för det gemensamma arbetet utifrån rekommendationen, beslutar styrgruppen också om kommunernas medverkan (på nationell nivå) i regionernas gemensamma system för kunskapsstyrning inom hälso- och sjukvården.</a:t>
            </a:r>
            <a:r>
              <a:rPr lang="sv-SE" dirty="0"/>
              <a:t> </a:t>
            </a:r>
            <a:endParaRPr lang="sv-SE" sz="1200" dirty="0">
              <a:ea typeface="Calibri"/>
              <a:cs typeface="Calibri"/>
            </a:endParaRPr>
          </a:p>
          <a:p>
            <a:pPr marL="30163" indent="0">
              <a:buNone/>
            </a:pPr>
            <a:endParaRPr lang="sv-SE" sz="1200" dirty="0"/>
          </a:p>
          <a:p>
            <a:pPr marL="29845"/>
            <a:r>
              <a:rPr lang="sv-SE" sz="1200" dirty="0"/>
              <a:t>Representanter för S-</a:t>
            </a:r>
            <a:r>
              <a:rPr lang="sv-SE" sz="1200" dirty="0" err="1"/>
              <a:t>KiS</a:t>
            </a:r>
            <a:r>
              <a:rPr lang="sv-SE" sz="1200" dirty="0"/>
              <a:t> deltar även </a:t>
            </a:r>
            <a:r>
              <a:rPr lang="sv-SE" dirty="0"/>
              <a:t>i NSG Data och analys </a:t>
            </a:r>
            <a:r>
              <a:rPr lang="sv-SE" sz="1200" dirty="0"/>
              <a:t>för att påverka utvecklingen för kommunernas bästa.</a:t>
            </a:r>
            <a:r>
              <a:rPr lang="sv-SE" dirty="0"/>
              <a:t> </a:t>
            </a:r>
            <a:endParaRPr lang="sv-SE" sz="1200" dirty="0">
              <a:ea typeface="Calibri"/>
              <a:cs typeface="Calibri"/>
            </a:endParaRPr>
          </a:p>
        </p:txBody>
      </p:sp>
      <p:sp>
        <p:nvSpPr>
          <p:cNvPr id="4" name="Platshållare för bildnummer 3"/>
          <p:cNvSpPr>
            <a:spLocks noGrp="1"/>
          </p:cNvSpPr>
          <p:nvPr>
            <p:ph type="sldNum" sz="quarter" idx="10"/>
          </p:nvPr>
        </p:nvSpPr>
        <p:spPr/>
        <p:txBody>
          <a:bodyPr/>
          <a:lstStyle/>
          <a:p>
            <a:fld id="{1AC64853-F5C4-4C4E-8057-99C062488B2F}" type="slidenum">
              <a:rPr lang="sv-SE" smtClean="0"/>
              <a:t>3</a:t>
            </a:fld>
            <a:endParaRPr lang="sv-SE"/>
          </a:p>
        </p:txBody>
      </p:sp>
    </p:spTree>
    <p:extLst>
      <p:ext uri="{BB962C8B-B14F-4D97-AF65-F5344CB8AC3E}">
        <p14:creationId xmlns:p14="http://schemas.microsoft.com/office/powerpoint/2010/main" val="1764334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Individbaserad systematisk uppföljning är ett fortsatt prioriterat område i Partnerskapet till stöd för kunskapsstyrning i socialtjänsten, och många av de stöd som utvecklas tas fram gemensamt av SKR, Socialstyrelsen och de regionala samverkans- och stödstrukturerna i </a:t>
            </a:r>
            <a:r>
              <a:rPr lang="sv-SE" sz="1200" b="0" i="0" kern="1200" dirty="0">
                <a:solidFill>
                  <a:schemeClr val="tx1"/>
                </a:solidFill>
                <a:effectLst/>
                <a:latin typeface="+mn-lt"/>
                <a:ea typeface="+mn-ea"/>
                <a:cs typeface="+mn-cs"/>
              </a:rPr>
              <a:t>Partnerskapet för stöd till kunskapsstyrning inom socialtjänsten</a:t>
            </a:r>
            <a:r>
              <a:rPr lang="sv-SE" dirty="0">
                <a:cs typeface="Calibri"/>
              </a:rPr>
              <a:t>. </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 flesta stöden publiceras på Kunskapsguiden.se som är en webbplats som samlar kunskapsstödjande produkter från Socialstyrelsen och andra myndigheter och aktörer. Innehållet på Kunskapsguiden bygger på bästa tillgängliga kunskap. Innehållet är kostnadsfritt och öppet för alla.</a:t>
            </a:r>
            <a:r>
              <a:rPr lang="sv-SE" sz="1200" dirty="0"/>
              <a:t>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Seminarierna om ISU har under 2022 varit fortsatt välbesökta med ca 100-300 deltagare/tillfälle. S</a:t>
            </a:r>
            <a:r>
              <a:rPr lang="sv-SE" dirty="0"/>
              <a:t>eminariet om ledarskap kommer troligtvis att textas och publiceras på Kunskapsguiden.</a:t>
            </a:r>
            <a:r>
              <a:rPr lang="sv-SE" dirty="0">
                <a:cs typeface="Arial"/>
              </a:rPr>
              <a:t> </a:t>
            </a:r>
            <a:r>
              <a:rPr lang="sv-SE" sz="1200" b="0" i="0" kern="1200" dirty="0">
                <a:solidFill>
                  <a:schemeClr val="tx1"/>
                </a:solidFill>
                <a:effectLst/>
                <a:latin typeface="+mn-lt"/>
                <a:ea typeface="+mn-ea"/>
                <a:cs typeface="+mn-cs"/>
              </a:rPr>
              <a:t>Partnerskapet för stöd till kunskapsstyrning inom socialtjänsten fortsätter med ytterligare seminarier till stöd för individbaserad systematisk uppföljning under 2023.</a:t>
            </a:r>
            <a:r>
              <a:rPr lang="sv-SE" dirty="0"/>
              <a:t> </a:t>
            </a:r>
            <a:endParaRPr lang="sv-SE" sz="1200" b="0" i="0" kern="1200" dirty="0">
              <a:solidFill>
                <a:schemeClr val="tx1"/>
              </a:solidFill>
              <a:effectLst/>
              <a:latin typeface="+mn-lt"/>
              <a:cs typeface="Calibri"/>
            </a:endParaRPr>
          </a:p>
          <a:p>
            <a:endParaRPr lang="sv-SE" sz="1200" b="0" i="0" kern="1200" dirty="0">
              <a:solidFill>
                <a:schemeClr val="tx1"/>
              </a:solidFill>
              <a:effectLst/>
              <a:latin typeface="+mn-lt"/>
              <a:cs typeface="Calibri"/>
            </a:endParaRPr>
          </a:p>
          <a:p>
            <a:r>
              <a:rPr lang="sv-SE" sz="1200" b="0" i="0" kern="1200" dirty="0">
                <a:solidFill>
                  <a:schemeClr val="tx1"/>
                </a:solidFill>
                <a:effectLst/>
                <a:latin typeface="+mn-lt"/>
                <a:cs typeface="Calibri"/>
              </a:rPr>
              <a:t>ISU-utbildningen genomfördes inom </a:t>
            </a:r>
            <a:r>
              <a:rPr lang="sv-SE" sz="1200" b="0" i="0" kern="1200" dirty="0">
                <a:solidFill>
                  <a:schemeClr val="tx1"/>
                </a:solidFill>
                <a:effectLst/>
                <a:latin typeface="+mn-lt"/>
                <a:ea typeface="+mn-ea"/>
                <a:cs typeface="+mn-cs"/>
              </a:rPr>
              <a:t>Partnerskapet för stöd till kunskapsstyrning inom socialtjänsten</a:t>
            </a:r>
            <a:r>
              <a:rPr lang="sv-SE" sz="1200" b="0" i="0" kern="1200" dirty="0">
                <a:solidFill>
                  <a:schemeClr val="tx1"/>
                </a:solidFill>
                <a:effectLst/>
                <a:latin typeface="+mn-lt"/>
                <a:cs typeface="Calibri"/>
              </a:rPr>
              <a:t> tillsammans med Socialstyrelsen och RSS:er som hade flera medverkande kommuner. Totalt deltog 180 personer från 30 kommuner och </a:t>
            </a:r>
            <a:r>
              <a:rPr lang="sv-SE" dirty="0">
                <a:cs typeface="Calibri"/>
              </a:rPr>
              <a:t>två </a:t>
            </a:r>
            <a:r>
              <a:rPr lang="sv-SE" sz="1200" b="0" i="0" kern="1200" dirty="0">
                <a:solidFill>
                  <a:schemeClr val="tx1"/>
                </a:solidFill>
                <a:effectLst/>
                <a:latin typeface="+mn-lt"/>
                <a:cs typeface="Calibri"/>
              </a:rPr>
              <a:t>privata utförare. Under vårterminen 2023 hålls utbildningen på nytt.</a:t>
            </a:r>
            <a:r>
              <a:rPr lang="sv-SE" dirty="0">
                <a:cs typeface="Calibri"/>
              </a:rPr>
              <a:t> </a:t>
            </a:r>
            <a:endParaRPr lang="sv-SE" sz="1200" b="0" i="0" kern="1200" dirty="0">
              <a:solidFill>
                <a:schemeClr val="tx1"/>
              </a:solidFill>
              <a:effectLst/>
              <a:latin typeface="+mn-lt"/>
              <a:cs typeface="Calibri"/>
            </a:endParaRPr>
          </a:p>
          <a:p>
            <a:endParaRPr lang="sv-SE" dirty="0"/>
          </a:p>
        </p:txBody>
      </p:sp>
      <p:sp>
        <p:nvSpPr>
          <p:cNvPr id="4" name="Platshållare för bildnummer 3"/>
          <p:cNvSpPr>
            <a:spLocks noGrp="1"/>
          </p:cNvSpPr>
          <p:nvPr>
            <p:ph type="sldNum" sz="quarter" idx="10"/>
          </p:nvPr>
        </p:nvSpPr>
        <p:spPr/>
        <p:txBody>
          <a:bodyPr/>
          <a:lstStyle/>
          <a:p>
            <a:fld id="{B3D8B5DC-6851-4106-8C1F-957AD834857C}" type="slidenum">
              <a:rPr lang="sv-SE" smtClean="0"/>
              <a:t>26</a:t>
            </a:fld>
            <a:endParaRPr lang="sv-SE"/>
          </a:p>
        </p:txBody>
      </p:sp>
    </p:spTree>
    <p:extLst>
      <p:ext uri="{BB962C8B-B14F-4D97-AF65-F5344CB8AC3E}">
        <p14:creationId xmlns:p14="http://schemas.microsoft.com/office/powerpoint/2010/main" val="3128610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t>2017 fattade landsting och regioner beslut om att gemensamt långsiktigt delta i, stödja och finansiera en sammanhållen struktur för kunskapsstyrning. Genom att etablera en ändamålsenlig och effektiv struktur som långsiktigt ger stöd för kunskapsstyrning på olika nivåer i systemet  skapas förutsättningar för en mer kunskapsbaserad, jämlik och resurseffektiv vård av hög kvalitet. Strukturen bygger på att nationella programområden (NPO) leder kunskapsstyrningen inom sina respektive områden. Det finns 26 </a:t>
            </a:r>
            <a:r>
              <a:rPr lang="sv-SE" noProof="0" dirty="0" err="1"/>
              <a:t>st</a:t>
            </a:r>
            <a:r>
              <a:rPr lang="sv-SE" noProof="0" dirty="0"/>
              <a:t> NPO. Läs mer här</a:t>
            </a:r>
            <a:r>
              <a:rPr lang="en-US" dirty="0"/>
              <a:t>: </a:t>
            </a:r>
            <a:r>
              <a:rPr lang="sv-SE" dirty="0">
                <a:hlinkClick r:id="rId3"/>
              </a:rPr>
              <a:t>Kunskapsstyrning vård</a:t>
            </a:r>
            <a:r>
              <a:rPr lang="sv-SE" dirty="0"/>
              <a:t>. </a:t>
            </a:r>
          </a:p>
          <a:p>
            <a:endParaRPr lang="sv-SE" dirty="0">
              <a:cs typeface="Calibri"/>
            </a:endParaRPr>
          </a:p>
          <a:p>
            <a:r>
              <a:rPr lang="sv-SE" dirty="0"/>
              <a:t>Kommunerna har representanter i sex av de nationella programområdena: </a:t>
            </a:r>
            <a:endParaRPr lang="sv-SE" dirty="0">
              <a:cs typeface="Calibri"/>
            </a:endParaRPr>
          </a:p>
          <a:p>
            <a:pPr marL="171450" indent="-171450">
              <a:buFont typeface="Arial" panose="020B0604020202020204" pitchFamily="34" charset="0"/>
              <a:buChar char="•"/>
            </a:pPr>
            <a:r>
              <a:rPr lang="sv-SE" dirty="0"/>
              <a:t>barn och ungas hälsa</a:t>
            </a:r>
            <a:endParaRPr lang="sv-SE" dirty="0">
              <a:cs typeface="Calibri"/>
            </a:endParaRPr>
          </a:p>
          <a:p>
            <a:pPr marL="171450" indent="-171450">
              <a:buFont typeface="Arial"/>
              <a:buChar char="•"/>
            </a:pPr>
            <a:r>
              <a:rPr lang="sv-SE" dirty="0"/>
              <a:t>psykisk hälsa</a:t>
            </a:r>
            <a:endParaRPr lang="sv-SE" dirty="0">
              <a:cs typeface="Calibri"/>
            </a:endParaRPr>
          </a:p>
          <a:p>
            <a:pPr marL="171450" indent="-171450">
              <a:buFont typeface="Arial"/>
              <a:buChar char="•"/>
            </a:pPr>
            <a:r>
              <a:rPr lang="sv-SE" dirty="0"/>
              <a:t>primärvård</a:t>
            </a:r>
            <a:endParaRPr lang="sv-SE" dirty="0">
              <a:cs typeface="Calibri"/>
            </a:endParaRPr>
          </a:p>
          <a:p>
            <a:pPr marL="171450" indent="-171450">
              <a:buFont typeface="Arial"/>
              <a:buChar char="•"/>
            </a:pPr>
            <a:r>
              <a:rPr lang="sv-SE" dirty="0"/>
              <a:t>äldre och palliativ vård </a:t>
            </a:r>
            <a:endParaRPr lang="sv-SE" dirty="0">
              <a:cs typeface="Calibri"/>
            </a:endParaRPr>
          </a:p>
          <a:p>
            <a:pPr marL="171450" indent="-171450">
              <a:buFont typeface="Arial"/>
              <a:buChar char="•"/>
            </a:pPr>
            <a:r>
              <a:rPr lang="sv-SE" dirty="0"/>
              <a:t>rehabilitering, habilitering och försäkringsmedicin </a:t>
            </a:r>
            <a:endParaRPr lang="sv-SE" dirty="0">
              <a:cs typeface="Calibri"/>
            </a:endParaRPr>
          </a:p>
          <a:p>
            <a:pPr marL="171450" indent="-171450">
              <a:buFont typeface="Arial"/>
              <a:buChar char="•"/>
            </a:pPr>
            <a:r>
              <a:rPr lang="sv-SE" dirty="0"/>
              <a:t>levnadsvanor</a:t>
            </a:r>
            <a:endParaRPr lang="sv-SE" dirty="0">
              <a:cs typeface="Calibri"/>
            </a:endParaRPr>
          </a:p>
          <a:p>
            <a:endParaRPr lang="sv-SE" dirty="0">
              <a:cs typeface="Calibri"/>
            </a:endParaRPr>
          </a:p>
          <a:p>
            <a:r>
              <a:rPr lang="sv-SE" dirty="0">
                <a:cs typeface="Calibri"/>
              </a:rPr>
              <a:t>Det innebär att kommunerna medverkar i ledning och samordning av kunskapsstyrningen av hälso- och sjukvården inom dessa sex programområden.</a:t>
            </a:r>
          </a:p>
          <a:p>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fld id="{1AC64853-F5C4-4C4E-8057-99C062488B2F}" type="slidenum">
              <a:rPr lang="sv-SE" smtClean="0"/>
              <a:t>27</a:t>
            </a:fld>
            <a:endParaRPr lang="sv-SE"/>
          </a:p>
        </p:txBody>
      </p:sp>
    </p:spTree>
    <p:extLst>
      <p:ext uri="{BB962C8B-B14F-4D97-AF65-F5344CB8AC3E}">
        <p14:creationId xmlns:p14="http://schemas.microsoft.com/office/powerpoint/2010/main" val="330671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Inriktningen på arbetet 2022 syftar till att förbättra former och förutsättningar för en meningsfull och ändamålsenlig samverkan mellan regionerna och kommuner på nationell nivå. S-</a:t>
            </a:r>
            <a:r>
              <a:rPr lang="sv-SE" dirty="0" err="1">
                <a:cs typeface="Calibri"/>
              </a:rPr>
              <a:t>KiS</a:t>
            </a:r>
            <a:r>
              <a:rPr lang="sv-SE" dirty="0">
                <a:cs typeface="Calibri"/>
              </a:rPr>
              <a:t> har fortsatt p</a:t>
            </a:r>
            <a:r>
              <a:rPr lang="sv-SE" noProof="0" dirty="0">
                <a:cs typeface="Calibri"/>
              </a:rPr>
              <a:t>rioriterat</a:t>
            </a:r>
            <a:r>
              <a:rPr lang="en-US" dirty="0">
                <a:cs typeface="Calibri"/>
              </a:rPr>
              <a:t>:</a:t>
            </a:r>
            <a:endParaRPr lang="en-US" dirty="0"/>
          </a:p>
          <a:p>
            <a:r>
              <a:rPr lang="sv-SE" noProof="0" dirty="0"/>
              <a:t>1. Skapa struktur för kommunal samverkan avseende att bedöma kunskapsunderlag ur ett kommunalt perspektiv. </a:t>
            </a:r>
            <a:endParaRPr lang="sv-SE" noProof="0" dirty="0">
              <a:cs typeface="Calibri"/>
            </a:endParaRPr>
          </a:p>
          <a:p>
            <a:r>
              <a:rPr lang="sv-SE" noProof="0" dirty="0"/>
              <a:t>2. Deltagande i nationella arbetsgrupper som S-</a:t>
            </a:r>
            <a:r>
              <a:rPr lang="sv-SE" noProof="0" dirty="0" err="1"/>
              <a:t>KiS</a:t>
            </a:r>
            <a:r>
              <a:rPr lang="sv-SE" noProof="0" dirty="0"/>
              <a:t> rekommenderar kommunerna att delta i ska upplevas som relevanta/meningsfulla och de kommunala representanterna som utses ska uppleva att dom har ett tydligt uppdrag</a:t>
            </a:r>
            <a:endParaRPr lang="sv-SE" noProof="0" dirty="0">
              <a:cs typeface="Calibri"/>
            </a:endParaRPr>
          </a:p>
          <a:p>
            <a:r>
              <a:rPr lang="sv-SE" noProof="0" dirty="0">
                <a:cs typeface="Calibri"/>
              </a:rPr>
              <a:t>3. </a:t>
            </a:r>
            <a:r>
              <a:rPr lang="sv-SE" noProof="0" dirty="0"/>
              <a:t>Arenor/nätverk för att få stöd och hämta kunskap ifrån samt sprida information till ska vara definierade och kända för de kommunala representanterna. </a:t>
            </a:r>
            <a:endParaRPr lang="sv-SE" noProof="0" dirty="0">
              <a:cs typeface="Calibri"/>
            </a:endParaRPr>
          </a:p>
          <a:p>
            <a:endParaRPr lang="sv-SE" noProof="0" dirty="0"/>
          </a:p>
          <a:p>
            <a:endParaRPr lang="sv-SE" noProof="0" dirty="0"/>
          </a:p>
          <a:p>
            <a:endParaRPr lang="sv-SE" dirty="0"/>
          </a:p>
          <a:p>
            <a:endParaRPr lang="sv-SE" dirty="0"/>
          </a:p>
        </p:txBody>
      </p:sp>
      <p:sp>
        <p:nvSpPr>
          <p:cNvPr id="4" name="Platshållare för bildnummer 3"/>
          <p:cNvSpPr>
            <a:spLocks noGrp="1"/>
          </p:cNvSpPr>
          <p:nvPr>
            <p:ph type="sldNum" sz="quarter" idx="5"/>
          </p:nvPr>
        </p:nvSpPr>
        <p:spPr/>
        <p:txBody>
          <a:bodyPr/>
          <a:lstStyle/>
          <a:p>
            <a:fld id="{1AC64853-F5C4-4C4E-8057-99C062488B2F}" type="slidenum">
              <a:rPr lang="sv-SE" smtClean="0"/>
              <a:t>28</a:t>
            </a:fld>
            <a:endParaRPr lang="sv-SE"/>
          </a:p>
        </p:txBody>
      </p:sp>
    </p:spTree>
    <p:extLst>
      <p:ext uri="{BB962C8B-B14F-4D97-AF65-F5344CB8AC3E}">
        <p14:creationId xmlns:p14="http://schemas.microsoft.com/office/powerpoint/2010/main" val="348875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0" i="1" u="none" strike="noStrike" dirty="0">
                <a:solidFill>
                  <a:srgbClr val="000000"/>
                </a:solidFill>
                <a:effectLst/>
                <a:latin typeface="Arial" panose="020B0604020202020204" pitchFamily="34" charset="0"/>
              </a:rPr>
              <a:t>Stärkt samverkan mellan kommunerna och regionerna avseende kunskapsstyrning hälso- och sjukvård</a:t>
            </a:r>
          </a:p>
          <a:p>
            <a:pPr marL="0" indent="0">
              <a:buFont typeface="Arial" panose="020B0604020202020204" pitchFamily="34" charset="0"/>
              <a:buNone/>
            </a:pPr>
            <a:r>
              <a:rPr lang="sv-SE" sz="1200" b="0" i="0" u="none" strike="noStrike" dirty="0">
                <a:solidFill>
                  <a:srgbClr val="000000"/>
                </a:solidFill>
                <a:effectLst/>
                <a:latin typeface="Arial" panose="020B0604020202020204" pitchFamily="34" charset="0"/>
              </a:rPr>
              <a:t>Styrgrupperna för kunskapsstyrning inom socialtjänst (S-</a:t>
            </a:r>
            <a:r>
              <a:rPr lang="sv-SE" sz="1200" b="0" i="0" u="none" strike="noStrike" dirty="0" err="1">
                <a:solidFill>
                  <a:srgbClr val="000000"/>
                </a:solidFill>
                <a:effectLst/>
                <a:latin typeface="Arial" panose="020B0604020202020204" pitchFamily="34" charset="0"/>
              </a:rPr>
              <a:t>KiS</a:t>
            </a:r>
            <a:r>
              <a:rPr lang="sv-SE" sz="1200" b="0" i="0" u="none" strike="noStrike" dirty="0">
                <a:solidFill>
                  <a:srgbClr val="000000"/>
                </a:solidFill>
                <a:effectLst/>
                <a:latin typeface="Arial" panose="020B0604020202020204" pitchFamily="34" charset="0"/>
              </a:rPr>
              <a:t>) och hälso- och sjukvård (SKS) har fattat beslut om att stärka samverkan mellan kommunerna och regionerna genom en handlingsplan. Arbetet med framtagande av handlingsplanen intensifieras under 2023.</a:t>
            </a:r>
          </a:p>
          <a:p>
            <a:pPr marL="0" indent="0">
              <a:buFont typeface="Arial" panose="020B0604020202020204" pitchFamily="34" charset="0"/>
              <a:buNone/>
            </a:pPr>
            <a:endParaRPr lang="sv-SE"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Pilotundersökning</a:t>
            </a:r>
            <a:r>
              <a:rPr lang="sv-SE" i="1" dirty="0"/>
              <a:t> för nationell brukarundersökning</a:t>
            </a:r>
            <a:endParaRPr lang="sv-SE" i="1" dirty="0">
              <a:ea typeface="Calibri"/>
              <a:cs typeface="Calibri"/>
            </a:endParaRPr>
          </a:p>
          <a:p>
            <a:r>
              <a:rPr lang="sv-SE" dirty="0"/>
              <a:t>Under 2022 har en nationell brukarundersökning om öppna insatser/utförarverksamheter för ungdomar från 13 år och äldre samt vårdnadshavare för barn 0-18 år utvecklats. Undersökningen omfattar både biståndsbedömda insatser och icke-biståndsbedömt stöd. Undersökningen är en besöksundersökning och riktar sig till brukare med familjebehandling, föräldraskapsstöd eller råd- och stödsamtal. Undersökningen genomförs hösten 2023. </a:t>
            </a:r>
            <a:endParaRPr lang="sv-SE" sz="1200" i="1" kern="1200" dirty="0">
              <a:solidFill>
                <a:schemeClr val="tx1"/>
              </a:solidFill>
              <a:effectLst/>
              <a:latin typeface="+mn-lt"/>
              <a:ea typeface="Calibri"/>
              <a:cs typeface="Calibri"/>
            </a:endParaRPr>
          </a:p>
          <a:p>
            <a:pPr marL="171450" indent="-171450" algn="l" defTabSz="914400" rtl="0" eaLnBrk="1" latinLnBrk="0" hangingPunct="1">
              <a:buFont typeface="Arial" panose="020B0604020202020204" pitchFamily="34" charset="0"/>
              <a:buChar char="•"/>
            </a:pPr>
            <a:endParaRPr lang="sv-SE"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sv-SE" i="1" dirty="0"/>
              <a:t>Individbaserad systematisk uppföljning inom kvinnofridsområdet</a:t>
            </a:r>
            <a:r>
              <a:rPr lang="sv-SE" sz="1200" i="1" kern="1200" dirty="0">
                <a:solidFill>
                  <a:schemeClr val="tx1"/>
                </a:solidFill>
                <a:effectLst/>
                <a:latin typeface="+mn-lt"/>
                <a:ea typeface="+mn-ea"/>
                <a:cs typeface="+mn-cs"/>
              </a:rPr>
              <a:t> </a:t>
            </a:r>
            <a:r>
              <a:rPr lang="sv-SE" i="1" dirty="0"/>
              <a:t>(SU-Kvinnofrid 2.0)</a:t>
            </a:r>
            <a:endParaRPr lang="sv-SE" sz="1200" i="1" kern="1200" dirty="0">
              <a:solidFill>
                <a:schemeClr val="tx1"/>
              </a:solidFill>
              <a:effectLst/>
              <a:latin typeface="+mn-lt"/>
              <a:cs typeface="Calibri"/>
            </a:endParaRPr>
          </a:p>
          <a:p>
            <a:r>
              <a:rPr lang="sv-SE" dirty="0"/>
              <a:t>Projektet SU-Kvinnofrid ger kommuner stöd att systematiskt följa upp socialtjänstens insatser till våldsutsatta på individ-, grupp- och verksamhetsnivå. </a:t>
            </a:r>
          </a:p>
          <a:p>
            <a:r>
              <a:rPr lang="sv-SE" dirty="0"/>
              <a:t>Syftet med projektet är att ge kommuner </a:t>
            </a:r>
            <a:endParaRPr lang="sv-SE" dirty="0">
              <a:ea typeface="Calibri"/>
              <a:cs typeface="Calibri"/>
            </a:endParaRPr>
          </a:p>
          <a:p>
            <a:pPr marL="285750" indent="-285750">
              <a:buFont typeface="Arial"/>
              <a:buChar char="•"/>
            </a:pPr>
            <a:r>
              <a:rPr lang="sv-SE" dirty="0"/>
              <a:t>stöd att följa upp socialtjänstens stöd till våldsutsatta vuxna </a:t>
            </a:r>
            <a:endParaRPr lang="sv-SE" dirty="0">
              <a:ea typeface="Calibri"/>
              <a:cs typeface="Calibri"/>
            </a:endParaRPr>
          </a:p>
          <a:p>
            <a:pPr marL="285750" indent="-285750">
              <a:buFont typeface="Arial"/>
              <a:buChar char="•"/>
            </a:pPr>
            <a:r>
              <a:rPr lang="sv-SE" dirty="0"/>
              <a:t>kunskap om insatsernas kvalitet och resultat </a:t>
            </a:r>
            <a:endParaRPr lang="sv-SE" dirty="0">
              <a:ea typeface="Calibri"/>
              <a:cs typeface="Calibri"/>
            </a:endParaRPr>
          </a:p>
          <a:p>
            <a:pPr marL="285750" indent="-285750">
              <a:buFont typeface="Arial"/>
              <a:buChar char="•"/>
            </a:pPr>
            <a:r>
              <a:rPr lang="sv-SE" dirty="0"/>
              <a:t>bra underlag att utveckla verksamheten </a:t>
            </a:r>
          </a:p>
          <a:p>
            <a:pPr marL="285750" indent="-285750">
              <a:buFont typeface="Arial"/>
              <a:buChar char="•"/>
            </a:pPr>
            <a:r>
              <a:rPr lang="sv-SE" dirty="0">
                <a:ea typeface="Calibri"/>
                <a:cs typeface="Calibri"/>
              </a:rPr>
              <a:t>underlag för utveckling av nationell statistik och kunskap inom området</a:t>
            </a:r>
          </a:p>
          <a:p>
            <a:pPr marL="285750" indent="-285750">
              <a:buFont typeface="Arial"/>
              <a:buChar char="•"/>
            </a:pPr>
            <a:r>
              <a:rPr lang="sv-SE" dirty="0"/>
              <a:t>möjlighet att lära och dela erfarenheter med andra kommuner. </a:t>
            </a:r>
            <a:endParaRPr lang="sv-SE" dirty="0">
              <a:ea typeface="Calibri"/>
              <a:cs typeface="Calibri"/>
            </a:endParaRPr>
          </a:p>
          <a:p>
            <a:pPr algn="l" defTabSz="914400"/>
            <a:endParaRPr lang="sv-SE" sz="1200" i="1" kern="1200" dirty="0">
              <a:solidFill>
                <a:schemeClr val="tx1"/>
              </a:solidFill>
              <a:effectLst/>
              <a:latin typeface="+mn-lt"/>
              <a:ea typeface="Calibri"/>
              <a:cs typeface="Calibri"/>
            </a:endParaRPr>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Automatisk informationsöverföring</a:t>
            </a:r>
            <a:r>
              <a:rPr lang="sv-SE" i="1" dirty="0"/>
              <a:t> från journalen till nationella kvalitetsregister</a:t>
            </a:r>
            <a:endParaRPr lang="sv-SE" sz="1200" i="1" kern="1200" dirty="0">
              <a:solidFill>
                <a:schemeClr val="tx1"/>
              </a:solidFill>
              <a:effectLst/>
              <a:latin typeface="+mn-lt"/>
              <a:cs typeface="Calibri"/>
            </a:endParaRPr>
          </a:p>
          <a:p>
            <a:r>
              <a:rPr lang="sv-SE" dirty="0"/>
              <a:t>Sedan 2020 har medel ur rekommendationen använts för ett IT-projekt med fokus på att minska administrationen i vården och informationsförsörja kvalitetsregistren direkt från journalen. Projektet har fortlöpt och fokus har varit informatik för ett av registren och projekt för ett register och en leverantör har initierats. Under 2023 kommer en leverantör och ett register slutföras och registret kommer gå över i förvaltning. För leverantören kommer projektet breddas och fler kommuner anslutas. Samtidigt kommer två leverantörer till ansluta registret och många kommuner kommer kunna ansluta via sin leverantör. Parallellt arbetas det för att fler register ska kunna anslutas.</a:t>
            </a:r>
            <a:endParaRPr lang="sv-SE" dirty="0">
              <a:cs typeface="Calibri"/>
            </a:endParaRPr>
          </a:p>
          <a:p>
            <a:endParaRPr lang="sv-SE" b="1" dirty="0">
              <a:solidFill>
                <a:srgbClr val="FF0000"/>
              </a:solidFill>
              <a:ea typeface="Calibri" panose="020F0502020204030204"/>
              <a:cs typeface="Calibri" panose="020F0502020204030204"/>
            </a:endParaRPr>
          </a:p>
          <a:p>
            <a:pPr marL="171450" indent="-171450" algn="l" defTabSz="914400" rtl="0" eaLnBrk="1" latinLnBrk="0" hangingPunct="1">
              <a:buFont typeface="Arial" panose="020B0604020202020204" pitchFamily="34" charset="0"/>
              <a:buChar char="•"/>
            </a:pPr>
            <a:r>
              <a:rPr lang="sv-SE" sz="1200" i="1" kern="1200" dirty="0">
                <a:solidFill>
                  <a:schemeClr val="tx1"/>
                </a:solidFill>
                <a:effectLst/>
                <a:latin typeface="+mn-lt"/>
                <a:ea typeface="+mn-ea"/>
                <a:cs typeface="+mn-cs"/>
              </a:rPr>
              <a:t>Fortsatt arbete med nyttan för kommunerna av de kvalitetsregister som kommunerna inte använder</a:t>
            </a:r>
            <a:endParaRPr lang="sv-SE" sz="1200" i="1" kern="1200" dirty="0">
              <a:solidFill>
                <a:schemeClr val="tx1"/>
              </a:solidFill>
              <a:effectLst/>
              <a:latin typeface="+mn-lt"/>
              <a:cs typeface="Calibri"/>
            </a:endParaRPr>
          </a:p>
          <a:p>
            <a:r>
              <a:rPr lang="sv-SE" dirty="0"/>
              <a:t>Ett första utvärderingsarbete har genomförts och under hösten 2023 </a:t>
            </a:r>
            <a:r>
              <a:rPr lang="sv-SE" i="0" kern="1200" dirty="0">
                <a:effectLst/>
              </a:rPr>
              <a:t>kommer </a:t>
            </a:r>
            <a:r>
              <a:rPr lang="sv-SE" dirty="0"/>
              <a:t>fler områden utvärderas </a:t>
            </a:r>
            <a:r>
              <a:rPr lang="sv-SE" i="0" kern="1200" dirty="0">
                <a:effectLst/>
              </a:rPr>
              <a:t>och </a:t>
            </a:r>
            <a:r>
              <a:rPr lang="sv-SE" dirty="0"/>
              <a:t>presenteras</a:t>
            </a:r>
            <a:r>
              <a:rPr lang="sv-SE" i="0" kern="1200" dirty="0">
                <a:effectLst/>
              </a:rPr>
              <a:t>.</a:t>
            </a:r>
            <a:endParaRPr lang="sv-SE" dirty="0">
              <a:cs typeface="Calibri"/>
            </a:endParaRPr>
          </a:p>
          <a:p>
            <a:pPr marL="0" indent="0" algn="l" defTabSz="914400">
              <a:buFont typeface="Arial" panose="020B0604020202020204" pitchFamily="34" charset="0"/>
              <a:buNone/>
            </a:pPr>
            <a:endParaRPr lang="sv-SE" sz="1200" b="1" i="0" kern="1200" dirty="0">
              <a:solidFill>
                <a:schemeClr val="tx1"/>
              </a:solidFill>
              <a:effectLst/>
              <a:latin typeface="+mn-lt"/>
              <a:cs typeface="Calibri"/>
            </a:endParaRPr>
          </a:p>
          <a:p>
            <a:pPr marL="171450" indent="-171450" algn="l" defTabSz="914400" rtl="0" eaLnBrk="1" latinLnBrk="0" hangingPunct="1">
              <a:buFont typeface="Arial" panose="020B0604020202020204" pitchFamily="34" charset="0"/>
              <a:buChar char="•"/>
            </a:pPr>
            <a:r>
              <a:rPr lang="sv-SE" sz="1200" i="1" kern="1200" dirty="0">
                <a:solidFill>
                  <a:schemeClr val="tx1"/>
                </a:solidFill>
                <a:effectLst/>
                <a:latin typeface="+mn-lt"/>
                <a:ea typeface="+mn-ea"/>
                <a:cs typeface="+mn-cs"/>
              </a:rPr>
              <a:t>Påbörja införandet av modell för att lyfta lokala behov av kunskap</a:t>
            </a:r>
            <a:endParaRPr lang="sv-SE" sz="1200" i="1" kern="1200" dirty="0">
              <a:solidFill>
                <a:schemeClr val="tx1"/>
              </a:solidFill>
              <a:effectLst/>
              <a:latin typeface="+mn-lt"/>
              <a:cs typeface="Calibri"/>
            </a:endParaRPr>
          </a:p>
          <a:p>
            <a:pPr marL="0" indent="0" algn="l" defTabSz="914400" rtl="0" eaLnBrk="1" latinLnBrk="0" hangingPunct="1">
              <a:buFont typeface="Arial" panose="020B0604020202020204" pitchFamily="34" charset="0"/>
              <a:buNone/>
            </a:pPr>
            <a:r>
              <a:rPr lang="sv-SE" sz="1200" i="0" kern="1200" baseline="0" dirty="0">
                <a:solidFill>
                  <a:schemeClr val="tx1"/>
                </a:solidFill>
                <a:effectLst/>
                <a:latin typeface="+mn-lt"/>
                <a:ea typeface="+mn-ea"/>
                <a:cs typeface="+mn-cs"/>
              </a:rPr>
              <a:t>Sju RSS:er och kommuner i deras geografiska område har under 2022 prövat en modell för att inventera lokala behov av kunskap inom verksamh</a:t>
            </a:r>
            <a:r>
              <a:rPr lang="sv-SE" dirty="0"/>
              <a:t>etsområdet stöd till personer med funktionsnedsättning. Modellen bygger på att behov identifieras i samband med reguljärt nätverksarbete inom ramen för RSS arbete och sedan lyfts som behov till nationella aktörer. Under inledningen av 2023 behöver modellen anpassas efter de förbättringsförslag som framkommit under 2022 och om beslut fattas att fort</a:t>
            </a:r>
            <a:r>
              <a:rPr lang="sv-SE" sz="1800" dirty="0">
                <a:effectLst/>
                <a:latin typeface="Times New Roman" panose="02020603050405020304" pitchFamily="18" charset="0"/>
                <a:ea typeface="Times New Roman" panose="02020603050405020304" pitchFamily="18" charset="0"/>
              </a:rPr>
              <a:t>s</a:t>
            </a:r>
            <a:r>
              <a:rPr lang="sv-SE" dirty="0"/>
              <a:t>ätta, införs modellen under 2023.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sz="1200" i="1" kern="1200" dirty="0">
                <a:solidFill>
                  <a:schemeClr val="tx1"/>
                </a:solidFill>
                <a:effectLst/>
                <a:latin typeface="+mn-lt"/>
                <a:ea typeface="+mn-ea"/>
                <a:cs typeface="+mn-cs"/>
              </a:rPr>
              <a:t>Fortsatt arbete med förstudier för yrkesresor</a:t>
            </a:r>
            <a:r>
              <a:rPr lang="sv-SE" i="1" dirty="0"/>
              <a:t> </a:t>
            </a:r>
            <a:endParaRPr lang="sv-SE" sz="1200" i="1" kern="1200" dirty="0">
              <a:solidFill>
                <a:schemeClr val="tx1"/>
              </a:solidFill>
              <a:effectLst/>
              <a:latin typeface="+mn-lt"/>
              <a:cs typeface="Calibri"/>
            </a:endParaRPr>
          </a:p>
          <a:p>
            <a:r>
              <a:rPr lang="sv-SE" sz="1200" kern="1200" dirty="0">
                <a:solidFill>
                  <a:schemeClr val="tx1"/>
                </a:solidFill>
                <a:effectLst/>
                <a:latin typeface="+mn-lt"/>
                <a:ea typeface="+mn-ea"/>
                <a:cs typeface="+mn-cs"/>
              </a:rPr>
              <a:t>Förstudierna genomförs inom ramen för Partnerskapet till stöd för kunskapsstyrning i socialtjänsten och finansieras genom rekommendationen. För att förstudierna ska underlättas, har ett genomförandestöd att tagits fram.</a:t>
            </a:r>
            <a:r>
              <a:rPr lang="sv-SE" dirty="0"/>
              <a:t> Under 2023 ska en förstudie om behov och förutsättningar för en yrkesresa för personal inom äldreomsorgen genomföras. </a:t>
            </a:r>
            <a:endParaRPr lang="sv-SE" sz="1200" kern="1200" dirty="0">
              <a:solidFill>
                <a:schemeClr val="tx1"/>
              </a:solidFill>
              <a:effectLst/>
              <a:latin typeface="+mn-lt"/>
              <a:cs typeface="Calibri"/>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cs typeface="Arial"/>
              </a:rPr>
              <a:t>Ta fram innehåll för chefer Yrkesresan funktionhinder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dirty="0">
                <a:cs typeface="Arial"/>
              </a:rPr>
              <a:t>RSS Västernorrland har tilldelats medel för att särskilt prioritera framtagande av innehåll till chefer i Yrkesresan för funktionshinder. Detta eftersom det pekats ut som nödvändigt i förstudien som genomfördes under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dirty="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cs typeface="Arial"/>
              </a:rPr>
              <a:t>Ta fram ett generiskt innehåll om Individbaserad systematisk uppföljning i Yrkesresan för chefer som kan användas av alla yrkesresor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dirty="0">
                <a:cs typeface="Arial"/>
              </a:rPr>
              <a:t>Medel har avsatts för att ta fram ett innehåll till som kan användas i alla yrkesresor som ska utbilda chefer i att bedriva individbaserad systematisk uppföljning. </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solidFill>
                  <a:schemeClr val="bg1"/>
                </a:solidFill>
                <a:cs typeface="Arial"/>
              </a:rPr>
              <a:t>SKR kommer utforska möjligheten att ta fram ett stöd till kommunala politiker för ett </a:t>
            </a:r>
            <a:r>
              <a:rPr lang="sv-SE" sz="1200" b="0" i="1" dirty="0">
                <a:solidFill>
                  <a:schemeClr val="accent2"/>
                </a:solidFill>
                <a:cs typeface="Arial"/>
              </a:rPr>
              <a:t>kunskapsbaserat politiskt beslutsfattande.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1" dirty="0"/>
          </a:p>
        </p:txBody>
      </p:sp>
      <p:sp>
        <p:nvSpPr>
          <p:cNvPr id="4" name="Platshållare för bildnummer 3"/>
          <p:cNvSpPr>
            <a:spLocks noGrp="1"/>
          </p:cNvSpPr>
          <p:nvPr>
            <p:ph type="sldNum" sz="quarter" idx="10"/>
          </p:nvPr>
        </p:nvSpPr>
        <p:spPr/>
        <p:txBody>
          <a:bodyPr/>
          <a:lstStyle/>
          <a:p>
            <a:fld id="{1AC64853-F5C4-4C4E-8057-99C062488B2F}" type="slidenum">
              <a:rPr lang="sv-SE" smtClean="0"/>
              <a:t>29</a:t>
            </a:fld>
            <a:endParaRPr lang="sv-SE"/>
          </a:p>
        </p:txBody>
      </p:sp>
    </p:spTree>
    <p:extLst>
      <p:ext uri="{BB962C8B-B14F-4D97-AF65-F5344CB8AC3E}">
        <p14:creationId xmlns:p14="http://schemas.microsoft.com/office/powerpoint/2010/main" val="69443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87C3881-E74D-4833-BA48-B7130101040B}" type="slidenum">
              <a:rPr lang="sv-SE" smtClean="0"/>
              <a:t>4</a:t>
            </a:fld>
            <a:endParaRPr lang="sv-SE"/>
          </a:p>
        </p:txBody>
      </p:sp>
    </p:spTree>
    <p:extLst>
      <p:ext uri="{BB962C8B-B14F-4D97-AF65-F5344CB8AC3E}">
        <p14:creationId xmlns:p14="http://schemas.microsoft.com/office/powerpoint/2010/main" val="53120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0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sv-SE" sz="1800" b="0" i="0">
              <a:solidFill>
                <a:srgbClr val="000000"/>
              </a:solidFill>
              <a:effectLst/>
              <a:latin typeface="Calibri"/>
              <a:cs typeface="Calibri"/>
            </a:endParaRPr>
          </a:p>
        </p:txBody>
      </p:sp>
      <p:sp>
        <p:nvSpPr>
          <p:cNvPr id="4" name="Platshållare för bildnummer 3"/>
          <p:cNvSpPr>
            <a:spLocks noGrp="1"/>
          </p:cNvSpPr>
          <p:nvPr>
            <p:ph type="sldNum" sz="quarter" idx="5"/>
          </p:nvPr>
        </p:nvSpPr>
        <p:spPr/>
        <p:txBody>
          <a:bodyPr/>
          <a:lstStyle/>
          <a:p>
            <a:fld id="{1AC64853-F5C4-4C4E-8057-99C062488B2F}" type="slidenum">
              <a:rPr lang="sv-SE" smtClean="0"/>
              <a:t>8</a:t>
            </a:fld>
            <a:endParaRPr lang="sv-SE"/>
          </a:p>
        </p:txBody>
      </p:sp>
    </p:spTree>
    <p:extLst>
      <p:ext uri="{BB962C8B-B14F-4D97-AF65-F5344CB8AC3E}">
        <p14:creationId xmlns:p14="http://schemas.microsoft.com/office/powerpoint/2010/main" val="95374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Kommunernas bidrag till finansieringen av kvalitetsregister innebär fortsatt tillgång till Svenska Palliativregistret, </a:t>
            </a:r>
            <a:r>
              <a:rPr lang="sv-SE" dirty="0" err="1"/>
              <a:t>SveDem</a:t>
            </a:r>
            <a:r>
              <a:rPr lang="sv-SE" dirty="0"/>
              <a:t>, BPSD, Senior Alert och </a:t>
            </a:r>
            <a:r>
              <a:rPr lang="sv-SE" dirty="0" err="1"/>
              <a:t>RiksSår</a:t>
            </a:r>
            <a:r>
              <a:rPr lang="sv-SE" dirty="0"/>
              <a:t>. </a:t>
            </a:r>
            <a:endParaRPr lang="sv-SE" sz="1200" kern="1200" dirty="0">
              <a:solidFill>
                <a:schemeClr val="tx1"/>
              </a:solidFill>
              <a:effectLst/>
              <a:latin typeface="+mn-lt"/>
              <a:cs typeface="Calibri"/>
            </a:endParaRPr>
          </a:p>
          <a:p>
            <a:r>
              <a:rPr lang="sv-SE" dirty="0">
                <a:cs typeface="Calibri" panose="020F0502020204030204"/>
              </a:rPr>
              <a:t>Läs mer om tex </a:t>
            </a:r>
            <a:r>
              <a:rPr lang="sv-SE" dirty="0" err="1">
                <a:cs typeface="Calibri" panose="020F0502020204030204"/>
              </a:rPr>
              <a:t>SveDem</a:t>
            </a:r>
            <a:r>
              <a:rPr lang="sv-SE" dirty="0">
                <a:cs typeface="Calibri" panose="020F0502020204030204"/>
              </a:rPr>
              <a:t> här: https://skr.se/kvalitetsregister/omnationellakvalitetsregister/nyheter/nyheterkvalitetsregister/svedemharviktigrolliuppfoljningavvardforlopp.62946.html</a:t>
            </a: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48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8445" indent="-171450">
              <a:spcAft>
                <a:spcPts val="1200"/>
              </a:spcAft>
              <a:buFont typeface="Arial,Sans-Serif"/>
              <a:buChar char="•"/>
            </a:pPr>
            <a:r>
              <a:rPr lang="sv-SE" dirty="0">
                <a:hlinkClick r:id="rId3"/>
              </a:rPr>
              <a:t>Satsning på kvalitetsregister i kommunal hälso- och sjukvård | Kvalitetsregister | SKR</a:t>
            </a:r>
            <a:endParaRPr lang="sv-SE" dirty="0"/>
          </a:p>
          <a:p>
            <a:pPr marL="258445" indent="-171450">
              <a:spcAft>
                <a:spcPts val="1200"/>
              </a:spcAft>
              <a:buFont typeface="Arial,Sans-Serif"/>
              <a:buChar char="•"/>
            </a:pPr>
            <a:r>
              <a:rPr lang="sv-SE" dirty="0" err="1"/>
              <a:t>Ineras</a:t>
            </a:r>
            <a:r>
              <a:rPr lang="sv-SE" dirty="0"/>
              <a:t> tjänst är i full drift, https://www.inera.se/nyheter/reportage-och-nyheter/nyheter/stor-nytta-nar-fler-nationella-kvalitetsregister-kan-ta-emot-uppgifter-automatiskt/</a:t>
            </a:r>
            <a:endParaRPr lang="sv-SE" dirty="0">
              <a:cs typeface="Calibri"/>
            </a:endParaRPr>
          </a:p>
          <a:p>
            <a:pPr marL="258445" indent="-171450">
              <a:spcAft>
                <a:spcPts val="1200"/>
              </a:spcAft>
              <a:buFont typeface="Arial,Sans-Serif"/>
              <a:buChar char="•"/>
            </a:pPr>
            <a:r>
              <a:rPr lang="sv-SE" dirty="0"/>
              <a:t>Leverantörerna agerar som agenter för kommunerna och prioriterar arbetet efter kommunernas behov. I förstudier med leverantörerna planerar alla leverantörer att först säkerställa journalintegration med Senior alert och ska färdigställa det under 2023</a:t>
            </a:r>
          </a:p>
          <a:p>
            <a:pPr marL="258445" indent="-171450">
              <a:spcAft>
                <a:spcPts val="1200"/>
              </a:spcAft>
              <a:buFont typeface="Arial,Sans-Serif"/>
              <a:buChar char="•"/>
            </a:pPr>
            <a:r>
              <a:rPr lang="sv-SE" dirty="0"/>
              <a:t>Arbetet förankras i den leverantörsoberoende referensgruppen som följer leverantörernas arbete och vägleder projektgruppen i olika strategiska val. Ett strategiskt val är att alla fem Nationella kvalitetsregister ska omfattas av projektet, inte bara Senior alert.</a:t>
            </a:r>
          </a:p>
          <a:p>
            <a:pPr marL="258445" indent="-171450">
              <a:spcAft>
                <a:spcPts val="1200"/>
              </a:spcAft>
              <a:buFont typeface="Arial,Sans-Serif"/>
              <a:buChar char="•"/>
            </a:pPr>
            <a:endParaRPr lang="sv-SE" dirty="0"/>
          </a:p>
          <a:p>
            <a:endParaRPr lang="sv-SE" sz="1200"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53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SKR:s brukarundersökningar inom socialtjänsten har genomförts årligen sedan 2014.</a:t>
            </a:r>
            <a:r>
              <a:rPr lang="sv-SE" sz="1200" kern="1200" baseline="0" dirty="0">
                <a:solidFill>
                  <a:schemeClr val="tx1"/>
                </a:solidFill>
                <a:effectLst/>
                <a:latin typeface="+mn-lt"/>
                <a:ea typeface="+mn-ea"/>
                <a:cs typeface="+mn-cs"/>
              </a:rPr>
              <a:t> S</a:t>
            </a:r>
            <a:r>
              <a:rPr lang="sv-SE" sz="1200" kern="1200" dirty="0">
                <a:solidFill>
                  <a:schemeClr val="tx1"/>
                </a:solidFill>
                <a:effectLst/>
                <a:latin typeface="+mn-lt"/>
                <a:ea typeface="+mn-ea"/>
                <a:cs typeface="+mn-cs"/>
              </a:rPr>
              <a:t>yftet är att ta reda på hur brukarna upplever kvaliteten i verksamheterna, som kunskapsunderlag för utvecklings- och förbättringsarbete.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Brukarundersökningen om utförarverksamheter inom funktionshinderområdet är den undersökning med störst deltagande. 2022 deltog 180 kommuner och 38 010  brukarsvar kom in. Det är en ökning med ca 4 000 brukarsvar från föregående år. Inom individ- och familjeomsorgen deltog 138 kommuner. 10 026 svar kom in, vilket är en ökning med ca 2 000 brukarsvar från föregående år. Enkäten inom ekonomiskt bistånd har flest svar. 82 kommuner deltog i undersökningen som riktar sig till placerade unga. 795 ungdomar svarade på enkäten (en minskning med ca 100 brukarsvar från föregående år) – den största gruppen bor i familjehem.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Under 2022 testades en ny brukarundersökning om myndighetskontakten inom funktionshinderområdet. Totalt deltog 22 kommuner, 350 brukarsvar inkom. Undersökningen planeras genomföras även i år.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digitala undersökningstjänsten som upphandlades till 2020 underlättar</a:t>
            </a:r>
            <a:r>
              <a:rPr lang="sv-SE" sz="1200" kern="1200" baseline="0" dirty="0">
                <a:solidFill>
                  <a:schemeClr val="tx1"/>
                </a:solidFill>
                <a:effectLst/>
                <a:latin typeface="+mn-lt"/>
                <a:ea typeface="+mn-ea"/>
                <a:cs typeface="+mn-cs"/>
              </a:rPr>
              <a:t> för kommuner att lägga till egna lokala frågor till de nationella, och att erbjuda brukarna att kommentera sina svar i fritext. År 2022 lämnade brukare drygt 25 000 kommentar i fritext till de fasta svarsalternativen i undersökningen – kommentarer som många kommuner skattar extra högt, då de ofta bidrar till en fördjupad förståelse av svaren.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rgbClr val="FF0000"/>
                </a:solidFill>
                <a:effectLst/>
                <a:latin typeface="+mn-lt"/>
                <a:ea typeface="+mn-ea"/>
                <a:cs typeface="+mn-cs"/>
              </a:rPr>
              <a:t>Resultaten för årets brukarundersökningar inom individ- och familjeomsorgen och funktionshinderområdet visar att brukarnas uppfattning om kvaliteten i socialtjänstens stöd för de flesta frågor ligger i nivå med resultatet för 2021. </a:t>
            </a:r>
            <a:r>
              <a:rPr lang="sv-SE" sz="1200" kern="1200" dirty="0">
                <a:solidFill>
                  <a:schemeClr val="tx1"/>
                </a:solidFill>
                <a:effectLst/>
                <a:latin typeface="+mn-lt"/>
                <a:ea typeface="+mn-ea"/>
                <a:cs typeface="+mn-cs"/>
              </a:rPr>
              <a:t>Resultaten för de tre årliga undersökningarna finns i databasen </a:t>
            </a:r>
            <a:r>
              <a:rPr lang="sv-SE" sz="1200" kern="1200" dirty="0" err="1">
                <a:solidFill>
                  <a:schemeClr val="tx1"/>
                </a:solidFill>
                <a:effectLst/>
                <a:latin typeface="+mn-lt"/>
                <a:ea typeface="+mn-ea"/>
                <a:cs typeface="+mn-cs"/>
              </a:rPr>
              <a:t>Kolada</a:t>
            </a:r>
            <a:r>
              <a:rPr lang="sv-SE" sz="1200" kern="1200" dirty="0">
                <a:solidFill>
                  <a:schemeClr val="tx1"/>
                </a:solidFill>
                <a:effectLst/>
                <a:latin typeface="+mn-lt"/>
                <a:ea typeface="+mn-ea"/>
                <a:cs typeface="+mn-cs"/>
              </a:rPr>
              <a:t>: www.kolada.se , medan resultatet för pilotundersökningen om myndighetskontakten inom funktionshinderområdet enbart delas med de kommuner som deltagit.</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Hösten 2023 genomförs ytterligare en pilotundersökning, denna gång om öppna insatser inom social barn- och ungdomsvård (föräldraskapsstöd, råd och stöd samt familjebehandling).</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6F95DFD-5F87-408B-9640-3720B64BEFFA}" type="slidenum">
              <a:rPr lang="sv-SE" smtClean="0"/>
              <a:t>11</a:t>
            </a:fld>
            <a:endParaRPr lang="sv-SE"/>
          </a:p>
        </p:txBody>
      </p:sp>
    </p:spTree>
    <p:extLst>
      <p:ext uri="{BB962C8B-B14F-4D97-AF65-F5344CB8AC3E}">
        <p14:creationId xmlns:p14="http://schemas.microsoft.com/office/powerpoint/2010/main" val="198323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F95DFD-5F87-408B-9640-3720B64BEFFA}" type="slidenum">
              <a:rPr lang="sv-SE" smtClean="0"/>
              <a:t>12</a:t>
            </a:fld>
            <a:endParaRPr lang="sv-SE"/>
          </a:p>
        </p:txBody>
      </p:sp>
    </p:spTree>
    <p:extLst>
      <p:ext uri="{BB962C8B-B14F-4D97-AF65-F5344CB8AC3E}">
        <p14:creationId xmlns:p14="http://schemas.microsoft.com/office/powerpoint/2010/main" val="370790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546664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882504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2023-10-17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771005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8093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722999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246590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76743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2023-10-17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41956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2023-10-17</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92993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3.jpeg"/><Relationship Id="rId5" Type="http://schemas.openxmlformats.org/officeDocument/2006/relationships/slideLayout" Target="../slideLayouts/slideLayout50.xml"/><Relationship Id="rId10" Type="http://schemas.openxmlformats.org/officeDocument/2006/relationships/theme" Target="../theme/theme7.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2023-10-17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2023-10-17</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2023-10-17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6113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291800" y="1042536"/>
            <a:ext cx="9608400" cy="1966912"/>
          </a:xfrm>
        </p:spPr>
        <p:txBody>
          <a:bodyPr/>
          <a:lstStyle/>
          <a:p>
            <a:pPr>
              <a:lnSpc>
                <a:spcPct val="100000"/>
              </a:lnSpc>
            </a:pPr>
            <a:r>
              <a:rPr lang="sv-SE" sz="4000" dirty="0"/>
              <a:t>Förnyad rekommendation om kunskapsstyrning socialtjänst 2024</a:t>
            </a:r>
          </a:p>
        </p:txBody>
      </p:sp>
      <p:pic>
        <p:nvPicPr>
          <p:cNvPr id="4" name="Bildobjekt 3" descr="En bild som visar text&#10;&#10;Automatiskt genererad beskrivning">
            <a:extLst>
              <a:ext uri="{FF2B5EF4-FFF2-40B4-BE49-F238E27FC236}">
                <a16:creationId xmlns:a16="http://schemas.microsoft.com/office/drawing/2014/main" id="{CE315905-F390-258B-6A90-27915EFDA382}"/>
              </a:ext>
            </a:extLst>
          </p:cNvPr>
          <p:cNvPicPr>
            <a:picLocks noChangeAspect="1"/>
          </p:cNvPicPr>
          <p:nvPr/>
        </p:nvPicPr>
        <p:blipFill>
          <a:blip r:embed="rId2"/>
          <a:stretch>
            <a:fillRect/>
          </a:stretch>
        </p:blipFill>
        <p:spPr>
          <a:xfrm>
            <a:off x="4175760" y="2789904"/>
            <a:ext cx="3840480" cy="2597785"/>
          </a:xfrm>
          <a:prstGeom prst="rect">
            <a:avLst/>
          </a:prstGeom>
        </p:spPr>
      </p:pic>
    </p:spTree>
    <p:extLst>
      <p:ext uri="{BB962C8B-B14F-4D97-AF65-F5344CB8AC3E}">
        <p14:creationId xmlns:p14="http://schemas.microsoft.com/office/powerpoint/2010/main" val="413066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9704" y="677109"/>
            <a:ext cx="10892696" cy="778768"/>
          </a:xfrm>
        </p:spPr>
        <p:txBody>
          <a:bodyPr/>
          <a:lstStyle/>
          <a:p>
            <a:pPr>
              <a:lnSpc>
                <a:spcPct val="100000"/>
              </a:lnSpc>
            </a:pPr>
            <a:r>
              <a:rPr lang="sv-SE" sz="3200" dirty="0">
                <a:ea typeface="+mj-lt"/>
                <a:cs typeface="+mj-lt"/>
              </a:rPr>
              <a:t>Arbete med integration av register och journal pågår</a:t>
            </a:r>
          </a:p>
        </p:txBody>
      </p:sp>
      <p:sp>
        <p:nvSpPr>
          <p:cNvPr id="3" name="Platshållare för innehåll 2"/>
          <p:cNvSpPr>
            <a:spLocks noGrp="1"/>
          </p:cNvSpPr>
          <p:nvPr>
            <p:ph idx="1"/>
          </p:nvPr>
        </p:nvSpPr>
        <p:spPr>
          <a:xfrm>
            <a:off x="689704" y="1740615"/>
            <a:ext cx="5815871" cy="4050892"/>
          </a:xfrm>
        </p:spPr>
        <p:txBody>
          <a:bodyPr vert="horz" lIns="91440" tIns="45720" rIns="91440" bIns="45720" rtlCol="0" anchor="t">
            <a:noAutofit/>
          </a:bodyPr>
          <a:lstStyle/>
          <a:p>
            <a:pPr marL="258445">
              <a:buFont typeface="Arial" panose="05050102010706020507" pitchFamily="18" charset="2"/>
              <a:buChar char="•"/>
            </a:pPr>
            <a:r>
              <a:rPr lang="sv-SE" sz="2000" dirty="0"/>
              <a:t>Senior alert färdigställdes under 2022.</a:t>
            </a:r>
            <a:endParaRPr lang="sv-SE" sz="2000" dirty="0">
              <a:cs typeface="Arial"/>
            </a:endParaRPr>
          </a:p>
          <a:p>
            <a:pPr marL="258445">
              <a:buFont typeface="Arial" panose="05050102010706020507" pitchFamily="18" charset="2"/>
              <a:buChar char="•"/>
            </a:pPr>
            <a:r>
              <a:rPr lang="sv-SE" sz="2000" dirty="0"/>
              <a:t>Projektstyrgrupp och en leverantörsoberoende referensgrupp från kommunerna.</a:t>
            </a:r>
            <a:endParaRPr lang="sv-SE" sz="2000" dirty="0">
              <a:cs typeface="Arial"/>
            </a:endParaRPr>
          </a:p>
          <a:p>
            <a:pPr marL="258445">
              <a:buFont typeface="Arial" panose="020B0604020202020204" pitchFamily="34" charset="0"/>
              <a:buChar char="•"/>
            </a:pPr>
            <a:r>
              <a:rPr lang="sv-SE" sz="2000" dirty="0"/>
              <a:t>Leverantörerna prioriterar arbetet efter kommunernas behov.</a:t>
            </a:r>
          </a:p>
          <a:p>
            <a:pPr marL="258445">
              <a:buFont typeface="Arial" panose="020B0604020202020204" pitchFamily="34" charset="0"/>
              <a:buChar char="•"/>
            </a:pPr>
            <a:r>
              <a:rPr lang="sv-SE" sz="2000" dirty="0" err="1"/>
              <a:t>Ineras</a:t>
            </a:r>
            <a:r>
              <a:rPr lang="sv-SE" sz="2000" dirty="0"/>
              <a:t> tjänst är i full drift och agenterna påbörjade anslutning under 2022.</a:t>
            </a:r>
            <a:endParaRPr lang="sv-SE" sz="2000" dirty="0">
              <a:cs typeface="Arial"/>
            </a:endParaRPr>
          </a:p>
        </p:txBody>
      </p:sp>
      <p:cxnSp>
        <p:nvCxnSpPr>
          <p:cNvPr id="7" name="Rak koppling 6">
            <a:extLst>
              <a:ext uri="{FF2B5EF4-FFF2-40B4-BE49-F238E27FC236}">
                <a16:creationId xmlns:a16="http://schemas.microsoft.com/office/drawing/2014/main" id="{8243FB72-807C-B2DB-73F3-CFC20B7E919B}"/>
              </a:ext>
            </a:extLst>
          </p:cNvPr>
          <p:cNvCxnSpPr>
            <a:cxnSpLocks/>
          </p:cNvCxnSpPr>
          <p:nvPr/>
        </p:nvCxnSpPr>
        <p:spPr>
          <a:xfrm>
            <a:off x="0" y="1455877"/>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Bildobjekt 8" descr="En bild som visar text&#10;&#10;Automatiskt genererad beskrivning">
            <a:extLst>
              <a:ext uri="{FF2B5EF4-FFF2-40B4-BE49-F238E27FC236}">
                <a16:creationId xmlns:a16="http://schemas.microsoft.com/office/drawing/2014/main" id="{3C65D08A-FA87-8227-2827-96195E3A33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72732" y="1634766"/>
            <a:ext cx="4952568" cy="3767357"/>
          </a:xfrm>
          <a:prstGeom prst="rect">
            <a:avLst/>
          </a:prstGeom>
        </p:spPr>
      </p:pic>
    </p:spTree>
    <p:extLst>
      <p:ext uri="{BB962C8B-B14F-4D97-AF65-F5344CB8AC3E}">
        <p14:creationId xmlns:p14="http://schemas.microsoft.com/office/powerpoint/2010/main" val="346949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07610316-925D-4B51-8A5B-D96E7B405031}"/>
              </a:ext>
            </a:extLst>
          </p:cNvPr>
          <p:cNvSpPr>
            <a:spLocks noGrp="1"/>
          </p:cNvSpPr>
          <p:nvPr>
            <p:ph sz="half" idx="2"/>
          </p:nvPr>
        </p:nvSpPr>
        <p:spPr>
          <a:xfrm>
            <a:off x="703919" y="1916838"/>
            <a:ext cx="4706281" cy="3205797"/>
          </a:xfrm>
        </p:spPr>
        <p:txBody>
          <a:bodyPr vert="horz" lIns="91440" tIns="45720" rIns="91440" bIns="45720" rtlCol="0" anchor="t">
            <a:noAutofit/>
          </a:bodyPr>
          <a:lstStyle/>
          <a:p>
            <a:pPr marL="29845" indent="0">
              <a:buNone/>
            </a:pPr>
            <a:r>
              <a:rPr lang="sv-SE" sz="2000" dirty="0"/>
              <a:t>I de nationella brukarundersökningarna har personer som har kontakt med eller stöd inom individ- och familjeomsorg och funktionshinderområdet möjlighet att göra sina röster hörda. </a:t>
            </a:r>
          </a:p>
          <a:p>
            <a:pPr marL="29845" indent="0">
              <a:buNone/>
            </a:pPr>
            <a:r>
              <a:rPr lang="sv-SE" sz="2000" dirty="0"/>
              <a:t>Resultatet används som kunskapsunderlag för att utveckla verksamheten. </a:t>
            </a:r>
            <a:endParaRPr lang="sv-SE" sz="2000" i="1" dirty="0">
              <a:cs typeface="Arial"/>
            </a:endParaRPr>
          </a:p>
        </p:txBody>
      </p:sp>
      <p:sp>
        <p:nvSpPr>
          <p:cNvPr id="2" name="Rubrik 1">
            <a:extLst>
              <a:ext uri="{FF2B5EF4-FFF2-40B4-BE49-F238E27FC236}">
                <a16:creationId xmlns:a16="http://schemas.microsoft.com/office/drawing/2014/main" id="{07FCE10D-7C9E-236A-8DB6-CA05F76ECD87}"/>
              </a:ext>
            </a:extLst>
          </p:cNvPr>
          <p:cNvSpPr>
            <a:spLocks noGrp="1"/>
          </p:cNvSpPr>
          <p:nvPr>
            <p:ph type="title"/>
          </p:nvPr>
        </p:nvSpPr>
        <p:spPr>
          <a:xfrm>
            <a:off x="703920" y="1126263"/>
            <a:ext cx="5891844" cy="1112405"/>
          </a:xfrm>
        </p:spPr>
        <p:txBody>
          <a:bodyPr/>
          <a:lstStyle/>
          <a:p>
            <a:r>
              <a:rPr lang="sv-SE" sz="3200" dirty="0">
                <a:ea typeface="+mj-lt"/>
                <a:cs typeface="+mj-lt"/>
              </a:rPr>
              <a:t>Varje röst räknas!</a:t>
            </a:r>
          </a:p>
        </p:txBody>
      </p:sp>
      <p:cxnSp>
        <p:nvCxnSpPr>
          <p:cNvPr id="6" name="Rak koppling 5">
            <a:extLst>
              <a:ext uri="{FF2B5EF4-FFF2-40B4-BE49-F238E27FC236}">
                <a16:creationId xmlns:a16="http://schemas.microsoft.com/office/drawing/2014/main" id="{CA1AF278-EB90-F4E7-9323-EC1597050BB1}"/>
              </a:ext>
            </a:extLst>
          </p:cNvPr>
          <p:cNvCxnSpPr>
            <a:cxnSpLocks/>
          </p:cNvCxnSpPr>
          <p:nvPr/>
        </p:nvCxnSpPr>
        <p:spPr>
          <a:xfrm>
            <a:off x="0" y="1789470"/>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DAB2AC0A-27F9-4506-9EBE-680D6214A9AE">
            <a:extLst>
              <a:ext uri="{FF2B5EF4-FFF2-40B4-BE49-F238E27FC236}">
                <a16:creationId xmlns:a16="http://schemas.microsoft.com/office/drawing/2014/main" id="{8A364697-F0E9-42B6-AB5B-D5257D7853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727715" y="573885"/>
            <a:ext cx="5252902" cy="36834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pic>
        <p:nvPicPr>
          <p:cNvPr id="3" name="Bildobjekt 5">
            <a:extLst>
              <a:ext uri="{FF2B5EF4-FFF2-40B4-BE49-F238E27FC236}">
                <a16:creationId xmlns:a16="http://schemas.microsoft.com/office/drawing/2014/main" id="{2462BA79-6E13-BE72-72CB-E4887FF854EB}"/>
              </a:ext>
            </a:extLst>
          </p:cNvPr>
          <p:cNvPicPr>
            <a:picLocks noChangeAspect="1"/>
          </p:cNvPicPr>
          <p:nvPr/>
        </p:nvPicPr>
        <p:blipFill>
          <a:blip r:embed="rId4"/>
          <a:stretch>
            <a:fillRect/>
          </a:stretch>
        </p:blipFill>
        <p:spPr>
          <a:xfrm>
            <a:off x="9376305" y="2705100"/>
            <a:ext cx="2111775" cy="1760311"/>
          </a:xfrm>
          <a:prstGeom prst="rect">
            <a:avLst/>
          </a:prstGeom>
        </p:spPr>
      </p:pic>
    </p:spTree>
    <p:extLst>
      <p:ext uri="{BB962C8B-B14F-4D97-AF65-F5344CB8AC3E}">
        <p14:creationId xmlns:p14="http://schemas.microsoft.com/office/powerpoint/2010/main" val="285078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FA6E8EF-DDD4-5F2A-D682-9E4F9444B07C}"/>
              </a:ext>
            </a:extLst>
          </p:cNvPr>
          <p:cNvPicPr>
            <a:picLocks noChangeAspect="1"/>
          </p:cNvPicPr>
          <p:nvPr/>
        </p:nvPicPr>
        <p:blipFill>
          <a:blip r:embed="rId3"/>
          <a:stretch>
            <a:fillRect/>
          </a:stretch>
        </p:blipFill>
        <p:spPr>
          <a:xfrm>
            <a:off x="7994434" y="1171707"/>
            <a:ext cx="4197566" cy="4927863"/>
          </a:xfrm>
          <a:prstGeom prst="rect">
            <a:avLst/>
          </a:prstGeom>
        </p:spPr>
      </p:pic>
      <p:sp>
        <p:nvSpPr>
          <p:cNvPr id="10" name="Content Placeholder 2">
            <a:extLst>
              <a:ext uri="{FF2B5EF4-FFF2-40B4-BE49-F238E27FC236}">
                <a16:creationId xmlns:a16="http://schemas.microsoft.com/office/drawing/2014/main" id="{944275E3-FEB2-4714-A7CB-F8E46877091F}"/>
              </a:ext>
            </a:extLst>
          </p:cNvPr>
          <p:cNvSpPr>
            <a:spLocks noGrp="1"/>
          </p:cNvSpPr>
          <p:nvPr>
            <p:ph sz="half" idx="1"/>
          </p:nvPr>
        </p:nvSpPr>
        <p:spPr>
          <a:xfrm>
            <a:off x="675540" y="1611289"/>
            <a:ext cx="7396637" cy="4488281"/>
          </a:xfrm>
        </p:spPr>
        <p:txBody>
          <a:bodyPr vert="horz" lIns="91440" tIns="45720" rIns="91440" bIns="45720" rtlCol="0" anchor="t">
            <a:noAutofit/>
          </a:bodyPr>
          <a:lstStyle/>
          <a:p>
            <a:pPr marL="315595" indent="-285750">
              <a:spcBef>
                <a:spcPts val="600"/>
              </a:spcBef>
              <a:spcAft>
                <a:spcPts val="0"/>
              </a:spcAft>
              <a:buFont typeface="Arial" panose="020B0604020202020204" pitchFamily="34" charset="0"/>
              <a:buChar char="•"/>
            </a:pPr>
            <a:r>
              <a:rPr lang="sv-SE" sz="1800" dirty="0"/>
              <a:t>203 kommuner deltog i minst en brukarundersökning 2022.</a:t>
            </a:r>
          </a:p>
          <a:p>
            <a:pPr marL="315595" indent="-285750">
              <a:spcBef>
                <a:spcPts val="600"/>
              </a:spcBef>
              <a:spcAft>
                <a:spcPts val="0"/>
              </a:spcAft>
              <a:buFont typeface="Arial" panose="020B0604020202020204" pitchFamily="34" charset="0"/>
              <a:buChar char="•"/>
            </a:pPr>
            <a:r>
              <a:rPr lang="sv-SE" sz="1800" dirty="0"/>
              <a:t>Under 2022 har två nya brukarundersökningarna utvecklats utifrån kommunernas önskemål: om myndighetskontakten inom funktionshinderområdet (pilot 2022) samt om öppna insatser för ungdomar och vårdnadshavare inom social barn- och ungdomsvård (pilot under 2023). </a:t>
            </a:r>
            <a:endParaRPr lang="sv-SE" sz="1800" dirty="0">
              <a:solidFill>
                <a:srgbClr val="FF0000"/>
              </a:solidFill>
            </a:endParaRPr>
          </a:p>
          <a:p>
            <a:pPr marL="315595" indent="-285750">
              <a:spcBef>
                <a:spcPts val="600"/>
              </a:spcBef>
              <a:spcAft>
                <a:spcPts val="0"/>
              </a:spcAft>
              <a:buFont typeface="Arial" panose="020B0604020202020204" pitchFamily="34" charset="0"/>
              <a:buChar char="•"/>
            </a:pPr>
            <a:r>
              <a:rPr lang="sv-SE" sz="1800" dirty="0"/>
              <a:t>Under 2022 testade sex kommuner e-postpåminnelse för enkäten inom ekonomiskt bistånd, vilket ökade svarsfrekvensen.</a:t>
            </a:r>
          </a:p>
          <a:p>
            <a:pPr marL="315595" indent="-285750">
              <a:spcBef>
                <a:spcPts val="600"/>
              </a:spcBef>
              <a:spcAft>
                <a:spcPts val="0"/>
              </a:spcAft>
              <a:buFont typeface="Arial" panose="020B0604020202020204" pitchFamily="34" charset="0"/>
              <a:buChar char="•"/>
            </a:pPr>
            <a:r>
              <a:rPr lang="sv-SE" sz="1800" dirty="0"/>
              <a:t>E-postpåminnelser kommer att användas för alla undersökningar inom IFO samt för den om myndighetskontakten inom funktionshinderområdet från 2023.</a:t>
            </a:r>
          </a:p>
          <a:p>
            <a:pPr marL="315595" indent="-285750">
              <a:spcBef>
                <a:spcPts val="600"/>
              </a:spcBef>
              <a:spcAft>
                <a:spcPts val="0"/>
              </a:spcAft>
              <a:buFont typeface="Arial" panose="020B0604020202020204" pitchFamily="34" charset="0"/>
              <a:buChar char="•"/>
            </a:pPr>
            <a:r>
              <a:rPr lang="sv-SE" sz="1800" dirty="0"/>
              <a:t>2023 testas sms-påminnelser i mindre skala för kommuner som är intresserade. </a:t>
            </a:r>
          </a:p>
        </p:txBody>
      </p:sp>
      <p:sp>
        <p:nvSpPr>
          <p:cNvPr id="12" name="Title 3">
            <a:extLst>
              <a:ext uri="{FF2B5EF4-FFF2-40B4-BE49-F238E27FC236}">
                <a16:creationId xmlns:a16="http://schemas.microsoft.com/office/drawing/2014/main" id="{243528B9-8D44-4CF7-8C4D-0AFC10A7A753}"/>
              </a:ext>
            </a:extLst>
          </p:cNvPr>
          <p:cNvSpPr>
            <a:spLocks noGrp="1"/>
          </p:cNvSpPr>
          <p:nvPr>
            <p:ph type="title"/>
          </p:nvPr>
        </p:nvSpPr>
        <p:spPr>
          <a:xfrm>
            <a:off x="675540" y="490259"/>
            <a:ext cx="7582936" cy="1261576"/>
          </a:xfrm>
        </p:spPr>
        <p:txBody>
          <a:bodyPr/>
          <a:lstStyle/>
          <a:p>
            <a:pPr>
              <a:lnSpc>
                <a:spcPct val="100000"/>
              </a:lnSpc>
            </a:pPr>
            <a:r>
              <a:rPr lang="sv-SE" sz="3200" dirty="0">
                <a:ea typeface="+mj-lt"/>
                <a:cs typeface="+mj-lt"/>
              </a:rPr>
              <a:t>Deltagande och utveckling </a:t>
            </a:r>
            <a:r>
              <a:rPr lang="en-US" sz="3200" dirty="0">
                <a:ea typeface="+mj-lt"/>
                <a:cs typeface="+mj-lt"/>
              </a:rPr>
              <a:t>2022-2023</a:t>
            </a:r>
          </a:p>
        </p:txBody>
      </p:sp>
      <p:cxnSp>
        <p:nvCxnSpPr>
          <p:cNvPr id="2" name="Rak koppling 1">
            <a:extLst>
              <a:ext uri="{FF2B5EF4-FFF2-40B4-BE49-F238E27FC236}">
                <a16:creationId xmlns:a16="http://schemas.microsoft.com/office/drawing/2014/main" id="{9D152D7F-25B7-2F11-A582-1ED3040CB901}"/>
              </a:ext>
            </a:extLst>
          </p:cNvPr>
          <p:cNvCxnSpPr>
            <a:cxnSpLocks/>
          </p:cNvCxnSpPr>
          <p:nvPr/>
        </p:nvCxnSpPr>
        <p:spPr>
          <a:xfrm>
            <a:off x="-96000" y="1271109"/>
            <a:ext cx="12384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7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116" y="649735"/>
            <a:ext cx="9019579" cy="1145581"/>
          </a:xfrm>
        </p:spPr>
        <p:txBody>
          <a:bodyPr/>
          <a:lstStyle/>
          <a:p>
            <a:pPr>
              <a:lnSpc>
                <a:spcPct val="100000"/>
              </a:lnSpc>
            </a:pPr>
            <a:r>
              <a:rPr lang="sv-SE" sz="3200" dirty="0">
                <a:ea typeface="+mj-lt"/>
                <a:cs typeface="+mj-lt"/>
              </a:rPr>
              <a:t>Individbaserad systematisk uppföljning (ISU) ger stöd för verksamhetsutveckling</a:t>
            </a:r>
          </a:p>
        </p:txBody>
      </p:sp>
      <p:sp>
        <p:nvSpPr>
          <p:cNvPr id="3" name="Platshållare för innehåll 2"/>
          <p:cNvSpPr>
            <a:spLocks noGrp="1"/>
          </p:cNvSpPr>
          <p:nvPr>
            <p:ph idx="1"/>
          </p:nvPr>
        </p:nvSpPr>
        <p:spPr>
          <a:xfrm>
            <a:off x="713116" y="2196440"/>
            <a:ext cx="9019579" cy="3451885"/>
          </a:xfrm>
        </p:spPr>
        <p:txBody>
          <a:bodyPr vert="horz" lIns="91440" tIns="45720" rIns="91440" bIns="45720" rtlCol="0" anchor="t">
            <a:noAutofit/>
          </a:bodyPr>
          <a:lstStyle/>
          <a:p>
            <a:pPr marL="29845" indent="0">
              <a:buNone/>
            </a:pPr>
            <a:r>
              <a:rPr lang="sv-SE" sz="1800" dirty="0"/>
              <a:t>Under 2022 arrangerades fyra digitala seminarier. Seminariernas teman har varit:</a:t>
            </a:r>
          </a:p>
          <a:p>
            <a:pPr marL="799465" lvl="1" indent="-342900">
              <a:buFont typeface="+mj-lt"/>
              <a:buAutoNum type="arabicPeriod"/>
            </a:pPr>
            <a:r>
              <a:rPr lang="sv-SE" sz="1800" dirty="0"/>
              <a:t>Hur verksamhetssystemen kan underlätta ISU</a:t>
            </a:r>
            <a:endParaRPr lang="sv-SE" sz="1800" dirty="0">
              <a:cs typeface="Arial"/>
            </a:endParaRPr>
          </a:p>
          <a:p>
            <a:pPr marL="799465" lvl="1" indent="-342900">
              <a:buFont typeface="+mj-lt"/>
              <a:buAutoNum type="arabicPeriod"/>
            </a:pPr>
            <a:r>
              <a:rPr lang="sv-SE" sz="1800" dirty="0"/>
              <a:t>Hur </a:t>
            </a:r>
            <a:r>
              <a:rPr lang="sv-SE" sz="1800" dirty="0" err="1"/>
              <a:t>RSS:er</a:t>
            </a:r>
            <a:r>
              <a:rPr lang="sv-SE" sz="1800" dirty="0"/>
              <a:t> kan stödja ISU-arbetet</a:t>
            </a:r>
            <a:endParaRPr lang="sv-SE" sz="1800" dirty="0">
              <a:cs typeface="Arial"/>
            </a:endParaRPr>
          </a:p>
          <a:p>
            <a:pPr marL="799465" lvl="1" indent="-342900">
              <a:buFont typeface="+mj-lt"/>
              <a:buAutoNum type="arabicPeriod"/>
            </a:pPr>
            <a:r>
              <a:rPr lang="sv-SE" sz="1800" dirty="0"/>
              <a:t>Hur ISU kan användas för att belysa jämställdhet</a:t>
            </a:r>
            <a:endParaRPr lang="sv-SE" sz="1800" dirty="0">
              <a:cs typeface="Arial"/>
            </a:endParaRPr>
          </a:p>
          <a:p>
            <a:pPr marL="799465" lvl="1" indent="-342900">
              <a:buFont typeface="+mj-lt"/>
              <a:buAutoNum type="arabicPeriod"/>
            </a:pPr>
            <a:r>
              <a:rPr lang="sv-SE" sz="1800" dirty="0"/>
              <a:t>Ledarskapets betydelse i ISU-arbetet</a:t>
            </a:r>
            <a:br>
              <a:rPr lang="sv-SE" sz="1800" dirty="0"/>
            </a:br>
            <a:endParaRPr lang="sv-SE" sz="1800" dirty="0">
              <a:cs typeface="Arial"/>
            </a:endParaRPr>
          </a:p>
          <a:p>
            <a:pPr marL="29845" indent="0">
              <a:buNone/>
            </a:pPr>
            <a:r>
              <a:rPr lang="sv-SE" sz="1800" dirty="0"/>
              <a:t>Ett särskilt fokus har under 2022 riktats på äldreomsorg och funktionshinderområdet genom en utbildning i individbaserad systematisk uppföljning med koppling till IBIC.</a:t>
            </a:r>
            <a:endParaRPr lang="sv-SE" sz="1800" dirty="0">
              <a:cs typeface="Arial"/>
            </a:endParaRPr>
          </a:p>
          <a:p>
            <a:pPr marL="29845" indent="0">
              <a:buNone/>
            </a:pPr>
            <a:r>
              <a:rPr lang="sv-SE" sz="1800" dirty="0"/>
              <a:t>Två nya goda exempel på lokal individbaserad uppföljning som lett till ny kunskap och förändring i verksamheten finns på Kunskapsguiden.se, där också övriga stöd finns.</a:t>
            </a:r>
            <a:endParaRPr lang="sv-SE" sz="1800" dirty="0">
              <a:cs typeface="Arial"/>
            </a:endParaRPr>
          </a:p>
        </p:txBody>
      </p:sp>
      <p:cxnSp>
        <p:nvCxnSpPr>
          <p:cNvPr id="6" name="Rak koppling 5">
            <a:extLst>
              <a:ext uri="{FF2B5EF4-FFF2-40B4-BE49-F238E27FC236}">
                <a16:creationId xmlns:a16="http://schemas.microsoft.com/office/drawing/2014/main" id="{51107DB9-9DA7-8021-B672-2EB43FE7D70A}"/>
              </a:ext>
            </a:extLst>
          </p:cNvPr>
          <p:cNvCxnSpPr>
            <a:cxnSpLocks/>
          </p:cNvCxnSpPr>
          <p:nvPr/>
        </p:nvCxnSpPr>
        <p:spPr>
          <a:xfrm>
            <a:off x="0" y="1945144"/>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1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218E77E-6269-2736-4133-9CE71DBC3BA8}"/>
              </a:ext>
            </a:extLst>
          </p:cNvPr>
          <p:cNvSpPr txBox="1"/>
          <p:nvPr/>
        </p:nvSpPr>
        <p:spPr>
          <a:xfrm>
            <a:off x="5103363" y="3565217"/>
            <a:ext cx="4150022" cy="1015663"/>
          </a:xfrm>
          <a:prstGeom prst="rect">
            <a:avLst/>
          </a:prstGeom>
          <a:noFill/>
        </p:spPr>
        <p:txBody>
          <a:bodyPr wrap="square" lIns="91440" tIns="45720" rIns="91440" bIns="45720" rtlCol="0" anchor="t">
            <a:spAutoFit/>
          </a:bodyPr>
          <a:lstStyle/>
          <a:p>
            <a:r>
              <a:rPr lang="sv-SE" sz="2000" b="1" dirty="0">
                <a:ea typeface="+mj-lt"/>
                <a:cs typeface="+mj-lt"/>
              </a:rPr>
              <a:t>Tillsammans har vi </a:t>
            </a:r>
            <a:br>
              <a:rPr lang="sv-SE" sz="2000" b="1" dirty="0">
                <a:ea typeface="+mj-lt"/>
                <a:cs typeface="+mj-lt"/>
              </a:rPr>
            </a:br>
            <a:r>
              <a:rPr lang="sv-SE" sz="2000" b="1" dirty="0">
                <a:ea typeface="+mj-lt"/>
                <a:cs typeface="+mj-lt"/>
              </a:rPr>
              <a:t>kunskap, kraft och kompetens att utveckla socialtjänsten</a:t>
            </a:r>
            <a:endParaRPr lang="sv-SE" sz="2000" b="1">
              <a:cs typeface="Arial"/>
            </a:endParaRPr>
          </a:p>
        </p:txBody>
      </p:sp>
      <p:pic>
        <p:nvPicPr>
          <p:cNvPr id="13" name="Bildobjekt 12" descr="En bild som visar text, cd, vektorgrafik&#10;&#10;Automatiskt genererad beskrivning">
            <a:extLst>
              <a:ext uri="{FF2B5EF4-FFF2-40B4-BE49-F238E27FC236}">
                <a16:creationId xmlns:a16="http://schemas.microsoft.com/office/drawing/2014/main" id="{406B5E0C-9E62-527B-BA3B-46787150C8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7392" y="2641013"/>
            <a:ext cx="2857636" cy="2858364"/>
          </a:xfrm>
          <a:prstGeom prst="rect">
            <a:avLst/>
          </a:prstGeom>
        </p:spPr>
      </p:pic>
      <p:cxnSp>
        <p:nvCxnSpPr>
          <p:cNvPr id="3" name="Rak koppling 2">
            <a:extLst>
              <a:ext uri="{FF2B5EF4-FFF2-40B4-BE49-F238E27FC236}">
                <a16:creationId xmlns:a16="http://schemas.microsoft.com/office/drawing/2014/main" id="{619A6A9D-7355-EA37-F458-04D96FEC09E0}"/>
              </a:ext>
            </a:extLst>
          </p:cNvPr>
          <p:cNvCxnSpPr>
            <a:cxnSpLocks/>
          </p:cNvCxnSpPr>
          <p:nvPr/>
        </p:nvCxnSpPr>
        <p:spPr>
          <a:xfrm>
            <a:off x="0" y="1945144"/>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ubrik 1">
            <a:extLst>
              <a:ext uri="{FF2B5EF4-FFF2-40B4-BE49-F238E27FC236}">
                <a16:creationId xmlns:a16="http://schemas.microsoft.com/office/drawing/2014/main" id="{F21AEC62-A22B-1E95-D72E-752048813117}"/>
              </a:ext>
            </a:extLst>
          </p:cNvPr>
          <p:cNvSpPr>
            <a:spLocks noGrp="1"/>
          </p:cNvSpPr>
          <p:nvPr>
            <p:ph type="title"/>
          </p:nvPr>
        </p:nvSpPr>
        <p:spPr>
          <a:xfrm>
            <a:off x="713116" y="990466"/>
            <a:ext cx="10884310" cy="804850"/>
          </a:xfrm>
        </p:spPr>
        <p:txBody>
          <a:bodyPr/>
          <a:lstStyle/>
          <a:p>
            <a:pPr algn="l">
              <a:lnSpc>
                <a:spcPct val="100000"/>
              </a:lnSpc>
            </a:pPr>
            <a:r>
              <a:rPr lang="sv-SE" sz="3200" dirty="0">
                <a:solidFill>
                  <a:schemeClr val="tx1"/>
                </a:solidFill>
                <a:ea typeface="+mj-lt"/>
                <a:cs typeface="+mj-lt"/>
              </a:rPr>
              <a:t>Yrkesresan: Kompetensutveckling inom socialtjänsten</a:t>
            </a:r>
            <a:endParaRPr lang="sv-SE" dirty="0">
              <a:solidFill>
                <a:schemeClr val="tx1"/>
              </a:solidFill>
            </a:endParaRPr>
          </a:p>
        </p:txBody>
      </p:sp>
    </p:spTree>
    <p:extLst>
      <p:ext uri="{BB962C8B-B14F-4D97-AF65-F5344CB8AC3E}">
        <p14:creationId xmlns:p14="http://schemas.microsoft.com/office/powerpoint/2010/main" val="229492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6723" y="748799"/>
            <a:ext cx="8383927" cy="1671205"/>
          </a:xfrm>
        </p:spPr>
        <p:txBody>
          <a:bodyPr/>
          <a:lstStyle/>
          <a:p>
            <a:pPr>
              <a:lnSpc>
                <a:spcPct val="100000"/>
              </a:lnSpc>
            </a:pPr>
            <a:r>
              <a:rPr lang="sv-SE" sz="3200" dirty="0">
                <a:ea typeface="+mj-lt"/>
                <a:cs typeface="+mj-lt"/>
              </a:rPr>
              <a:t>Förstudier för Yrkesresan görs inom ramen för Partnerskapet och </a:t>
            </a:r>
            <a:br>
              <a:rPr lang="sv-SE" sz="3200" dirty="0">
                <a:ea typeface="+mj-lt"/>
                <a:cs typeface="+mj-lt"/>
              </a:rPr>
            </a:br>
            <a:r>
              <a:rPr lang="sv-SE" sz="3200" dirty="0">
                <a:ea typeface="+mj-lt"/>
                <a:cs typeface="+mj-lt"/>
              </a:rPr>
              <a:t>finansieras av rekommendationen</a:t>
            </a:r>
          </a:p>
        </p:txBody>
      </p:sp>
      <p:graphicFrame>
        <p:nvGraphicFramePr>
          <p:cNvPr id="5" name="Table 4">
            <a:extLst>
              <a:ext uri="{FF2B5EF4-FFF2-40B4-BE49-F238E27FC236}">
                <a16:creationId xmlns:a16="http://schemas.microsoft.com/office/drawing/2014/main" id="{ABC83EB3-ECBD-40DC-98FB-B045A7B35331}"/>
              </a:ext>
            </a:extLst>
          </p:cNvPr>
          <p:cNvGraphicFramePr>
            <a:graphicFrameLocks noGrp="1"/>
          </p:cNvGraphicFramePr>
          <p:nvPr/>
        </p:nvGraphicFramePr>
        <p:xfrm>
          <a:off x="626722" y="2728529"/>
          <a:ext cx="8425432" cy="2492651"/>
        </p:xfrm>
        <a:graphic>
          <a:graphicData uri="http://schemas.openxmlformats.org/drawingml/2006/table">
            <a:tbl>
              <a:tblPr firstRow="1" bandRow="1">
                <a:tableStyleId>{5A111915-BE36-4E01-A7E5-04B1672EAD32}</a:tableStyleId>
              </a:tblPr>
              <a:tblGrid>
                <a:gridCol w="707131">
                  <a:extLst>
                    <a:ext uri="{9D8B030D-6E8A-4147-A177-3AD203B41FA5}">
                      <a16:colId xmlns:a16="http://schemas.microsoft.com/office/drawing/2014/main" val="663465857"/>
                    </a:ext>
                  </a:extLst>
                </a:gridCol>
                <a:gridCol w="2608187">
                  <a:extLst>
                    <a:ext uri="{9D8B030D-6E8A-4147-A177-3AD203B41FA5}">
                      <a16:colId xmlns:a16="http://schemas.microsoft.com/office/drawing/2014/main" val="2434786600"/>
                    </a:ext>
                  </a:extLst>
                </a:gridCol>
                <a:gridCol w="2756829">
                  <a:extLst>
                    <a:ext uri="{9D8B030D-6E8A-4147-A177-3AD203B41FA5}">
                      <a16:colId xmlns:a16="http://schemas.microsoft.com/office/drawing/2014/main" val="2309830102"/>
                    </a:ext>
                  </a:extLst>
                </a:gridCol>
                <a:gridCol w="2353285">
                  <a:extLst>
                    <a:ext uri="{9D8B030D-6E8A-4147-A177-3AD203B41FA5}">
                      <a16:colId xmlns:a16="http://schemas.microsoft.com/office/drawing/2014/main" val="4072600336"/>
                    </a:ext>
                  </a:extLst>
                </a:gridCol>
              </a:tblGrid>
              <a:tr h="598074">
                <a:tc>
                  <a:txBody>
                    <a:bodyPr/>
                    <a:lstStyle/>
                    <a:p>
                      <a:pPr marL="0" lvl="0" algn="l" rtl="0" latinLnBrk="0">
                        <a:spcBef>
                          <a:spcPts val="0"/>
                        </a:spcBef>
                        <a:spcAft>
                          <a:spcPts val="0"/>
                        </a:spcAft>
                      </a:pPr>
                      <a:r>
                        <a:rPr lang="sv-SE" sz="1800" dirty="0">
                          <a:effectLst/>
                        </a:rPr>
                        <a:t> År</a:t>
                      </a:r>
                    </a:p>
                  </a:txBody>
                  <a:tcPr marL="45720" marR="45720" anchor="b"/>
                </a:tc>
                <a:tc>
                  <a:txBody>
                    <a:bodyPr/>
                    <a:lstStyle/>
                    <a:p>
                      <a:pPr marL="180975" lvl="1" indent="9525" algn="l" rtl="0" latinLnBrk="0">
                        <a:spcBef>
                          <a:spcPts val="0"/>
                        </a:spcBef>
                        <a:spcAft>
                          <a:spcPts val="0"/>
                        </a:spcAft>
                      </a:pPr>
                      <a:r>
                        <a:rPr lang="sv-SE" sz="1800" dirty="0">
                          <a:effectLst/>
                        </a:rPr>
                        <a:t>Verksamhetsområde</a:t>
                      </a:r>
                    </a:p>
                  </a:txBody>
                  <a:tcPr marL="45720" marR="45720" anchor="b"/>
                </a:tc>
                <a:tc>
                  <a:txBody>
                    <a:bodyPr/>
                    <a:lstStyle/>
                    <a:p>
                      <a:pPr marL="180975" lvl="1" indent="0" algn="l" rtl="0" latinLnBrk="0">
                        <a:spcBef>
                          <a:spcPts val="0"/>
                        </a:spcBef>
                        <a:spcAft>
                          <a:spcPts val="0"/>
                        </a:spcAft>
                      </a:pPr>
                      <a:r>
                        <a:rPr lang="sv-SE" sz="1800" dirty="0">
                          <a:effectLst/>
                        </a:rPr>
                        <a:t>Målgrupp</a:t>
                      </a:r>
                    </a:p>
                  </a:txBody>
                  <a:tcPr marL="45720" marR="45720" anchor="b"/>
                </a:tc>
                <a:tc>
                  <a:txBody>
                    <a:bodyPr/>
                    <a:lstStyle/>
                    <a:p>
                      <a:pPr marL="180975" lvl="1" indent="0" algn="l" rtl="0" latinLnBrk="0">
                        <a:spcBef>
                          <a:spcPts val="0"/>
                        </a:spcBef>
                        <a:spcAft>
                          <a:spcPts val="0"/>
                        </a:spcAft>
                      </a:pPr>
                      <a:r>
                        <a:rPr lang="sv-SE" sz="1800" dirty="0">
                          <a:effectLst/>
                        </a:rPr>
                        <a:t>Ansvar förstudie </a:t>
                      </a:r>
                    </a:p>
                  </a:txBody>
                  <a:tcPr marL="45720" marR="45720" anchor="b"/>
                </a:tc>
                <a:extLst>
                  <a:ext uri="{0D108BD9-81ED-4DB2-BD59-A6C34878D82A}">
                    <a16:rowId xmlns:a16="http://schemas.microsoft.com/office/drawing/2014/main" val="2811368742"/>
                  </a:ext>
                </a:extLst>
              </a:tr>
              <a:tr h="656423">
                <a:tc>
                  <a:txBody>
                    <a:bodyPr/>
                    <a:lstStyle/>
                    <a:p>
                      <a:pPr marL="0" lvl="0" rtl="0" latinLnBrk="0">
                        <a:spcBef>
                          <a:spcPts val="0"/>
                        </a:spcBef>
                        <a:spcAft>
                          <a:spcPts val="0"/>
                        </a:spcAft>
                      </a:pPr>
                      <a:r>
                        <a:rPr lang="sv-SE" sz="1800">
                          <a:effectLst/>
                        </a:rPr>
                        <a:t> 2021</a:t>
                      </a:r>
                      <a:endParaRPr lang="sv-SE" sz="1800" dirty="0">
                        <a:effectLst/>
                      </a:endParaRPr>
                    </a:p>
                  </a:txBody>
                  <a:tcPr marL="45720" marR="45720"/>
                </a:tc>
                <a:tc>
                  <a:txBody>
                    <a:bodyPr/>
                    <a:lstStyle/>
                    <a:p>
                      <a:pPr marL="180975" lvl="1" indent="0" rtl="0" latinLnBrk="0">
                        <a:spcBef>
                          <a:spcPts val="0"/>
                        </a:spcBef>
                        <a:spcAft>
                          <a:spcPts val="0"/>
                        </a:spcAft>
                      </a:pPr>
                      <a:r>
                        <a:rPr lang="sv-SE" sz="1800" dirty="0">
                          <a:effectLst/>
                        </a:rPr>
                        <a:t>Funktionshinder</a:t>
                      </a:r>
                    </a:p>
                  </a:txBody>
                  <a:tcPr marL="45720" marR="45720"/>
                </a:tc>
                <a:tc>
                  <a:txBody>
                    <a:bodyPr/>
                    <a:lstStyle/>
                    <a:p>
                      <a:pPr marL="180975" lvl="1" indent="0" rtl="0" latinLnBrk="0">
                        <a:spcBef>
                          <a:spcPts val="0"/>
                        </a:spcBef>
                        <a:spcAft>
                          <a:spcPts val="0"/>
                        </a:spcAft>
                      </a:pPr>
                      <a:r>
                        <a:rPr lang="sv-SE" sz="1800">
                          <a:effectLst/>
                        </a:rPr>
                        <a:t>Utförarverksamhet och m</a:t>
                      </a:r>
                      <a:r>
                        <a:rPr lang="sv-SE" sz="1800" u="none" strike="noStrike" noProof="0">
                          <a:effectLst/>
                        </a:rPr>
                        <a:t>yndighetsutövning</a:t>
                      </a:r>
                      <a:endParaRPr lang="sv-SE" sz="1800" dirty="0">
                        <a:effectLst/>
                      </a:endParaRPr>
                    </a:p>
                  </a:txBody>
                  <a:tcPr marL="45720" marR="45720"/>
                </a:tc>
                <a:tc>
                  <a:txBody>
                    <a:bodyPr/>
                    <a:lstStyle/>
                    <a:p>
                      <a:pPr marL="180975" lvl="1" indent="0" rtl="0" latinLnBrk="0">
                        <a:spcBef>
                          <a:spcPts val="0"/>
                        </a:spcBef>
                        <a:spcAft>
                          <a:spcPts val="0"/>
                        </a:spcAft>
                      </a:pPr>
                      <a:r>
                        <a:rPr lang="sv-SE" sz="1800" dirty="0">
                          <a:effectLst/>
                        </a:rPr>
                        <a:t>RSS Västernorrland</a:t>
                      </a:r>
                    </a:p>
                  </a:txBody>
                  <a:tcPr marL="45720" marR="45720"/>
                </a:tc>
                <a:extLst>
                  <a:ext uri="{0D108BD9-81ED-4DB2-BD59-A6C34878D82A}">
                    <a16:rowId xmlns:a16="http://schemas.microsoft.com/office/drawing/2014/main" val="1804797809"/>
                  </a:ext>
                </a:extLst>
              </a:tr>
              <a:tr h="598074">
                <a:tc>
                  <a:txBody>
                    <a:bodyPr/>
                    <a:lstStyle/>
                    <a:p>
                      <a:pPr marL="0" lvl="0" rtl="0" latinLnBrk="0">
                        <a:spcBef>
                          <a:spcPts val="0"/>
                        </a:spcBef>
                        <a:spcAft>
                          <a:spcPts val="0"/>
                        </a:spcAft>
                      </a:pPr>
                      <a:r>
                        <a:rPr lang="sv-SE" sz="1800">
                          <a:effectLst/>
                        </a:rPr>
                        <a:t> 2022</a:t>
                      </a:r>
                      <a:endParaRPr lang="sv-SE" sz="1800" dirty="0">
                        <a:effectLst/>
                      </a:endParaRPr>
                    </a:p>
                  </a:txBody>
                  <a:tcPr marL="45720" marR="45720"/>
                </a:tc>
                <a:tc>
                  <a:txBody>
                    <a:bodyPr/>
                    <a:lstStyle/>
                    <a:p>
                      <a:pPr marL="180975" lvl="1" indent="0" rtl="0" latinLnBrk="0">
                        <a:spcBef>
                          <a:spcPts val="0"/>
                        </a:spcBef>
                        <a:spcAft>
                          <a:spcPts val="0"/>
                        </a:spcAft>
                      </a:pPr>
                      <a:r>
                        <a:rPr lang="sv-SE" sz="1800" dirty="0">
                          <a:effectLst/>
                        </a:rPr>
                        <a:t>Missbruks- och beroendevård</a:t>
                      </a:r>
                    </a:p>
                  </a:txBody>
                  <a:tcPr marL="45720" marR="45720"/>
                </a:tc>
                <a:tc>
                  <a:txBody>
                    <a:bodyPr/>
                    <a:lstStyle/>
                    <a:p>
                      <a:pPr marL="180975" lvl="1" indent="0" rtl="0" latinLnBrk="0">
                        <a:spcBef>
                          <a:spcPts val="0"/>
                        </a:spcBef>
                        <a:spcAft>
                          <a:spcPts val="0"/>
                        </a:spcAft>
                      </a:pPr>
                      <a:r>
                        <a:rPr lang="sv-SE" sz="1800" dirty="0">
                          <a:effectLst/>
                        </a:rPr>
                        <a:t>Myndighetsutövning</a:t>
                      </a:r>
                    </a:p>
                  </a:txBody>
                  <a:tcPr marL="45720" marR="45720"/>
                </a:tc>
                <a:tc>
                  <a:txBody>
                    <a:bodyPr/>
                    <a:lstStyle/>
                    <a:p>
                      <a:pPr marL="180975" lvl="1" indent="0" rtl="0" latinLnBrk="0">
                        <a:spcBef>
                          <a:spcPts val="0"/>
                        </a:spcBef>
                        <a:spcAft>
                          <a:spcPts val="0"/>
                        </a:spcAft>
                      </a:pPr>
                      <a:r>
                        <a:rPr lang="sv-SE" sz="1800" dirty="0">
                          <a:effectLst/>
                        </a:rPr>
                        <a:t>RSS Jönköpings län </a:t>
                      </a:r>
                    </a:p>
                  </a:txBody>
                  <a:tcPr marL="45720" marR="45720"/>
                </a:tc>
                <a:extLst>
                  <a:ext uri="{0D108BD9-81ED-4DB2-BD59-A6C34878D82A}">
                    <a16:rowId xmlns:a16="http://schemas.microsoft.com/office/drawing/2014/main" val="612979785"/>
                  </a:ext>
                </a:extLst>
              </a:tr>
              <a:tr h="598074">
                <a:tc>
                  <a:txBody>
                    <a:bodyPr/>
                    <a:lstStyle/>
                    <a:p>
                      <a:pPr marL="0" lvl="0" algn="l" rtl="0" eaLnBrk="1" latinLnBrk="0" hangingPunct="1">
                        <a:spcBef>
                          <a:spcPts val="0"/>
                        </a:spcBef>
                        <a:spcAft>
                          <a:spcPts val="0"/>
                        </a:spcAft>
                        <a:buNone/>
                      </a:pPr>
                      <a:r>
                        <a:rPr lang="sv-SE" sz="1800">
                          <a:effectLst/>
                        </a:rPr>
                        <a:t> 2023</a:t>
                      </a:r>
                      <a:endParaRPr lang="sv-SE" sz="1800" dirty="0">
                        <a:effectLst/>
                      </a:endParaRPr>
                    </a:p>
                  </a:txBody>
                  <a:tcPr marL="45720" marR="45720"/>
                </a:tc>
                <a:tc>
                  <a:txBody>
                    <a:bodyPr/>
                    <a:lstStyle/>
                    <a:p>
                      <a:pPr marL="180975" lvl="1" indent="0" algn="l" defTabSz="914400" rtl="0" eaLnBrk="1" latinLnBrk="0" hangingPunct="1">
                        <a:spcBef>
                          <a:spcPts val="0"/>
                        </a:spcBef>
                        <a:spcAft>
                          <a:spcPts val="0"/>
                        </a:spcAft>
                        <a:buNone/>
                      </a:pPr>
                      <a:r>
                        <a:rPr lang="sv-SE" sz="1800" dirty="0">
                          <a:effectLst/>
                        </a:rPr>
                        <a:t>Äldreomsorgen</a:t>
                      </a:r>
                    </a:p>
                  </a:txBody>
                  <a:tcPr marL="45720" marR="45720"/>
                </a:tc>
                <a:tc>
                  <a:txBody>
                    <a:bodyPr/>
                    <a:lstStyle/>
                    <a:p>
                      <a:pPr marL="180975" lvl="1" indent="0" algn="l" defTabSz="914400" rtl="0" eaLnBrk="1" latinLnBrk="0" hangingPunct="1">
                        <a:spcBef>
                          <a:spcPts val="0"/>
                        </a:spcBef>
                        <a:spcAft>
                          <a:spcPts val="0"/>
                        </a:spcAft>
                        <a:buNone/>
                      </a:pPr>
                      <a:r>
                        <a:rPr lang="sv-SE" sz="1800" dirty="0">
                          <a:effectLst/>
                        </a:rPr>
                        <a:t>Utförarverksamhet</a:t>
                      </a:r>
                    </a:p>
                  </a:txBody>
                  <a:tcPr marL="45720" marR="45720"/>
                </a:tc>
                <a:tc>
                  <a:txBody>
                    <a:bodyPr/>
                    <a:lstStyle/>
                    <a:p>
                      <a:pPr marL="180975" lvl="1" indent="0" algn="l" defTabSz="914400" rtl="0" eaLnBrk="1" latinLnBrk="0" hangingPunct="1">
                        <a:spcBef>
                          <a:spcPts val="0"/>
                        </a:spcBef>
                        <a:spcAft>
                          <a:spcPts val="0"/>
                        </a:spcAft>
                        <a:buNone/>
                      </a:pPr>
                      <a:r>
                        <a:rPr lang="sv-SE" sz="1800" dirty="0">
                          <a:effectLst/>
                        </a:rPr>
                        <a:t>RSS Östergötland </a:t>
                      </a:r>
                    </a:p>
                  </a:txBody>
                  <a:tcPr marL="45720" marR="45720"/>
                </a:tc>
                <a:extLst>
                  <a:ext uri="{0D108BD9-81ED-4DB2-BD59-A6C34878D82A}">
                    <a16:rowId xmlns:a16="http://schemas.microsoft.com/office/drawing/2014/main" val="3084234960"/>
                  </a:ext>
                </a:extLst>
              </a:tr>
            </a:tbl>
          </a:graphicData>
        </a:graphic>
      </p:graphicFrame>
      <p:pic>
        <p:nvPicPr>
          <p:cNvPr id="4" name="Picture 5">
            <a:extLst>
              <a:ext uri="{FF2B5EF4-FFF2-40B4-BE49-F238E27FC236}">
                <a16:creationId xmlns:a16="http://schemas.microsoft.com/office/drawing/2014/main" id="{5B5D598F-CD43-4FA2-9F8A-78AD56148913}"/>
              </a:ext>
            </a:extLst>
          </p:cNvPr>
          <p:cNvPicPr>
            <a:picLocks noChangeAspect="1"/>
          </p:cNvPicPr>
          <p:nvPr/>
        </p:nvPicPr>
        <p:blipFill>
          <a:blip r:embed="rId3"/>
          <a:stretch>
            <a:fillRect/>
          </a:stretch>
        </p:blipFill>
        <p:spPr>
          <a:xfrm>
            <a:off x="9137502" y="321103"/>
            <a:ext cx="3055310" cy="5860954"/>
          </a:xfrm>
          <a:prstGeom prst="rect">
            <a:avLst/>
          </a:prstGeom>
        </p:spPr>
      </p:pic>
    </p:spTree>
    <p:extLst>
      <p:ext uri="{BB962C8B-B14F-4D97-AF65-F5344CB8AC3E}">
        <p14:creationId xmlns:p14="http://schemas.microsoft.com/office/powerpoint/2010/main" val="380615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E7BAA-0901-40B9-9138-C414C9382A07}"/>
              </a:ext>
            </a:extLst>
          </p:cNvPr>
          <p:cNvSpPr>
            <a:spLocks noGrp="1"/>
          </p:cNvSpPr>
          <p:nvPr>
            <p:ph type="title"/>
          </p:nvPr>
        </p:nvSpPr>
        <p:spPr>
          <a:xfrm>
            <a:off x="497974" y="485108"/>
            <a:ext cx="10879825" cy="1207654"/>
          </a:xfrm>
        </p:spPr>
        <p:txBody>
          <a:bodyPr/>
          <a:lstStyle/>
          <a:p>
            <a:pPr>
              <a:lnSpc>
                <a:spcPct val="100000"/>
              </a:lnSpc>
            </a:pPr>
            <a:r>
              <a:rPr lang="sv-SE" sz="3200" dirty="0">
                <a:ea typeface="+mj-lt"/>
                <a:cs typeface="+mj-lt"/>
              </a:rPr>
              <a:t>Kommuner och regioner samverkar om kunskapsstyrning i hälso- och sjukvård</a:t>
            </a:r>
          </a:p>
        </p:txBody>
      </p:sp>
      <p:sp>
        <p:nvSpPr>
          <p:cNvPr id="3" name="Platshållare för innehåll 2">
            <a:extLst>
              <a:ext uri="{FF2B5EF4-FFF2-40B4-BE49-F238E27FC236}">
                <a16:creationId xmlns:a16="http://schemas.microsoft.com/office/drawing/2014/main" id="{4AAEB9C0-2B47-4391-BDDD-A55C85CADA3D}"/>
              </a:ext>
            </a:extLst>
          </p:cNvPr>
          <p:cNvSpPr>
            <a:spLocks noGrp="1"/>
          </p:cNvSpPr>
          <p:nvPr>
            <p:ph idx="1"/>
          </p:nvPr>
        </p:nvSpPr>
        <p:spPr>
          <a:xfrm>
            <a:off x="497975" y="1902635"/>
            <a:ext cx="9881060" cy="4468579"/>
          </a:xfrm>
        </p:spPr>
        <p:txBody>
          <a:bodyPr vert="horz" lIns="91440" tIns="45720" rIns="91440" bIns="45720" rtlCol="0" anchor="t">
            <a:noAutofit/>
          </a:bodyPr>
          <a:lstStyle/>
          <a:p>
            <a:pPr marL="315595" indent="-285750">
              <a:spcAft>
                <a:spcPts val="600"/>
              </a:spcAft>
              <a:buFont typeface="Arial" panose="020B0604020202020204" pitchFamily="34" charset="0"/>
              <a:buChar char="•"/>
            </a:pPr>
            <a:r>
              <a:rPr lang="sv-SE" sz="2800" dirty="0"/>
              <a:t>Inom ramen för rekommendationen samordnas kommunernas arbete med kunskapsstyrning för hälso- och sjukvård.</a:t>
            </a:r>
          </a:p>
          <a:p>
            <a:pPr marL="315595" indent="-285750">
              <a:spcAft>
                <a:spcPts val="600"/>
              </a:spcAft>
              <a:buFont typeface="Arial" panose="020B0604020202020204" pitchFamily="34" charset="0"/>
              <a:buChar char="•"/>
            </a:pPr>
            <a:r>
              <a:rPr lang="sv-SE" sz="2800" dirty="0"/>
              <a:t>Kommunerna bidrar i styrning och ledning för de områden där regionen och kommunen har gemensamma målgrupper.</a:t>
            </a:r>
            <a:endParaRPr lang="sv-SE" sz="2800" dirty="0">
              <a:cs typeface="Arial"/>
            </a:endParaRPr>
          </a:p>
          <a:p>
            <a:pPr marL="315595" indent="-285750">
              <a:spcAft>
                <a:spcPts val="600"/>
              </a:spcAft>
              <a:buFont typeface="Arial" panose="020B0604020202020204" pitchFamily="34" charset="0"/>
              <a:buChar char="•"/>
            </a:pPr>
            <a:r>
              <a:rPr lang="sv-SE" sz="2800" dirty="0"/>
              <a:t>Kommunerna bidrar med kompetens för att ta fram kunskapsstöd i de fall dessa berör kommunernas verksamheter.</a:t>
            </a:r>
            <a:endParaRPr lang="sv-SE" sz="2800" dirty="0">
              <a:cs typeface="Arial"/>
            </a:endParaRPr>
          </a:p>
          <a:p>
            <a:pPr marL="258445"/>
            <a:endParaRPr lang="sv-SE" sz="1800" dirty="0">
              <a:solidFill>
                <a:srgbClr val="FF0000"/>
              </a:solidFill>
              <a:cs typeface="Arial"/>
            </a:endParaRPr>
          </a:p>
          <a:p>
            <a:pPr marL="258445"/>
            <a:endParaRPr lang="sv-SE" sz="1800" dirty="0">
              <a:solidFill>
                <a:srgbClr val="FF0000"/>
              </a:solidFill>
              <a:cs typeface="Arial"/>
            </a:endParaRPr>
          </a:p>
        </p:txBody>
      </p:sp>
      <p:cxnSp>
        <p:nvCxnSpPr>
          <p:cNvPr id="5" name="Rak koppling 4">
            <a:extLst>
              <a:ext uri="{FF2B5EF4-FFF2-40B4-BE49-F238E27FC236}">
                <a16:creationId xmlns:a16="http://schemas.microsoft.com/office/drawing/2014/main" id="{9F19B601-4660-9BBA-7CD4-A795AC24D423}"/>
              </a:ext>
            </a:extLst>
          </p:cNvPr>
          <p:cNvCxnSpPr>
            <a:cxnSpLocks/>
          </p:cNvCxnSpPr>
          <p:nvPr/>
        </p:nvCxnSpPr>
        <p:spPr>
          <a:xfrm>
            <a:off x="0" y="1692762"/>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99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3139C7D-D9DF-8DDF-2697-61B2D1416080}"/>
              </a:ext>
            </a:extLst>
          </p:cNvPr>
          <p:cNvSpPr>
            <a:spLocks noGrp="1"/>
          </p:cNvSpPr>
          <p:nvPr>
            <p:ph sz="half" idx="1"/>
          </p:nvPr>
        </p:nvSpPr>
        <p:spPr>
          <a:xfrm>
            <a:off x="664231" y="1796306"/>
            <a:ext cx="6282833" cy="3740400"/>
          </a:xfrm>
        </p:spPr>
        <p:txBody>
          <a:bodyPr/>
          <a:lstStyle/>
          <a:p>
            <a:pPr marL="30163" indent="0" fontAlgn="base">
              <a:buNone/>
            </a:pPr>
            <a:r>
              <a:rPr lang="sv-SE" sz="2000" dirty="0"/>
              <a:t>Under 2020-2024 har arbetet särskilt fokuserat på att:</a:t>
            </a:r>
            <a:endParaRPr lang="sv-SE" sz="20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medverka i framtagande av utvecklingsplan för kunskapsstyrning hälso- och sjukvård 2023-2027.</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testa arbetssätt för att bedöma vilka kunskapsstöd som är relevanta för kommunerna att remissbesvara, samt samverkan mellan kommunerna avseende att svara på remisserna.</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stödja och tydliggöra rollen som kommunal representant - uppdragsbeskrivning och teamsyta.</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utveckla processen för nomineringar till nationella grupper.</a:t>
            </a:r>
            <a:r>
              <a:rPr lang="en-US" sz="2000" b="0" i="0" dirty="0">
                <a:solidFill>
                  <a:srgbClr val="000000"/>
                </a:solidFill>
                <a:effectLst/>
                <a:latin typeface="Arial" panose="020B0604020202020204" pitchFamily="34" charset="0"/>
              </a:rPr>
              <a:t>​</a:t>
            </a:r>
            <a:endParaRPr lang="sv-SE" sz="2000" b="0" i="0" dirty="0">
              <a:solidFill>
                <a:srgbClr val="000000"/>
              </a:solidFill>
              <a:effectLst/>
              <a:latin typeface="Segoe UI" panose="020B0502040204020203" pitchFamily="34" charset="0"/>
            </a:endParaRPr>
          </a:p>
          <a:p>
            <a:endParaRPr lang="en-US" dirty="0"/>
          </a:p>
        </p:txBody>
      </p:sp>
      <p:pic>
        <p:nvPicPr>
          <p:cNvPr id="4" name="Bildobjekt 4" descr="En bild som visar text, karta&#10;&#10;Automatiskt genererad beskrivning">
            <a:extLst>
              <a:ext uri="{FF2B5EF4-FFF2-40B4-BE49-F238E27FC236}">
                <a16:creationId xmlns:a16="http://schemas.microsoft.com/office/drawing/2014/main" id="{AE1301EF-F60F-6A9A-56FF-E6F48E818E56}"/>
              </a:ext>
            </a:extLst>
          </p:cNvPr>
          <p:cNvPicPr>
            <a:picLocks noGrp="1" noChangeAspect="1"/>
          </p:cNvPicPr>
          <p:nvPr>
            <p:ph sz="half" idx="2"/>
          </p:nvPr>
        </p:nvPicPr>
        <p:blipFill>
          <a:blip r:embed="rId3"/>
          <a:stretch>
            <a:fillRect/>
          </a:stretch>
        </p:blipFill>
        <p:spPr>
          <a:xfrm>
            <a:off x="6947064" y="1757711"/>
            <a:ext cx="4716000" cy="3584161"/>
          </a:xfrm>
          <a:noFill/>
        </p:spPr>
      </p:pic>
      <p:sp>
        <p:nvSpPr>
          <p:cNvPr id="3" name="Rubrik 1">
            <a:extLst>
              <a:ext uri="{FF2B5EF4-FFF2-40B4-BE49-F238E27FC236}">
                <a16:creationId xmlns:a16="http://schemas.microsoft.com/office/drawing/2014/main" id="{221BC179-4333-4A90-320A-88A440865521}"/>
              </a:ext>
            </a:extLst>
          </p:cNvPr>
          <p:cNvSpPr txBox="1">
            <a:spLocks/>
          </p:cNvSpPr>
          <p:nvPr/>
        </p:nvSpPr>
        <p:spPr>
          <a:xfrm>
            <a:off x="497974" y="485107"/>
            <a:ext cx="10926088" cy="99242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a:lnSpc>
                <a:spcPct val="100000"/>
              </a:lnSpc>
            </a:pPr>
            <a:r>
              <a:rPr lang="sv-SE" sz="3200" dirty="0">
                <a:ea typeface="+mj-lt"/>
                <a:cs typeface="+mj-lt"/>
              </a:rPr>
              <a:t>Kommuner och regioner samverkar om kunskapsstyrning i hälso- och sjukvård</a:t>
            </a:r>
          </a:p>
        </p:txBody>
      </p:sp>
    </p:spTree>
    <p:extLst>
      <p:ext uri="{BB962C8B-B14F-4D97-AF65-F5344CB8AC3E}">
        <p14:creationId xmlns:p14="http://schemas.microsoft.com/office/powerpoint/2010/main" val="6944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766894"/>
            <a:ext cx="9609825" cy="1112405"/>
          </a:xfrm>
        </p:spPr>
        <p:txBody>
          <a:bodyPr/>
          <a:lstStyle/>
          <a:p>
            <a:pPr>
              <a:lnSpc>
                <a:spcPct val="100000"/>
              </a:lnSpc>
            </a:pPr>
            <a:r>
              <a:rPr lang="sv-SE" sz="3200" dirty="0">
                <a:ea typeface="+mj-lt"/>
                <a:cs typeface="+mj-lt"/>
              </a:rPr>
              <a:t>SKR samordnar och S-</a:t>
            </a:r>
            <a:r>
              <a:rPr lang="sv-SE" sz="3200" dirty="0" err="1">
                <a:ea typeface="+mj-lt"/>
                <a:cs typeface="+mj-lt"/>
              </a:rPr>
              <a:t>KiS</a:t>
            </a:r>
            <a:r>
              <a:rPr lang="sv-SE" sz="3200" dirty="0">
                <a:ea typeface="+mj-lt"/>
                <a:cs typeface="+mj-lt"/>
              </a:rPr>
              <a:t> styr och leder </a:t>
            </a:r>
          </a:p>
        </p:txBody>
      </p:sp>
      <p:sp>
        <p:nvSpPr>
          <p:cNvPr id="3" name="Platshållare för innehåll 2"/>
          <p:cNvSpPr>
            <a:spLocks noGrp="1"/>
          </p:cNvSpPr>
          <p:nvPr>
            <p:ph idx="1"/>
          </p:nvPr>
        </p:nvSpPr>
        <p:spPr>
          <a:xfrm>
            <a:off x="664232" y="2022174"/>
            <a:ext cx="7317718" cy="4281457"/>
          </a:xfrm>
        </p:spPr>
        <p:txBody>
          <a:bodyPr vert="horz" lIns="91440" tIns="45720" rIns="91440" bIns="45720" rtlCol="0" anchor="t">
            <a:noAutofit/>
          </a:bodyPr>
          <a:lstStyle/>
          <a:p>
            <a:pPr marL="372745" indent="-342900">
              <a:buFont typeface="Arial" panose="020B0604020202020204" pitchFamily="34" charset="0"/>
              <a:buChar char="•"/>
            </a:pPr>
            <a:r>
              <a:rPr lang="sv-SE" sz="2000" dirty="0"/>
              <a:t>Styrgrupp för nationell kunskapsstyrning socialtjänst (S-</a:t>
            </a:r>
            <a:r>
              <a:rPr lang="sv-SE" sz="2000" dirty="0" err="1"/>
              <a:t>KiS</a:t>
            </a:r>
            <a:r>
              <a:rPr lang="sv-SE" sz="2000" dirty="0"/>
              <a:t>) beslutar om hur de gemensamma medlen fördelas och följer arbetet. </a:t>
            </a:r>
          </a:p>
          <a:p>
            <a:pPr marL="372745" indent="-342900">
              <a:buFont typeface="Arial" panose="020B0604020202020204" pitchFamily="34" charset="0"/>
              <a:buChar char="•"/>
            </a:pPr>
            <a:r>
              <a:rPr lang="sv-SE" sz="2000" dirty="0"/>
              <a:t>Medlen från rekommendationen finansierar också ett kansli på SKR som arbetar med de områden som beskrivs i bildspelet. </a:t>
            </a:r>
            <a:endParaRPr lang="sv-SE" sz="2000" dirty="0">
              <a:cs typeface="Arial"/>
            </a:endParaRPr>
          </a:p>
          <a:p>
            <a:pPr marL="372745" indent="-342900">
              <a:buFont typeface="Arial" panose="020B0604020202020204" pitchFamily="34" charset="0"/>
              <a:buChar char="•"/>
            </a:pPr>
            <a:r>
              <a:rPr lang="sv-SE" sz="2000" dirty="0"/>
              <a:t>Kansliet bidrar med processtöd till S-</a:t>
            </a:r>
            <a:r>
              <a:rPr lang="sv-SE" sz="2000" dirty="0" err="1"/>
              <a:t>KiS</a:t>
            </a:r>
            <a:r>
              <a:rPr lang="sv-SE" sz="2000" dirty="0"/>
              <a:t> och nätverk, samt driver utvecklingsarbeten som S-</a:t>
            </a:r>
            <a:r>
              <a:rPr lang="sv-SE" sz="2000" dirty="0" err="1"/>
              <a:t>KiS</a:t>
            </a:r>
            <a:r>
              <a:rPr lang="sv-SE" sz="2000" dirty="0"/>
              <a:t> beslutat om. </a:t>
            </a:r>
            <a:endParaRPr lang="sv-SE" sz="2000" dirty="0">
              <a:cs typeface="Arial"/>
            </a:endParaRPr>
          </a:p>
          <a:p>
            <a:pPr marL="372745" indent="-342900">
              <a:buFont typeface="Arial" panose="020B0604020202020204" pitchFamily="34" charset="0"/>
              <a:buChar char="•"/>
            </a:pPr>
            <a:r>
              <a:rPr lang="sv-SE" sz="2000" dirty="0"/>
              <a:t>SKR:s arbete med Partnerskapet till stöd för kunskapsstyrning i socialtjänsten bedrivs inom ramen för rekommendationen.</a:t>
            </a:r>
            <a:endParaRPr lang="sv-SE" sz="2000" dirty="0">
              <a:cs typeface="Arial"/>
            </a:endParaRPr>
          </a:p>
        </p:txBody>
      </p:sp>
      <p:cxnSp>
        <p:nvCxnSpPr>
          <p:cNvPr id="7" name="Rak koppling 6">
            <a:extLst>
              <a:ext uri="{FF2B5EF4-FFF2-40B4-BE49-F238E27FC236}">
                <a16:creationId xmlns:a16="http://schemas.microsoft.com/office/drawing/2014/main" id="{F82F70D5-9BF9-30A9-E34A-1E952968B057}"/>
              </a:ext>
            </a:extLst>
          </p:cNvPr>
          <p:cNvCxnSpPr>
            <a:cxnSpLocks/>
          </p:cNvCxnSpPr>
          <p:nvPr/>
        </p:nvCxnSpPr>
        <p:spPr>
          <a:xfrm>
            <a:off x="0" y="1692762"/>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bok&#10;&#10;Automatiskt genererad beskrivning">
            <a:extLst>
              <a:ext uri="{FF2B5EF4-FFF2-40B4-BE49-F238E27FC236}">
                <a16:creationId xmlns:a16="http://schemas.microsoft.com/office/drawing/2014/main" id="{4E257DD9-F47C-45D3-AFD0-A8A74C5B5A39}"/>
              </a:ext>
            </a:extLst>
          </p:cNvPr>
          <p:cNvPicPr>
            <a:picLocks noChangeAspect="1"/>
          </p:cNvPicPr>
          <p:nvPr/>
        </p:nvPicPr>
        <p:blipFill>
          <a:blip r:embed="rId3"/>
          <a:stretch>
            <a:fillRect/>
          </a:stretch>
        </p:blipFill>
        <p:spPr>
          <a:xfrm>
            <a:off x="8392680" y="2143692"/>
            <a:ext cx="3435857" cy="2387970"/>
          </a:xfrm>
          <a:prstGeom prst="rect">
            <a:avLst/>
          </a:prstGeom>
        </p:spPr>
      </p:pic>
    </p:spTree>
    <p:extLst>
      <p:ext uri="{BB962C8B-B14F-4D97-AF65-F5344CB8AC3E}">
        <p14:creationId xmlns:p14="http://schemas.microsoft.com/office/powerpoint/2010/main" val="355041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7438" y="643831"/>
            <a:ext cx="7620110" cy="691953"/>
          </a:xfrm>
        </p:spPr>
        <p:txBody>
          <a:bodyPr/>
          <a:lstStyle/>
          <a:p>
            <a:pPr>
              <a:lnSpc>
                <a:spcPct val="100000"/>
              </a:lnSpc>
            </a:pPr>
            <a:r>
              <a:rPr lang="sv-SE" sz="3200" dirty="0">
                <a:ea typeface="+mj-lt"/>
                <a:cs typeface="+mj-lt"/>
              </a:rPr>
              <a:t>Exempel på utvecklingsarbeten 2023 </a:t>
            </a:r>
          </a:p>
        </p:txBody>
      </p:sp>
      <p:sp>
        <p:nvSpPr>
          <p:cNvPr id="3" name="Platshållare för innehåll 2"/>
          <p:cNvSpPr>
            <a:spLocks noGrp="1"/>
          </p:cNvSpPr>
          <p:nvPr>
            <p:ph idx="1"/>
          </p:nvPr>
        </p:nvSpPr>
        <p:spPr>
          <a:xfrm>
            <a:off x="3279755" y="1735066"/>
            <a:ext cx="3809788" cy="1191813"/>
          </a:xfrm>
          <a:prstGeom prst="round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p>
            <a:pPr marL="29845" indent="0" algn="ctr">
              <a:spcAft>
                <a:spcPts val="600"/>
              </a:spcAft>
              <a:buNone/>
            </a:pPr>
            <a:r>
              <a:rPr lang="sv-SE" sz="1600" dirty="0">
                <a:solidFill>
                  <a:schemeClr val="bg1"/>
                </a:solidFill>
              </a:rPr>
              <a:t>Pilotundersökning om öppna insatser till ungdomar 13-20 år och vårdnadshavare för barn 0-20 år inom </a:t>
            </a:r>
            <a:r>
              <a:rPr lang="sv-SE" sz="1600" b="1" dirty="0">
                <a:solidFill>
                  <a:schemeClr val="accent2"/>
                </a:solidFill>
              </a:rPr>
              <a:t>social barn- och ungdomsvård</a:t>
            </a:r>
            <a:r>
              <a:rPr lang="sv-SE" sz="1600" dirty="0">
                <a:solidFill>
                  <a:schemeClr val="bg1"/>
                </a:solidFill>
              </a:rPr>
              <a:t>. </a:t>
            </a:r>
          </a:p>
        </p:txBody>
      </p:sp>
      <p:sp>
        <p:nvSpPr>
          <p:cNvPr id="7" name="Platshållare för innehåll 2">
            <a:extLst>
              <a:ext uri="{FF2B5EF4-FFF2-40B4-BE49-F238E27FC236}">
                <a16:creationId xmlns:a16="http://schemas.microsoft.com/office/drawing/2014/main" id="{0B3FB4F6-70DB-6E8C-8986-7BBA6CC86E01}"/>
              </a:ext>
            </a:extLst>
          </p:cNvPr>
          <p:cNvSpPr txBox="1">
            <a:spLocks/>
          </p:cNvSpPr>
          <p:nvPr/>
        </p:nvSpPr>
        <p:spPr>
          <a:xfrm>
            <a:off x="4129605" y="3240741"/>
            <a:ext cx="2892524" cy="953366"/>
          </a:xfrm>
          <a:prstGeom prst="round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gn="ctr">
              <a:spcAft>
                <a:spcPts val="600"/>
              </a:spcAft>
              <a:buFont typeface="Symbol" panose="05050102010706020507" pitchFamily="18" charset="2"/>
              <a:buNone/>
            </a:pPr>
            <a:r>
              <a:rPr lang="sv-SE" sz="1600" dirty="0">
                <a:solidFill>
                  <a:schemeClr val="bg1"/>
                </a:solidFill>
              </a:rPr>
              <a:t>Påbörja införandet av </a:t>
            </a:r>
            <a:r>
              <a:rPr lang="sv-SE" sz="1600" b="1" dirty="0">
                <a:solidFill>
                  <a:schemeClr val="accent2"/>
                </a:solidFill>
              </a:rPr>
              <a:t>nationell modell</a:t>
            </a:r>
            <a:r>
              <a:rPr lang="sv-SE" sz="1600" dirty="0">
                <a:solidFill>
                  <a:schemeClr val="accent2"/>
                </a:solidFill>
              </a:rPr>
              <a:t> </a:t>
            </a:r>
            <a:r>
              <a:rPr lang="sv-SE" sz="1600" dirty="0">
                <a:solidFill>
                  <a:schemeClr val="bg1"/>
                </a:solidFill>
              </a:rPr>
              <a:t>för att lyfta lokala behov av kunskap.</a:t>
            </a:r>
          </a:p>
          <a:p>
            <a:pPr marL="29845" indent="0" algn="ctr">
              <a:spcAft>
                <a:spcPts val="600"/>
              </a:spcAft>
              <a:buFont typeface="Symbol" panose="05050102010706020507" pitchFamily="18" charset="2"/>
              <a:buNone/>
            </a:pPr>
            <a:endParaRPr lang="sv-SE" sz="1600" dirty="0">
              <a:solidFill>
                <a:schemeClr val="bg1"/>
              </a:solidFill>
              <a:cs typeface="Arial"/>
            </a:endParaRPr>
          </a:p>
        </p:txBody>
      </p:sp>
      <p:sp>
        <p:nvSpPr>
          <p:cNvPr id="9" name="textruta 8">
            <a:extLst>
              <a:ext uri="{FF2B5EF4-FFF2-40B4-BE49-F238E27FC236}">
                <a16:creationId xmlns:a16="http://schemas.microsoft.com/office/drawing/2014/main" id="{33E4B7C4-24C6-878D-D3CF-E1E5D4AA7821}"/>
              </a:ext>
            </a:extLst>
          </p:cNvPr>
          <p:cNvSpPr txBox="1"/>
          <p:nvPr/>
        </p:nvSpPr>
        <p:spPr>
          <a:xfrm>
            <a:off x="272452" y="3820021"/>
            <a:ext cx="3244116" cy="147645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Stöd till kommunerna för att arbeta med individbaserad systematisk uppföljning av </a:t>
            </a:r>
            <a:r>
              <a:rPr lang="sv-SE" sz="1600" b="1" dirty="0">
                <a:solidFill>
                  <a:schemeClr val="accent2"/>
                </a:solidFill>
              </a:rPr>
              <a:t>stödet till våldsutsatta vuxna </a:t>
            </a:r>
            <a:r>
              <a:rPr lang="sv-SE" sz="1600" dirty="0">
                <a:solidFill>
                  <a:schemeClr val="bg1"/>
                </a:solidFill>
              </a:rPr>
              <a:t>genom SU-Kvinnofrid 2.0.</a:t>
            </a:r>
          </a:p>
        </p:txBody>
      </p:sp>
      <p:sp>
        <p:nvSpPr>
          <p:cNvPr id="11" name="textruta 10">
            <a:extLst>
              <a:ext uri="{FF2B5EF4-FFF2-40B4-BE49-F238E27FC236}">
                <a16:creationId xmlns:a16="http://schemas.microsoft.com/office/drawing/2014/main" id="{79615EAA-6B1A-ED30-FAD4-D152284E3432}"/>
              </a:ext>
            </a:extLst>
          </p:cNvPr>
          <p:cNvSpPr txBox="1"/>
          <p:nvPr/>
        </p:nvSpPr>
        <p:spPr>
          <a:xfrm>
            <a:off x="7881211" y="1264823"/>
            <a:ext cx="3287200" cy="1191814"/>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Arbetet slutförs med </a:t>
            </a:r>
            <a:r>
              <a:rPr lang="sv-SE" sz="1600" b="1" dirty="0">
                <a:solidFill>
                  <a:schemeClr val="accent2"/>
                </a:solidFill>
              </a:rPr>
              <a:t>automatisk informationsförsörjning </a:t>
            </a:r>
            <a:r>
              <a:rPr lang="sv-SE" sz="1600" dirty="0">
                <a:solidFill>
                  <a:schemeClr val="bg1"/>
                </a:solidFill>
              </a:rPr>
              <a:t>till de kvalitetsregister som kommunerna använder.</a:t>
            </a:r>
          </a:p>
        </p:txBody>
      </p:sp>
      <p:sp>
        <p:nvSpPr>
          <p:cNvPr id="13" name="textruta 12">
            <a:extLst>
              <a:ext uri="{FF2B5EF4-FFF2-40B4-BE49-F238E27FC236}">
                <a16:creationId xmlns:a16="http://schemas.microsoft.com/office/drawing/2014/main" id="{4977155C-B176-B0D7-6748-C113285F565F}"/>
              </a:ext>
            </a:extLst>
          </p:cNvPr>
          <p:cNvSpPr txBox="1"/>
          <p:nvPr/>
        </p:nvSpPr>
        <p:spPr>
          <a:xfrm>
            <a:off x="7544997" y="2720541"/>
            <a:ext cx="3959627" cy="91940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Fortsatt utforskande av vilka ytterligare </a:t>
            </a:r>
            <a:r>
              <a:rPr lang="sv-SE" sz="1600" b="1" dirty="0">
                <a:solidFill>
                  <a:schemeClr val="accent2"/>
                </a:solidFill>
              </a:rPr>
              <a:t>kvalitetsregister</a:t>
            </a:r>
            <a:r>
              <a:rPr lang="sv-SE" sz="1600" dirty="0">
                <a:solidFill>
                  <a:schemeClr val="bg1"/>
                </a:solidFill>
              </a:rPr>
              <a:t>/data i kvalitetsregister som kan vara till nytta för kommunerna. </a:t>
            </a:r>
          </a:p>
        </p:txBody>
      </p:sp>
      <p:sp>
        <p:nvSpPr>
          <p:cNvPr id="15" name="textruta 14">
            <a:extLst>
              <a:ext uri="{FF2B5EF4-FFF2-40B4-BE49-F238E27FC236}">
                <a16:creationId xmlns:a16="http://schemas.microsoft.com/office/drawing/2014/main" id="{521FFB05-C16D-227D-E3DC-732F2A27E0FF}"/>
              </a:ext>
            </a:extLst>
          </p:cNvPr>
          <p:cNvSpPr txBox="1"/>
          <p:nvPr/>
        </p:nvSpPr>
        <p:spPr>
          <a:xfrm>
            <a:off x="3843460" y="4507969"/>
            <a:ext cx="3819390" cy="146423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b="1" dirty="0">
                <a:solidFill>
                  <a:schemeClr val="accent2"/>
                </a:solidFill>
              </a:rPr>
              <a:t>Förstudier inom Yrkesresan</a:t>
            </a:r>
            <a:r>
              <a:rPr lang="sv-SE" sz="1600" dirty="0">
                <a:solidFill>
                  <a:schemeClr val="bg1"/>
                </a:solidFill>
              </a:rPr>
              <a:t>: utförare äldreomsorg, innehåll för chefer i funktionhinderresan, generiskt innehåll om individbaserad systematisk uppföljning.</a:t>
            </a:r>
          </a:p>
        </p:txBody>
      </p:sp>
      <p:sp>
        <p:nvSpPr>
          <p:cNvPr id="21" name="textruta 20">
            <a:extLst>
              <a:ext uri="{FF2B5EF4-FFF2-40B4-BE49-F238E27FC236}">
                <a16:creationId xmlns:a16="http://schemas.microsoft.com/office/drawing/2014/main" id="{BE95DB33-CD28-A156-7DB3-5B4ACC6D2EDD}"/>
              </a:ext>
            </a:extLst>
          </p:cNvPr>
          <p:cNvSpPr txBox="1"/>
          <p:nvPr/>
        </p:nvSpPr>
        <p:spPr>
          <a:xfrm>
            <a:off x="320884" y="1364389"/>
            <a:ext cx="2624609" cy="200906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b="1" dirty="0">
                <a:solidFill>
                  <a:schemeClr val="accent2"/>
                </a:solidFill>
              </a:rPr>
              <a:t>Handlingsplan för stärkt samverkan mellan kommunerna och regionerna </a:t>
            </a:r>
            <a:r>
              <a:rPr lang="sv-SE" sz="1600" dirty="0">
                <a:solidFill>
                  <a:schemeClr val="bg1"/>
                </a:solidFill>
              </a:rPr>
              <a:t>avseende kunskapsstyrning hälso- och sjukvård.</a:t>
            </a:r>
          </a:p>
        </p:txBody>
      </p:sp>
      <p:sp>
        <p:nvSpPr>
          <p:cNvPr id="23" name="textruta 22">
            <a:extLst>
              <a:ext uri="{FF2B5EF4-FFF2-40B4-BE49-F238E27FC236}">
                <a16:creationId xmlns:a16="http://schemas.microsoft.com/office/drawing/2014/main" id="{3CE23723-0A18-2025-D3FC-17312868E70A}"/>
              </a:ext>
            </a:extLst>
          </p:cNvPr>
          <p:cNvSpPr txBox="1"/>
          <p:nvPr/>
        </p:nvSpPr>
        <p:spPr>
          <a:xfrm>
            <a:off x="8275887" y="3982282"/>
            <a:ext cx="2892524" cy="91940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Pilotprojekt: modell för </a:t>
            </a:r>
            <a:r>
              <a:rPr lang="sv-SE" sz="1600" b="1" dirty="0">
                <a:solidFill>
                  <a:schemeClr val="accent2"/>
                </a:solidFill>
              </a:rPr>
              <a:t>jämförelse och analys </a:t>
            </a:r>
            <a:r>
              <a:rPr lang="sv-SE" sz="1600" dirty="0">
                <a:solidFill>
                  <a:schemeClr val="bg1"/>
                </a:solidFill>
              </a:rPr>
              <a:t>av kommuners socialtjänst </a:t>
            </a:r>
          </a:p>
        </p:txBody>
      </p:sp>
    </p:spTree>
    <p:extLst>
      <p:ext uri="{BB962C8B-B14F-4D97-AF65-F5344CB8AC3E}">
        <p14:creationId xmlns:p14="http://schemas.microsoft.com/office/powerpoint/2010/main" val="222790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546" y="714822"/>
            <a:ext cx="10613367" cy="1148691"/>
          </a:xfrm>
        </p:spPr>
        <p:txBody>
          <a:bodyPr/>
          <a:lstStyle/>
          <a:p>
            <a:pPr>
              <a:lnSpc>
                <a:spcPct val="100000"/>
              </a:lnSpc>
            </a:pPr>
            <a:r>
              <a:rPr lang="sv-SE" sz="3200" dirty="0">
                <a:ea typeface="+mj-lt"/>
                <a:cs typeface="+mj-lt"/>
              </a:rPr>
              <a:t>Till dig som ska använda den här presentationen</a:t>
            </a:r>
            <a:endParaRPr lang="sv-SE" sz="3200" b="0" dirty="0">
              <a:cs typeface="Arial"/>
            </a:endParaRPr>
          </a:p>
        </p:txBody>
      </p:sp>
      <p:sp>
        <p:nvSpPr>
          <p:cNvPr id="3" name="Platshållare för innehåll 2"/>
          <p:cNvSpPr>
            <a:spLocks noGrp="1"/>
          </p:cNvSpPr>
          <p:nvPr>
            <p:ph idx="1"/>
          </p:nvPr>
        </p:nvSpPr>
        <p:spPr>
          <a:xfrm>
            <a:off x="597546" y="2267878"/>
            <a:ext cx="10222854" cy="3396739"/>
          </a:xfrm>
        </p:spPr>
        <p:txBody>
          <a:bodyPr vert="horz" lIns="91440" tIns="45720" rIns="91440" bIns="45720" rtlCol="0" anchor="t">
            <a:noAutofit/>
          </a:bodyPr>
          <a:lstStyle/>
          <a:p>
            <a:pPr marL="29845" indent="0">
              <a:buNone/>
            </a:pPr>
            <a:r>
              <a:rPr lang="sv-SE" sz="1400" dirty="0">
                <a:cs typeface="Arial"/>
              </a:rPr>
              <a:t>Bilderna i det här bildspelet kan användas för att i olika sammanhang presentera rekommendationen, vad den innebär och vad det gemensamma engagemanget innebär för att kunna skapa förutsättningar för en kunskapsbaserad socialtjänst. Bilderna kan också användas för diskussioner om verksamhetsutveckling och planering.  Till respektive bild finns ett utvecklat talarmanus som stöd. </a:t>
            </a:r>
          </a:p>
          <a:p>
            <a:pPr marL="29845" indent="0">
              <a:buNone/>
            </a:pPr>
            <a:r>
              <a:rPr lang="sv-SE" sz="1400" b="1" dirty="0">
                <a:cs typeface="Arial"/>
              </a:rPr>
              <a:t>Disposition</a:t>
            </a:r>
          </a:p>
          <a:p>
            <a:pPr marL="29845" indent="0">
              <a:buNone/>
            </a:pPr>
            <a:r>
              <a:rPr lang="sv-SE" sz="1400" dirty="0">
                <a:cs typeface="Arial"/>
              </a:rPr>
              <a:t>Bild 3 – 5 handlar om bakgrund och organisation kring rekommendationen, samt tidplan för årets arbete.</a:t>
            </a:r>
          </a:p>
          <a:p>
            <a:pPr marL="29845" indent="0">
              <a:buNone/>
            </a:pPr>
            <a:r>
              <a:rPr lang="sv-SE" sz="1400" dirty="0">
                <a:cs typeface="Arial"/>
              </a:rPr>
              <a:t>Bild 6 – 7 handlar om varför kunskapsstyrning är viktigt.</a:t>
            </a:r>
          </a:p>
          <a:p>
            <a:pPr marL="29845" indent="0">
              <a:buNone/>
            </a:pPr>
            <a:r>
              <a:rPr lang="sv-SE" sz="1400" dirty="0">
                <a:cs typeface="Arial"/>
              </a:rPr>
              <a:t>Bild 8 - 15 handlar om vad kunskapsstyrning i socialtjänsten är och vilka delar som omfattas.</a:t>
            </a:r>
          </a:p>
          <a:p>
            <a:pPr marL="29845" indent="0">
              <a:buNone/>
            </a:pPr>
            <a:r>
              <a:rPr lang="sv-SE" sz="1400" dirty="0">
                <a:cs typeface="Arial"/>
              </a:rPr>
              <a:t>Bild 16 - 20 handlar om samverkan, ledning och styrning av det gemensamma arbetet. Här finns också exempel på resultat. </a:t>
            </a:r>
          </a:p>
          <a:p>
            <a:pPr marL="29845" indent="0">
              <a:buNone/>
            </a:pPr>
            <a:endParaRPr lang="sv-SE" sz="1400" b="1" dirty="0">
              <a:cs typeface="Arial"/>
            </a:endParaRPr>
          </a:p>
          <a:p>
            <a:pPr marL="29845" indent="0">
              <a:buNone/>
            </a:pPr>
            <a:r>
              <a:rPr lang="sv-SE" sz="1400" b="1">
                <a:cs typeface="Arial"/>
              </a:rPr>
              <a:t>Du </a:t>
            </a:r>
            <a:r>
              <a:rPr lang="sv-SE" sz="1400" b="1" dirty="0">
                <a:cs typeface="Arial"/>
              </a:rPr>
              <a:t>som behöver presentera i kortversion  - använd bilderna 21 – </a:t>
            </a:r>
            <a:r>
              <a:rPr lang="sv-SE" sz="1400" b="1">
                <a:cs typeface="Arial"/>
              </a:rPr>
              <a:t>29.</a:t>
            </a:r>
            <a:endParaRPr lang="sv-SE" sz="1400" b="1" dirty="0">
              <a:cs typeface="Arial"/>
            </a:endParaRPr>
          </a:p>
          <a:p>
            <a:pPr marL="29845" indent="0">
              <a:buNone/>
            </a:pPr>
            <a:r>
              <a:rPr lang="sv-SE" sz="1400" b="1" dirty="0">
                <a:cs typeface="Arial"/>
              </a:rPr>
              <a:t>Lycka till!</a:t>
            </a:r>
          </a:p>
          <a:p>
            <a:pPr marL="29845" indent="0">
              <a:buNone/>
            </a:pPr>
            <a:endParaRPr lang="sv-SE" sz="2000" dirty="0">
              <a:cs typeface="Arial"/>
            </a:endParaRPr>
          </a:p>
          <a:p>
            <a:pPr marL="29845" indent="0">
              <a:buNone/>
            </a:pPr>
            <a:endParaRPr lang="sv-SE" sz="2000" dirty="0">
              <a:cs typeface="Arial"/>
            </a:endParaRPr>
          </a:p>
        </p:txBody>
      </p:sp>
      <p:cxnSp>
        <p:nvCxnSpPr>
          <p:cNvPr id="5" name="Rak koppling 4">
            <a:extLst>
              <a:ext uri="{FF2B5EF4-FFF2-40B4-BE49-F238E27FC236}">
                <a16:creationId xmlns:a16="http://schemas.microsoft.com/office/drawing/2014/main" id="{314BB39C-5273-F704-AC86-79C2400C8185}"/>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3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descr="En bild som visar text&#10;&#10;Automatiskt genererad beskrivning">
            <a:extLst>
              <a:ext uri="{FF2B5EF4-FFF2-40B4-BE49-F238E27FC236}">
                <a16:creationId xmlns:a16="http://schemas.microsoft.com/office/drawing/2014/main" id="{CE315905-F390-258B-6A90-27915EFDA382}"/>
              </a:ext>
            </a:extLst>
          </p:cNvPr>
          <p:cNvPicPr>
            <a:picLocks noChangeAspect="1"/>
          </p:cNvPicPr>
          <p:nvPr/>
        </p:nvPicPr>
        <p:blipFill>
          <a:blip r:embed="rId3"/>
          <a:stretch>
            <a:fillRect/>
          </a:stretch>
        </p:blipFill>
        <p:spPr>
          <a:xfrm>
            <a:off x="943611" y="1716271"/>
            <a:ext cx="4522470" cy="3059148"/>
          </a:xfrm>
          <a:prstGeom prst="rect">
            <a:avLst/>
          </a:prstGeom>
        </p:spPr>
      </p:pic>
      <p:sp>
        <p:nvSpPr>
          <p:cNvPr id="3" name="textruta 2">
            <a:extLst>
              <a:ext uri="{FF2B5EF4-FFF2-40B4-BE49-F238E27FC236}">
                <a16:creationId xmlns:a16="http://schemas.microsoft.com/office/drawing/2014/main" id="{D4A601C4-8ABA-8D3B-A10E-BE4D83AB3CC4}"/>
              </a:ext>
            </a:extLst>
          </p:cNvPr>
          <p:cNvSpPr txBox="1"/>
          <p:nvPr/>
        </p:nvSpPr>
        <p:spPr>
          <a:xfrm>
            <a:off x="6776720" y="1778000"/>
            <a:ext cx="4439920" cy="3693319"/>
          </a:xfrm>
          <a:prstGeom prst="rect">
            <a:avLst/>
          </a:prstGeom>
          <a:noFill/>
        </p:spPr>
        <p:txBody>
          <a:bodyPr wrap="square" rtlCol="0">
            <a:spAutoFit/>
          </a:bodyPr>
          <a:lstStyle/>
          <a:p>
            <a:r>
              <a:rPr lang="sv-SE" sz="3600" b="1" i="1" dirty="0">
                <a:effectLst/>
                <a:latin typeface="Times New Roman" panose="02020603050405020304" pitchFamily="18" charset="0"/>
                <a:ea typeface="Times New Roman" panose="02020603050405020304" pitchFamily="18" charset="0"/>
                <a:cs typeface="Times New Roman" panose="02020603050405020304" pitchFamily="18" charset="0"/>
              </a:rPr>
              <a:t>En kunskapsbaserad socialtjänst ger rätt stöd utifrån behov – tillsammans bidrar vi till jämlika levnadsvillkor!</a:t>
            </a:r>
            <a:endParaRPr lang="sv-SE"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8386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291800" y="1042536"/>
            <a:ext cx="9608400" cy="1966912"/>
          </a:xfrm>
        </p:spPr>
        <p:txBody>
          <a:bodyPr/>
          <a:lstStyle/>
          <a:p>
            <a:pPr>
              <a:lnSpc>
                <a:spcPct val="100000"/>
              </a:lnSpc>
            </a:pPr>
            <a:r>
              <a:rPr lang="sv-SE" sz="4000" dirty="0"/>
              <a:t>Förnyad rekommendation om kunskapsstyrning socialtjänst 2024</a:t>
            </a:r>
          </a:p>
        </p:txBody>
      </p:sp>
      <p:pic>
        <p:nvPicPr>
          <p:cNvPr id="4" name="Bildobjekt 3" descr="En bild som visar text&#10;&#10;Automatiskt genererad beskrivning">
            <a:extLst>
              <a:ext uri="{FF2B5EF4-FFF2-40B4-BE49-F238E27FC236}">
                <a16:creationId xmlns:a16="http://schemas.microsoft.com/office/drawing/2014/main" id="{CE315905-F390-258B-6A90-27915EFDA382}"/>
              </a:ext>
            </a:extLst>
          </p:cNvPr>
          <p:cNvPicPr>
            <a:picLocks noChangeAspect="1"/>
          </p:cNvPicPr>
          <p:nvPr/>
        </p:nvPicPr>
        <p:blipFill>
          <a:blip r:embed="rId2"/>
          <a:stretch>
            <a:fillRect/>
          </a:stretch>
        </p:blipFill>
        <p:spPr>
          <a:xfrm>
            <a:off x="4175760" y="2789904"/>
            <a:ext cx="3840480" cy="2597785"/>
          </a:xfrm>
          <a:prstGeom prst="rect">
            <a:avLst/>
          </a:prstGeom>
        </p:spPr>
      </p:pic>
      <p:sp>
        <p:nvSpPr>
          <p:cNvPr id="3" name="textruta 2">
            <a:extLst>
              <a:ext uri="{FF2B5EF4-FFF2-40B4-BE49-F238E27FC236}">
                <a16:creationId xmlns:a16="http://schemas.microsoft.com/office/drawing/2014/main" id="{B8A5EDBA-31E8-9CA7-2375-14FEBCDC7649}"/>
              </a:ext>
            </a:extLst>
          </p:cNvPr>
          <p:cNvSpPr txBox="1"/>
          <p:nvPr/>
        </p:nvSpPr>
        <p:spPr>
          <a:xfrm>
            <a:off x="818147" y="471638"/>
            <a:ext cx="1479892" cy="369332"/>
          </a:xfrm>
          <a:prstGeom prst="rect">
            <a:avLst/>
          </a:prstGeom>
          <a:noFill/>
        </p:spPr>
        <p:txBody>
          <a:bodyPr wrap="none" rtlCol="0">
            <a:spAutoFit/>
          </a:bodyPr>
          <a:lstStyle/>
          <a:p>
            <a:r>
              <a:rPr lang="sv-SE" b="1" i="1" dirty="0"/>
              <a:t>Kortversion</a:t>
            </a:r>
          </a:p>
        </p:txBody>
      </p:sp>
    </p:spTree>
    <p:extLst>
      <p:ext uri="{BB962C8B-B14F-4D97-AF65-F5344CB8AC3E}">
        <p14:creationId xmlns:p14="http://schemas.microsoft.com/office/powerpoint/2010/main" val="135451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546" y="714822"/>
            <a:ext cx="10613367" cy="1148691"/>
          </a:xfrm>
        </p:spPr>
        <p:txBody>
          <a:bodyPr/>
          <a:lstStyle/>
          <a:p>
            <a:pPr>
              <a:lnSpc>
                <a:spcPct val="100000"/>
              </a:lnSpc>
            </a:pPr>
            <a:r>
              <a:rPr lang="sv-SE" sz="3200" dirty="0">
                <a:ea typeface="+mj-lt"/>
                <a:cs typeface="+mj-lt"/>
              </a:rPr>
              <a:t>Kommunernas gemensamma satsning på kunskapsstyrning inom socialtjänsten</a:t>
            </a:r>
            <a:endParaRPr lang="sv-SE" sz="3200" b="0" dirty="0">
              <a:cs typeface="Arial"/>
            </a:endParaRPr>
          </a:p>
        </p:txBody>
      </p:sp>
      <p:sp>
        <p:nvSpPr>
          <p:cNvPr id="3" name="Platshållare för innehåll 2"/>
          <p:cNvSpPr>
            <a:spLocks noGrp="1"/>
          </p:cNvSpPr>
          <p:nvPr>
            <p:ph idx="1"/>
          </p:nvPr>
        </p:nvSpPr>
        <p:spPr>
          <a:xfrm>
            <a:off x="597546" y="2267878"/>
            <a:ext cx="10222854" cy="3396739"/>
          </a:xfrm>
        </p:spPr>
        <p:txBody>
          <a:bodyPr vert="horz" lIns="91440" tIns="45720" rIns="91440" bIns="45720" rtlCol="0" anchor="t">
            <a:noAutofit/>
          </a:bodyPr>
          <a:lstStyle/>
          <a:p>
            <a:pPr marL="29845" indent="0">
              <a:buNone/>
            </a:pPr>
            <a:r>
              <a:rPr lang="sv-SE" sz="2000" dirty="0"/>
              <a:t>I slutet av 2018 beslutade dåvarande SKR:s styrelse om en rekommendation till kommunerna med målet att skapa förutsättningar för en mer jämlik, jämställd och kunskapsbaserad socialtjänst av hög kvalitet. </a:t>
            </a:r>
          </a:p>
          <a:p>
            <a:pPr marL="29845" indent="0">
              <a:buNone/>
            </a:pPr>
            <a:r>
              <a:rPr lang="sv-SE" sz="2000" dirty="0"/>
              <a:t>Rekommendationen ligger till grund för medfinansieringen från 288 kommuner som gällde för åren 2020–2023. </a:t>
            </a:r>
            <a:r>
              <a:rPr lang="sv-SE" sz="2000" dirty="0">
                <a:cs typeface="Arial"/>
              </a:rPr>
              <a:t>Under 2022 beslutade SKR:s styrelse om en förlängning av rekommendationen till och med 2024 för att synkronisera arbetet med SKR:s politik och en förväntad ny socialtjänstlag. </a:t>
            </a:r>
          </a:p>
          <a:p>
            <a:pPr marL="29845" indent="0">
              <a:buNone/>
            </a:pPr>
            <a:r>
              <a:rPr lang="sv-SE" sz="2000" dirty="0"/>
              <a:t>En särskild styrgrupp, Styrgruppen för nationell kunskapsstyrning i socialtjänsten (S-</a:t>
            </a:r>
            <a:r>
              <a:rPr lang="sv-SE" sz="2000" dirty="0" err="1"/>
              <a:t>KiS</a:t>
            </a:r>
            <a:r>
              <a:rPr lang="sv-SE" sz="2000" dirty="0"/>
              <a:t>), styr och leder det gemensamma arbetet.</a:t>
            </a:r>
            <a:endParaRPr lang="sv-SE" sz="2000" dirty="0">
              <a:solidFill>
                <a:srgbClr val="000000"/>
              </a:solidFill>
              <a:cs typeface="Arial"/>
            </a:endParaRPr>
          </a:p>
          <a:p>
            <a:pPr marL="29845" indent="0">
              <a:buNone/>
            </a:pPr>
            <a:endParaRPr lang="sv-SE" sz="2000" dirty="0">
              <a:cs typeface="Arial"/>
            </a:endParaRPr>
          </a:p>
        </p:txBody>
      </p:sp>
      <p:cxnSp>
        <p:nvCxnSpPr>
          <p:cNvPr id="5" name="Rak koppling 4">
            <a:extLst>
              <a:ext uri="{FF2B5EF4-FFF2-40B4-BE49-F238E27FC236}">
                <a16:creationId xmlns:a16="http://schemas.microsoft.com/office/drawing/2014/main" id="{314BB39C-5273-F704-AC86-79C2400C8185}"/>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44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8D88145-96D7-45E0-8557-319BBBE12CEE}"/>
              </a:ext>
            </a:extLst>
          </p:cNvPr>
          <p:cNvSpPr>
            <a:spLocks noGrp="1"/>
          </p:cNvSpPr>
          <p:nvPr>
            <p:ph idx="1"/>
          </p:nvPr>
        </p:nvSpPr>
        <p:spPr>
          <a:xfrm>
            <a:off x="664231" y="2286001"/>
            <a:ext cx="9235143" cy="3660968"/>
          </a:xfrm>
        </p:spPr>
        <p:txBody>
          <a:bodyPr/>
          <a:lstStyle/>
          <a:p>
            <a:pPr>
              <a:buFont typeface="Arial" panose="020B0604020202020204" pitchFamily="34" charset="0"/>
              <a:buChar char="•"/>
            </a:pPr>
            <a:r>
              <a:rPr lang="sv-SE" sz="2000" dirty="0"/>
              <a:t>Arbetet utifrån rekommendationen fortsätter med samma finansiering (1,95 kr/</a:t>
            </a:r>
            <a:r>
              <a:rPr lang="sv-SE" sz="2000" dirty="0" err="1"/>
              <a:t>inv</a:t>
            </a:r>
            <a:r>
              <a:rPr lang="sv-SE" sz="2000" dirty="0"/>
              <a:t>/år) som under åren 2020-2024.</a:t>
            </a:r>
          </a:p>
          <a:p>
            <a:pPr>
              <a:buFont typeface="Arial" panose="020B0604020202020204" pitchFamily="34" charset="0"/>
              <a:buChar char="•"/>
            </a:pPr>
            <a:r>
              <a:rPr lang="sv-SE" sz="2000" dirty="0"/>
              <a:t>Finansieringen omfattar fortsatt följande områden: medfinansiering av Nationella kvalitetsregister, Stöd för individbaserad systematisk uppföljning, gemensam upphandling, utveckling och stöd för av nationella brukarundersökningar samt nationell samordning</a:t>
            </a:r>
          </a:p>
          <a:p>
            <a:pPr>
              <a:buFont typeface="Arial" panose="020B0604020202020204" pitchFamily="34" charset="0"/>
              <a:buChar char="•"/>
            </a:pPr>
            <a:r>
              <a:rPr lang="sv-SE" sz="2000" dirty="0"/>
              <a:t>Ett ytterligare område inkluderas: kommunal hälso- och sjukvård</a:t>
            </a:r>
          </a:p>
          <a:p>
            <a:pPr>
              <a:buFont typeface="Arial" panose="020B0604020202020204" pitchFamily="34" charset="0"/>
              <a:buChar char="•"/>
            </a:pPr>
            <a:r>
              <a:rPr lang="sv-SE" sz="2000" dirty="0"/>
              <a:t>Beslut om medverkan behöver fattas i varje kommun </a:t>
            </a:r>
          </a:p>
          <a:p>
            <a:pPr>
              <a:buFont typeface="Arial" panose="020B0604020202020204" pitchFamily="34" charset="0"/>
              <a:buChar char="•"/>
            </a:pPr>
            <a:r>
              <a:rPr lang="sv-SE" sz="2000" dirty="0"/>
              <a:t>SKR behöver information om respektive kommuns medverkan senast i augusti 2024. </a:t>
            </a:r>
          </a:p>
        </p:txBody>
      </p:sp>
      <p:sp>
        <p:nvSpPr>
          <p:cNvPr id="3" name="Rubrik 2">
            <a:extLst>
              <a:ext uri="{FF2B5EF4-FFF2-40B4-BE49-F238E27FC236}">
                <a16:creationId xmlns:a16="http://schemas.microsoft.com/office/drawing/2014/main" id="{ADA1F4BB-EAEC-43A2-A950-2185BCC1728B}"/>
              </a:ext>
            </a:extLst>
          </p:cNvPr>
          <p:cNvSpPr>
            <a:spLocks noGrp="1"/>
          </p:cNvSpPr>
          <p:nvPr>
            <p:ph type="title"/>
          </p:nvPr>
        </p:nvSpPr>
        <p:spPr>
          <a:xfrm>
            <a:off x="664231" y="911031"/>
            <a:ext cx="10741051" cy="908609"/>
          </a:xfrm>
        </p:spPr>
        <p:txBody>
          <a:bodyPr/>
          <a:lstStyle/>
          <a:p>
            <a:r>
              <a:rPr lang="sv-SE" sz="4000" dirty="0"/>
              <a:t>Vad innebär en förnyad rekommendationen för kommunerna?</a:t>
            </a:r>
          </a:p>
        </p:txBody>
      </p:sp>
      <p:cxnSp>
        <p:nvCxnSpPr>
          <p:cNvPr id="4" name="Rak koppling 3">
            <a:extLst>
              <a:ext uri="{FF2B5EF4-FFF2-40B4-BE49-F238E27FC236}">
                <a16:creationId xmlns:a16="http://schemas.microsoft.com/office/drawing/2014/main" id="{23297361-1573-D7AF-5D0D-ED59946D444A}"/>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20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385EF-95B5-4A78-99B6-3732B659B92E}"/>
              </a:ext>
            </a:extLst>
          </p:cNvPr>
          <p:cNvSpPr>
            <a:spLocks noGrp="1"/>
          </p:cNvSpPr>
          <p:nvPr>
            <p:ph type="title"/>
          </p:nvPr>
        </p:nvSpPr>
        <p:spPr>
          <a:xfrm>
            <a:off x="703259" y="691134"/>
            <a:ext cx="10785482" cy="1580491"/>
          </a:xfrm>
        </p:spPr>
        <p:txBody>
          <a:bodyPr/>
          <a:lstStyle/>
          <a:p>
            <a:pPr>
              <a:lnSpc>
                <a:spcPct val="100000"/>
              </a:lnSpc>
            </a:pPr>
            <a:r>
              <a:rPr lang="sv-SE" sz="3200" dirty="0">
                <a:ea typeface="+mj-lt"/>
                <a:cs typeface="+mj-lt"/>
              </a:rPr>
              <a:t>Socialtjänsten ska ha förutsättningar att i varje möte ge stöd som bygger på bästa tillgängliga kunskap</a:t>
            </a:r>
          </a:p>
        </p:txBody>
      </p:sp>
      <p:sp>
        <p:nvSpPr>
          <p:cNvPr id="3" name="Platshållare för innehåll 2">
            <a:extLst>
              <a:ext uri="{FF2B5EF4-FFF2-40B4-BE49-F238E27FC236}">
                <a16:creationId xmlns:a16="http://schemas.microsoft.com/office/drawing/2014/main" id="{0E3458A3-1E0D-4A14-B5D5-D194FF33D30C}"/>
              </a:ext>
            </a:extLst>
          </p:cNvPr>
          <p:cNvSpPr>
            <a:spLocks noGrp="1"/>
          </p:cNvSpPr>
          <p:nvPr>
            <p:ph idx="1"/>
          </p:nvPr>
        </p:nvSpPr>
        <p:spPr>
          <a:xfrm>
            <a:off x="703259" y="2162191"/>
            <a:ext cx="8093060" cy="3816842"/>
          </a:xfrm>
        </p:spPr>
        <p:txBody>
          <a:bodyPr vert="horz" lIns="91440" tIns="45720" rIns="91440" bIns="45720" rtlCol="0" anchor="t">
            <a:noAutofit/>
          </a:bodyPr>
          <a:lstStyle/>
          <a:p>
            <a:pPr marL="258445">
              <a:spcAft>
                <a:spcPts val="1800"/>
              </a:spcAft>
              <a:buFont typeface="Arial,Sans-Serif" panose="05050102010706020507" pitchFamily="18" charset="2"/>
              <a:buChar char="•"/>
            </a:pPr>
            <a:r>
              <a:rPr lang="sv-SE" sz="2000" dirty="0">
                <a:ea typeface="+mn-lt"/>
                <a:cs typeface="+mn-lt"/>
              </a:rPr>
              <a:t>Alla som kommer i kontakt med socialtjänsten har rätt </a:t>
            </a:r>
            <a:br>
              <a:rPr lang="sv-SE" sz="2000" dirty="0">
                <a:ea typeface="+mn-lt"/>
                <a:cs typeface="+mn-lt"/>
              </a:rPr>
            </a:br>
            <a:r>
              <a:rPr lang="sv-SE" sz="2000" dirty="0">
                <a:ea typeface="+mn-lt"/>
                <a:cs typeface="+mn-lt"/>
              </a:rPr>
              <a:t>att möta professionella medarbetare och få insatser </a:t>
            </a:r>
            <a:br>
              <a:rPr lang="sv-SE" sz="2000" dirty="0">
                <a:ea typeface="+mn-lt"/>
                <a:cs typeface="+mn-lt"/>
              </a:rPr>
            </a:br>
            <a:r>
              <a:rPr lang="sv-SE" sz="2000" dirty="0">
                <a:ea typeface="+mn-lt"/>
                <a:cs typeface="+mn-lt"/>
              </a:rPr>
              <a:t>av hög kvalitet.  </a:t>
            </a:r>
            <a:endParaRPr lang="en-US" sz="2000" dirty="0">
              <a:ea typeface="+mn-lt"/>
              <a:cs typeface="+mn-lt"/>
            </a:endParaRPr>
          </a:p>
          <a:p>
            <a:pPr marL="258445">
              <a:spcAft>
                <a:spcPts val="1800"/>
              </a:spcAft>
              <a:buFont typeface="Arial,Sans-Serif" panose="05050102010706020507" pitchFamily="18" charset="2"/>
              <a:buChar char="•"/>
            </a:pPr>
            <a:r>
              <a:rPr lang="sv-SE" sz="2000" dirty="0">
                <a:ea typeface="+mn-lt"/>
                <a:cs typeface="+mn-lt"/>
              </a:rPr>
              <a:t>Kunskapsstyrning innebär ett arbetssätt för att </a:t>
            </a:r>
            <a:br>
              <a:rPr lang="sv-SE" sz="2000" dirty="0">
                <a:ea typeface="+mn-lt"/>
                <a:cs typeface="+mn-lt"/>
              </a:rPr>
            </a:br>
            <a:r>
              <a:rPr lang="sv-SE" sz="2000" dirty="0">
                <a:ea typeface="+mn-lt"/>
                <a:cs typeface="+mn-lt"/>
              </a:rPr>
              <a:t>säkra kontinuerligt lärande och utveckling i socialtjänsten.</a:t>
            </a:r>
          </a:p>
          <a:p>
            <a:pPr marL="258445">
              <a:spcAft>
                <a:spcPts val="1800"/>
              </a:spcAft>
              <a:buFont typeface="Arial,Sans-Serif" panose="05050102010706020507" pitchFamily="18" charset="2"/>
              <a:buChar char="•"/>
            </a:pPr>
            <a:r>
              <a:rPr lang="sv-SE" sz="2000" dirty="0">
                <a:ea typeface="+mn-lt"/>
                <a:cs typeface="+mn-lt"/>
              </a:rPr>
              <a:t>Genom att använda bland annat kvalitetsregister, individbaserad systematisk uppföljning och brukarundersökningar och andra stöd som tagits fram genom rekommendationen får kommunerna verktyg för att utveckla kunskap och lärande i sin organisation, en möjlighet att jämföra sina resultat med andra kommuner och lära av varandras erfarenheter, metoder och insatser.</a:t>
            </a:r>
          </a:p>
        </p:txBody>
      </p:sp>
      <p:pic>
        <p:nvPicPr>
          <p:cNvPr id="5" name="Bildobjekt 5" descr="En bild som visar text, vektorgrafik&#10;&#10;Automatiskt genererad beskrivning">
            <a:extLst>
              <a:ext uri="{FF2B5EF4-FFF2-40B4-BE49-F238E27FC236}">
                <a16:creationId xmlns:a16="http://schemas.microsoft.com/office/drawing/2014/main" id="{933104B5-7355-7250-609B-9100E5F12A43}"/>
              </a:ext>
            </a:extLst>
          </p:cNvPr>
          <p:cNvPicPr>
            <a:picLocks noChangeAspect="1"/>
          </p:cNvPicPr>
          <p:nvPr/>
        </p:nvPicPr>
        <p:blipFill>
          <a:blip r:embed="rId2"/>
          <a:stretch>
            <a:fillRect/>
          </a:stretch>
        </p:blipFill>
        <p:spPr>
          <a:xfrm>
            <a:off x="8338742" y="2162191"/>
            <a:ext cx="3464711" cy="3063609"/>
          </a:xfrm>
          <a:prstGeom prst="rect">
            <a:avLst/>
          </a:prstGeom>
        </p:spPr>
      </p:pic>
      <p:cxnSp>
        <p:nvCxnSpPr>
          <p:cNvPr id="4" name="Rak koppling 3">
            <a:extLst>
              <a:ext uri="{FF2B5EF4-FFF2-40B4-BE49-F238E27FC236}">
                <a16:creationId xmlns:a16="http://schemas.microsoft.com/office/drawing/2014/main" id="{F4DCD0C3-D61E-18F4-C010-31DE79124B1E}"/>
              </a:ext>
            </a:extLst>
          </p:cNvPr>
          <p:cNvCxnSpPr>
            <a:cxnSpLocks/>
          </p:cNvCxnSpPr>
          <p:nvPr/>
        </p:nvCxnSpPr>
        <p:spPr>
          <a:xfrm>
            <a:off x="0" y="1979970"/>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584366"/>
            <a:ext cx="6641443" cy="1112405"/>
          </a:xfrm>
        </p:spPr>
        <p:txBody>
          <a:bodyPr/>
          <a:lstStyle/>
          <a:p>
            <a:pPr>
              <a:lnSpc>
                <a:spcPct val="100000"/>
              </a:lnSpc>
            </a:pPr>
            <a:r>
              <a:rPr lang="sv-SE" sz="3200" dirty="0">
                <a:ea typeface="+mj-lt"/>
                <a:cs typeface="+mj-lt"/>
              </a:rPr>
              <a:t>Äldreomsorgen har tillgång till fem nationella kvalitetsregister</a:t>
            </a:r>
          </a:p>
        </p:txBody>
      </p:sp>
      <p:sp>
        <p:nvSpPr>
          <p:cNvPr id="3" name="Platshållare för innehåll 2"/>
          <p:cNvSpPr>
            <a:spLocks noGrp="1"/>
          </p:cNvSpPr>
          <p:nvPr>
            <p:ph idx="1"/>
          </p:nvPr>
        </p:nvSpPr>
        <p:spPr>
          <a:xfrm>
            <a:off x="664232" y="2015959"/>
            <a:ext cx="8803618" cy="4257675"/>
          </a:xfrm>
        </p:spPr>
        <p:txBody>
          <a:bodyPr vert="horz" lIns="91440" tIns="45720" rIns="91440" bIns="45720" rtlCol="0" anchor="t">
            <a:noAutofit/>
          </a:bodyPr>
          <a:lstStyle/>
          <a:p>
            <a:pPr marL="29845" indent="0">
              <a:buNone/>
            </a:pPr>
            <a:r>
              <a:rPr lang="sv-SE" sz="1800" dirty="0"/>
              <a:t>För registren betyder det finansiella tillskottet en trygghet för teknisk utveckling samt för utbildning och stöd. Under 2022 har finansieringen bidragit till följande:</a:t>
            </a:r>
          </a:p>
          <a:p>
            <a:pPr marL="372745" indent="-342900">
              <a:buFont typeface="Arial" panose="020B0604020202020204" pitchFamily="34" charset="0"/>
              <a:buChar char="•"/>
            </a:pPr>
            <a:r>
              <a:rPr lang="sv-SE" sz="1600" b="1" dirty="0"/>
              <a:t>Svenska Palliativregistret: </a:t>
            </a:r>
            <a:r>
              <a:rPr lang="sv-SE" sz="1600" dirty="0"/>
              <a:t>registret har omarbetat sina variabler för att bättre möta behovet av uppföljning och förberett för automatiserad informationsförsörjning.</a:t>
            </a:r>
            <a:endParaRPr lang="sv-SE" sz="1600" dirty="0">
              <a:cs typeface="Arial"/>
            </a:endParaRPr>
          </a:p>
          <a:p>
            <a:pPr marL="372745" indent="-342900">
              <a:buFont typeface="Arial" panose="020B0604020202020204" pitchFamily="34" charset="0"/>
              <a:buChar char="•"/>
            </a:pPr>
            <a:r>
              <a:rPr lang="sv-SE" sz="1600" b="1" dirty="0" err="1"/>
              <a:t>SveDem</a:t>
            </a:r>
            <a:r>
              <a:rPr lang="sv-SE" sz="1600" b="1" dirty="0"/>
              <a:t>: </a:t>
            </a:r>
            <a:r>
              <a:rPr lang="sv-SE" sz="1600" dirty="0"/>
              <a:t>gått igenom de kommunspecifika delarna och uppdaterat variablerna och möjliggjort för uppföljning av vårdförlopp och andra kunskapsstöd.</a:t>
            </a:r>
            <a:endParaRPr lang="sv-SE" sz="1600" dirty="0">
              <a:cs typeface="Arial"/>
            </a:endParaRPr>
          </a:p>
          <a:p>
            <a:pPr marL="372745" indent="-342900">
              <a:buFont typeface="Arial" panose="020B0604020202020204" pitchFamily="34" charset="0"/>
              <a:buChar char="•"/>
            </a:pPr>
            <a:r>
              <a:rPr lang="sv-SE" sz="1600" b="1" dirty="0"/>
              <a:t>BPSD-registret:</a:t>
            </a:r>
            <a:r>
              <a:rPr lang="sv-SE" sz="1600" dirty="0"/>
              <a:t> har kunnat hålla fler utbildningar och säkerställa verksamhetsnära förbättringsarbeten.</a:t>
            </a:r>
            <a:endParaRPr lang="sv-SE" sz="1600" dirty="0">
              <a:cs typeface="Arial"/>
            </a:endParaRPr>
          </a:p>
          <a:p>
            <a:pPr marL="372745" indent="-342900">
              <a:buFont typeface="Arial" panose="020B0604020202020204" pitchFamily="34" charset="0"/>
              <a:buChar char="•"/>
            </a:pPr>
            <a:r>
              <a:rPr lang="sv-SE" sz="1600" b="1" dirty="0"/>
              <a:t>Senior alert: </a:t>
            </a:r>
            <a:r>
              <a:rPr lang="sv-SE" sz="1600" dirty="0"/>
              <a:t>förbättrat användarinteraktionen för data som ska hämtas från journaler.</a:t>
            </a:r>
            <a:endParaRPr lang="sv-SE" sz="1600" dirty="0">
              <a:cs typeface="Arial"/>
            </a:endParaRPr>
          </a:p>
          <a:p>
            <a:pPr marL="372745" indent="-342900">
              <a:spcAft>
                <a:spcPts val="600"/>
              </a:spcAft>
              <a:buFont typeface="Arial" panose="020B0604020202020204" pitchFamily="34" charset="0"/>
              <a:buChar char="•"/>
            </a:pPr>
            <a:r>
              <a:rPr lang="sv-SE" sz="1600" b="1" dirty="0" err="1"/>
              <a:t>RiksSår</a:t>
            </a:r>
            <a:r>
              <a:rPr lang="sv-SE" sz="1600" b="1" dirty="0"/>
              <a:t>:</a:t>
            </a:r>
            <a:r>
              <a:rPr lang="sv-SE" sz="1600" dirty="0"/>
              <a:t> utvecklat nya användarvänliga rapporter och möjliggjort för uppföljning av vårdförlopp och andra kunskapsstöd.</a:t>
            </a:r>
          </a:p>
        </p:txBody>
      </p:sp>
      <p:cxnSp>
        <p:nvCxnSpPr>
          <p:cNvPr id="5" name="Rak koppling 4">
            <a:extLst>
              <a:ext uri="{FF2B5EF4-FFF2-40B4-BE49-F238E27FC236}">
                <a16:creationId xmlns:a16="http://schemas.microsoft.com/office/drawing/2014/main" id="{A216B273-6D2A-06BC-E7E6-506C7A3928EE}"/>
              </a:ext>
            </a:extLst>
          </p:cNvPr>
          <p:cNvCxnSpPr>
            <a:cxnSpLocks/>
          </p:cNvCxnSpPr>
          <p:nvPr/>
        </p:nvCxnSpPr>
        <p:spPr>
          <a:xfrm>
            <a:off x="0" y="1764169"/>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95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116" y="649735"/>
            <a:ext cx="9019579" cy="1145581"/>
          </a:xfrm>
        </p:spPr>
        <p:txBody>
          <a:bodyPr/>
          <a:lstStyle/>
          <a:p>
            <a:pPr>
              <a:lnSpc>
                <a:spcPct val="100000"/>
              </a:lnSpc>
            </a:pPr>
            <a:r>
              <a:rPr lang="sv-SE" sz="3200" dirty="0">
                <a:ea typeface="+mj-lt"/>
                <a:cs typeface="+mj-lt"/>
              </a:rPr>
              <a:t>Individbaserad systematisk uppföljning (ISU) ger stöd för verksamhetsutveckling</a:t>
            </a:r>
          </a:p>
        </p:txBody>
      </p:sp>
      <p:sp>
        <p:nvSpPr>
          <p:cNvPr id="3" name="Platshållare för innehåll 2"/>
          <p:cNvSpPr>
            <a:spLocks noGrp="1"/>
          </p:cNvSpPr>
          <p:nvPr>
            <p:ph idx="1"/>
          </p:nvPr>
        </p:nvSpPr>
        <p:spPr>
          <a:xfrm>
            <a:off x="713116" y="2196440"/>
            <a:ext cx="9019579" cy="3451885"/>
          </a:xfrm>
        </p:spPr>
        <p:txBody>
          <a:bodyPr vert="horz" lIns="91440" tIns="45720" rIns="91440" bIns="45720" rtlCol="0" anchor="t">
            <a:noAutofit/>
          </a:bodyPr>
          <a:lstStyle/>
          <a:p>
            <a:pPr marL="29845" indent="0">
              <a:buNone/>
            </a:pPr>
            <a:r>
              <a:rPr lang="sv-SE" sz="1800" dirty="0"/>
              <a:t>Under 2022 arrangerades fyra digitala seminarier. Seminariernas teman har varit:</a:t>
            </a:r>
          </a:p>
          <a:p>
            <a:pPr marL="799465" lvl="1" indent="-342900">
              <a:buFont typeface="+mj-lt"/>
              <a:buAutoNum type="arabicPeriod"/>
            </a:pPr>
            <a:r>
              <a:rPr lang="sv-SE" sz="1800" dirty="0"/>
              <a:t>Hur verksamhetssystemen kan underlätta ISU</a:t>
            </a:r>
            <a:endParaRPr lang="sv-SE" sz="1800" dirty="0">
              <a:cs typeface="Arial"/>
            </a:endParaRPr>
          </a:p>
          <a:p>
            <a:pPr marL="799465" lvl="1" indent="-342900">
              <a:buFont typeface="+mj-lt"/>
              <a:buAutoNum type="arabicPeriod"/>
            </a:pPr>
            <a:r>
              <a:rPr lang="sv-SE" sz="1800" dirty="0"/>
              <a:t>Hur </a:t>
            </a:r>
            <a:r>
              <a:rPr lang="sv-SE" sz="1800" dirty="0" err="1"/>
              <a:t>RSS:er</a:t>
            </a:r>
            <a:r>
              <a:rPr lang="sv-SE" sz="1800" dirty="0"/>
              <a:t> kan stödja ISU-arbetet</a:t>
            </a:r>
            <a:endParaRPr lang="sv-SE" sz="1800" dirty="0">
              <a:cs typeface="Arial"/>
            </a:endParaRPr>
          </a:p>
          <a:p>
            <a:pPr marL="799465" lvl="1" indent="-342900">
              <a:buFont typeface="+mj-lt"/>
              <a:buAutoNum type="arabicPeriod"/>
            </a:pPr>
            <a:r>
              <a:rPr lang="sv-SE" sz="1800" dirty="0"/>
              <a:t>Hur ISU kan användas för att belysa jämställdhet</a:t>
            </a:r>
            <a:endParaRPr lang="sv-SE" sz="1800" dirty="0">
              <a:cs typeface="Arial"/>
            </a:endParaRPr>
          </a:p>
          <a:p>
            <a:pPr marL="799465" lvl="1" indent="-342900">
              <a:buFont typeface="+mj-lt"/>
              <a:buAutoNum type="arabicPeriod"/>
            </a:pPr>
            <a:r>
              <a:rPr lang="sv-SE" sz="1800" dirty="0"/>
              <a:t>Ledarskapets betydelse i ISU-arbetet</a:t>
            </a:r>
            <a:br>
              <a:rPr lang="sv-SE" sz="1800" dirty="0"/>
            </a:br>
            <a:endParaRPr lang="sv-SE" sz="1800" dirty="0">
              <a:cs typeface="Arial"/>
            </a:endParaRPr>
          </a:p>
          <a:p>
            <a:pPr marL="29845" indent="0">
              <a:buNone/>
            </a:pPr>
            <a:r>
              <a:rPr lang="sv-SE" sz="1800" dirty="0"/>
              <a:t>Ett särskilt fokus har under 2022 riktats på äldreomsorg och funktionshinderområdet genom en utbildning i individbaserad systematisk uppföljning med koppling till IBIC.</a:t>
            </a:r>
            <a:endParaRPr lang="sv-SE" sz="1800" dirty="0">
              <a:cs typeface="Arial"/>
            </a:endParaRPr>
          </a:p>
          <a:p>
            <a:pPr marL="29845" indent="0">
              <a:buNone/>
            </a:pPr>
            <a:r>
              <a:rPr lang="sv-SE" sz="1800" dirty="0"/>
              <a:t>Två nya goda exempel på lokal individbaserad uppföljning som lett till ny kunskap och förändring i verksamheten finns på Kunskapsguiden.se, där också övriga stöd finns.</a:t>
            </a:r>
            <a:endParaRPr lang="sv-SE" sz="1800" dirty="0">
              <a:cs typeface="Arial"/>
            </a:endParaRPr>
          </a:p>
        </p:txBody>
      </p:sp>
      <p:cxnSp>
        <p:nvCxnSpPr>
          <p:cNvPr id="6" name="Rak koppling 5">
            <a:extLst>
              <a:ext uri="{FF2B5EF4-FFF2-40B4-BE49-F238E27FC236}">
                <a16:creationId xmlns:a16="http://schemas.microsoft.com/office/drawing/2014/main" id="{51107DB9-9DA7-8021-B672-2EB43FE7D70A}"/>
              </a:ext>
            </a:extLst>
          </p:cNvPr>
          <p:cNvCxnSpPr>
            <a:cxnSpLocks/>
          </p:cNvCxnSpPr>
          <p:nvPr/>
        </p:nvCxnSpPr>
        <p:spPr>
          <a:xfrm>
            <a:off x="0" y="1945144"/>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2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E7BAA-0901-40B9-9138-C414C9382A07}"/>
              </a:ext>
            </a:extLst>
          </p:cNvPr>
          <p:cNvSpPr>
            <a:spLocks noGrp="1"/>
          </p:cNvSpPr>
          <p:nvPr>
            <p:ph type="title"/>
          </p:nvPr>
        </p:nvSpPr>
        <p:spPr>
          <a:xfrm>
            <a:off x="497974" y="485108"/>
            <a:ext cx="10879825" cy="1207654"/>
          </a:xfrm>
        </p:spPr>
        <p:txBody>
          <a:bodyPr/>
          <a:lstStyle/>
          <a:p>
            <a:pPr>
              <a:lnSpc>
                <a:spcPct val="100000"/>
              </a:lnSpc>
            </a:pPr>
            <a:r>
              <a:rPr lang="sv-SE" sz="3200" dirty="0">
                <a:ea typeface="+mj-lt"/>
                <a:cs typeface="+mj-lt"/>
              </a:rPr>
              <a:t>Kommuner och regioner samverkar om kunskapsstyrning i hälso- och sjukvård</a:t>
            </a:r>
          </a:p>
        </p:txBody>
      </p:sp>
      <p:sp>
        <p:nvSpPr>
          <p:cNvPr id="3" name="Platshållare för innehåll 2">
            <a:extLst>
              <a:ext uri="{FF2B5EF4-FFF2-40B4-BE49-F238E27FC236}">
                <a16:creationId xmlns:a16="http://schemas.microsoft.com/office/drawing/2014/main" id="{4AAEB9C0-2B47-4391-BDDD-A55C85CADA3D}"/>
              </a:ext>
            </a:extLst>
          </p:cNvPr>
          <p:cNvSpPr>
            <a:spLocks noGrp="1"/>
          </p:cNvSpPr>
          <p:nvPr>
            <p:ph idx="1"/>
          </p:nvPr>
        </p:nvSpPr>
        <p:spPr>
          <a:xfrm>
            <a:off x="497975" y="1902635"/>
            <a:ext cx="9881060" cy="4468579"/>
          </a:xfrm>
        </p:spPr>
        <p:txBody>
          <a:bodyPr vert="horz" lIns="91440" tIns="45720" rIns="91440" bIns="45720" rtlCol="0" anchor="t">
            <a:noAutofit/>
          </a:bodyPr>
          <a:lstStyle/>
          <a:p>
            <a:pPr marL="315595" indent="-285750">
              <a:spcAft>
                <a:spcPts val="600"/>
              </a:spcAft>
              <a:buFont typeface="Arial" panose="020B0604020202020204" pitchFamily="34" charset="0"/>
              <a:buChar char="•"/>
            </a:pPr>
            <a:r>
              <a:rPr lang="sv-SE" sz="2800" dirty="0"/>
              <a:t>Inom ramen för rekommendationen samordnas kommunernas arbete med kunskapsstyrning för hälso- och sjukvård.</a:t>
            </a:r>
          </a:p>
          <a:p>
            <a:pPr marL="315595" indent="-285750">
              <a:spcAft>
                <a:spcPts val="600"/>
              </a:spcAft>
              <a:buFont typeface="Arial" panose="020B0604020202020204" pitchFamily="34" charset="0"/>
              <a:buChar char="•"/>
            </a:pPr>
            <a:r>
              <a:rPr lang="sv-SE" sz="2800" dirty="0"/>
              <a:t>Kommunerna bidrar i styrning och ledning för de områden där regionen och kommunen har gemensamma målgrupper.</a:t>
            </a:r>
            <a:endParaRPr lang="sv-SE" sz="2800" dirty="0">
              <a:cs typeface="Arial"/>
            </a:endParaRPr>
          </a:p>
          <a:p>
            <a:pPr marL="315595" indent="-285750">
              <a:spcAft>
                <a:spcPts val="600"/>
              </a:spcAft>
              <a:buFont typeface="Arial" panose="020B0604020202020204" pitchFamily="34" charset="0"/>
              <a:buChar char="•"/>
            </a:pPr>
            <a:r>
              <a:rPr lang="sv-SE" sz="2800" dirty="0"/>
              <a:t>Kommunerna bidrar med kompetens för att ta fram kunskapsstöd i de fall dessa berör kommunernas verksamheter.</a:t>
            </a:r>
            <a:endParaRPr lang="sv-SE" sz="2800" dirty="0">
              <a:cs typeface="Arial"/>
            </a:endParaRPr>
          </a:p>
          <a:p>
            <a:pPr marL="258445"/>
            <a:endParaRPr lang="sv-SE" sz="1800" dirty="0">
              <a:solidFill>
                <a:srgbClr val="FF0000"/>
              </a:solidFill>
              <a:cs typeface="Arial"/>
            </a:endParaRPr>
          </a:p>
          <a:p>
            <a:pPr marL="258445"/>
            <a:endParaRPr lang="sv-SE" sz="1800" dirty="0">
              <a:solidFill>
                <a:srgbClr val="FF0000"/>
              </a:solidFill>
              <a:cs typeface="Arial"/>
            </a:endParaRPr>
          </a:p>
        </p:txBody>
      </p:sp>
      <p:cxnSp>
        <p:nvCxnSpPr>
          <p:cNvPr id="5" name="Rak koppling 4">
            <a:extLst>
              <a:ext uri="{FF2B5EF4-FFF2-40B4-BE49-F238E27FC236}">
                <a16:creationId xmlns:a16="http://schemas.microsoft.com/office/drawing/2014/main" id="{9F19B601-4660-9BBA-7CD4-A795AC24D423}"/>
              </a:ext>
            </a:extLst>
          </p:cNvPr>
          <p:cNvCxnSpPr>
            <a:cxnSpLocks/>
          </p:cNvCxnSpPr>
          <p:nvPr/>
        </p:nvCxnSpPr>
        <p:spPr>
          <a:xfrm>
            <a:off x="0" y="1692762"/>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00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3139C7D-D9DF-8DDF-2697-61B2D1416080}"/>
              </a:ext>
            </a:extLst>
          </p:cNvPr>
          <p:cNvSpPr>
            <a:spLocks noGrp="1"/>
          </p:cNvSpPr>
          <p:nvPr>
            <p:ph sz="half" idx="1"/>
          </p:nvPr>
        </p:nvSpPr>
        <p:spPr>
          <a:xfrm>
            <a:off x="664231" y="1796306"/>
            <a:ext cx="6282833" cy="3740400"/>
          </a:xfrm>
        </p:spPr>
        <p:txBody>
          <a:bodyPr/>
          <a:lstStyle/>
          <a:p>
            <a:pPr marL="30163" indent="0" fontAlgn="base">
              <a:buNone/>
            </a:pPr>
            <a:r>
              <a:rPr lang="sv-SE" sz="2000" dirty="0"/>
              <a:t>Under 2020-2024 har arbetet särskilt fokuserat på att:</a:t>
            </a:r>
            <a:endParaRPr lang="sv-SE" sz="20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medverka i framtagande av utvecklingsplan för kunskapsstyrning hälso- och sjukvård 2023-2027.</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testa arbetssätt för att bedöma vilka kunskapsstöd som är relevanta för kommunerna att remissbesvara, samt samverkan mellan kommunerna avseende att svara på remisserna.</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stödja och tydliggöra rollen som kommunal representant - uppdragsbeskrivning och teamsyta.</a:t>
            </a:r>
            <a:r>
              <a:rPr lang="sv-SE" sz="20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sv-SE" sz="2000" b="0" i="0" u="none" strike="noStrike" dirty="0">
                <a:solidFill>
                  <a:srgbClr val="000000"/>
                </a:solidFill>
                <a:effectLst/>
                <a:latin typeface="Arial" panose="020B0604020202020204" pitchFamily="34" charset="0"/>
              </a:rPr>
              <a:t>utveckla processen för nomineringar till nationella grupper.</a:t>
            </a:r>
            <a:r>
              <a:rPr lang="en-US" sz="2000" b="0" i="0" dirty="0">
                <a:solidFill>
                  <a:srgbClr val="000000"/>
                </a:solidFill>
                <a:effectLst/>
                <a:latin typeface="Arial" panose="020B0604020202020204" pitchFamily="34" charset="0"/>
              </a:rPr>
              <a:t>​</a:t>
            </a:r>
            <a:endParaRPr lang="sv-SE" sz="2000" b="0" i="0" dirty="0">
              <a:solidFill>
                <a:srgbClr val="000000"/>
              </a:solidFill>
              <a:effectLst/>
              <a:latin typeface="Segoe UI" panose="020B0502040204020203" pitchFamily="34" charset="0"/>
            </a:endParaRPr>
          </a:p>
          <a:p>
            <a:endParaRPr lang="en-US" dirty="0"/>
          </a:p>
        </p:txBody>
      </p:sp>
      <p:pic>
        <p:nvPicPr>
          <p:cNvPr id="4" name="Bildobjekt 4" descr="En bild som visar text, karta&#10;&#10;Automatiskt genererad beskrivning">
            <a:extLst>
              <a:ext uri="{FF2B5EF4-FFF2-40B4-BE49-F238E27FC236}">
                <a16:creationId xmlns:a16="http://schemas.microsoft.com/office/drawing/2014/main" id="{AE1301EF-F60F-6A9A-56FF-E6F48E818E56}"/>
              </a:ext>
            </a:extLst>
          </p:cNvPr>
          <p:cNvPicPr>
            <a:picLocks noGrp="1" noChangeAspect="1"/>
          </p:cNvPicPr>
          <p:nvPr>
            <p:ph sz="half" idx="2"/>
          </p:nvPr>
        </p:nvPicPr>
        <p:blipFill>
          <a:blip r:embed="rId3"/>
          <a:stretch>
            <a:fillRect/>
          </a:stretch>
        </p:blipFill>
        <p:spPr>
          <a:xfrm>
            <a:off x="6947064" y="1757711"/>
            <a:ext cx="4716000" cy="3584161"/>
          </a:xfrm>
          <a:noFill/>
        </p:spPr>
      </p:pic>
      <p:sp>
        <p:nvSpPr>
          <p:cNvPr id="3" name="Rubrik 1">
            <a:extLst>
              <a:ext uri="{FF2B5EF4-FFF2-40B4-BE49-F238E27FC236}">
                <a16:creationId xmlns:a16="http://schemas.microsoft.com/office/drawing/2014/main" id="{221BC179-4333-4A90-320A-88A440865521}"/>
              </a:ext>
            </a:extLst>
          </p:cNvPr>
          <p:cNvSpPr txBox="1">
            <a:spLocks/>
          </p:cNvSpPr>
          <p:nvPr/>
        </p:nvSpPr>
        <p:spPr>
          <a:xfrm>
            <a:off x="497974" y="485107"/>
            <a:ext cx="10926088" cy="99242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a:lnSpc>
                <a:spcPct val="100000"/>
              </a:lnSpc>
            </a:pPr>
            <a:r>
              <a:rPr lang="sv-SE" sz="3200" dirty="0">
                <a:ea typeface="+mj-lt"/>
                <a:cs typeface="+mj-lt"/>
              </a:rPr>
              <a:t>Kommuner och regioner samverkar om kunskapsstyrning i hälso- och sjukvård</a:t>
            </a:r>
          </a:p>
        </p:txBody>
      </p:sp>
    </p:spTree>
    <p:extLst>
      <p:ext uri="{BB962C8B-B14F-4D97-AF65-F5344CB8AC3E}">
        <p14:creationId xmlns:p14="http://schemas.microsoft.com/office/powerpoint/2010/main" val="385718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7438" y="643831"/>
            <a:ext cx="7620110" cy="691953"/>
          </a:xfrm>
        </p:spPr>
        <p:txBody>
          <a:bodyPr/>
          <a:lstStyle/>
          <a:p>
            <a:pPr>
              <a:lnSpc>
                <a:spcPct val="100000"/>
              </a:lnSpc>
            </a:pPr>
            <a:r>
              <a:rPr lang="sv-SE" sz="3200" dirty="0">
                <a:ea typeface="+mj-lt"/>
                <a:cs typeface="+mj-lt"/>
              </a:rPr>
              <a:t>Exempel på utvecklingsarbeten 2023 </a:t>
            </a:r>
          </a:p>
        </p:txBody>
      </p:sp>
      <p:sp>
        <p:nvSpPr>
          <p:cNvPr id="3" name="Platshållare för innehåll 2"/>
          <p:cNvSpPr>
            <a:spLocks noGrp="1"/>
          </p:cNvSpPr>
          <p:nvPr>
            <p:ph idx="1"/>
          </p:nvPr>
        </p:nvSpPr>
        <p:spPr>
          <a:xfrm>
            <a:off x="3279755" y="1735066"/>
            <a:ext cx="3809788" cy="1191813"/>
          </a:xfrm>
          <a:prstGeom prst="round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p>
            <a:pPr marL="29845" indent="0" algn="ctr">
              <a:spcAft>
                <a:spcPts val="600"/>
              </a:spcAft>
              <a:buNone/>
            </a:pPr>
            <a:r>
              <a:rPr lang="sv-SE" sz="1600" dirty="0">
                <a:solidFill>
                  <a:schemeClr val="bg1"/>
                </a:solidFill>
              </a:rPr>
              <a:t>Pilotundersökning om öppna insatser till ungdomar 13-20 år och vårdnadshavare för barn 0-20 år inom </a:t>
            </a:r>
            <a:r>
              <a:rPr lang="sv-SE" sz="1600" b="1" dirty="0">
                <a:solidFill>
                  <a:schemeClr val="accent2"/>
                </a:solidFill>
              </a:rPr>
              <a:t>social barn- och ungdomsvård</a:t>
            </a:r>
            <a:r>
              <a:rPr lang="sv-SE" sz="1600" dirty="0">
                <a:solidFill>
                  <a:schemeClr val="bg1"/>
                </a:solidFill>
              </a:rPr>
              <a:t>. </a:t>
            </a:r>
          </a:p>
        </p:txBody>
      </p:sp>
      <p:sp>
        <p:nvSpPr>
          <p:cNvPr id="7" name="Platshållare för innehåll 2">
            <a:extLst>
              <a:ext uri="{FF2B5EF4-FFF2-40B4-BE49-F238E27FC236}">
                <a16:creationId xmlns:a16="http://schemas.microsoft.com/office/drawing/2014/main" id="{0B3FB4F6-70DB-6E8C-8986-7BBA6CC86E01}"/>
              </a:ext>
            </a:extLst>
          </p:cNvPr>
          <p:cNvSpPr txBox="1">
            <a:spLocks/>
          </p:cNvSpPr>
          <p:nvPr/>
        </p:nvSpPr>
        <p:spPr>
          <a:xfrm>
            <a:off x="4129605" y="3240741"/>
            <a:ext cx="2892524" cy="953366"/>
          </a:xfrm>
          <a:prstGeom prst="round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gn="ctr">
              <a:spcAft>
                <a:spcPts val="600"/>
              </a:spcAft>
              <a:buFont typeface="Symbol" panose="05050102010706020507" pitchFamily="18" charset="2"/>
              <a:buNone/>
            </a:pPr>
            <a:r>
              <a:rPr lang="sv-SE" sz="1600" dirty="0">
                <a:solidFill>
                  <a:schemeClr val="bg1"/>
                </a:solidFill>
              </a:rPr>
              <a:t>Påbörja införandet av </a:t>
            </a:r>
            <a:r>
              <a:rPr lang="sv-SE" sz="1600" b="1" dirty="0">
                <a:solidFill>
                  <a:schemeClr val="accent2"/>
                </a:solidFill>
              </a:rPr>
              <a:t>nationell modell</a:t>
            </a:r>
            <a:r>
              <a:rPr lang="sv-SE" sz="1600" dirty="0">
                <a:solidFill>
                  <a:schemeClr val="accent2"/>
                </a:solidFill>
              </a:rPr>
              <a:t> </a:t>
            </a:r>
            <a:r>
              <a:rPr lang="sv-SE" sz="1600" dirty="0">
                <a:solidFill>
                  <a:schemeClr val="bg1"/>
                </a:solidFill>
              </a:rPr>
              <a:t>för att lyfta lokala behov av kunskap.</a:t>
            </a:r>
          </a:p>
          <a:p>
            <a:pPr marL="29845" indent="0" algn="ctr">
              <a:spcAft>
                <a:spcPts val="600"/>
              </a:spcAft>
              <a:buFont typeface="Symbol" panose="05050102010706020507" pitchFamily="18" charset="2"/>
              <a:buNone/>
            </a:pPr>
            <a:endParaRPr lang="sv-SE" sz="1600" dirty="0">
              <a:solidFill>
                <a:schemeClr val="bg1"/>
              </a:solidFill>
              <a:cs typeface="Arial"/>
            </a:endParaRPr>
          </a:p>
        </p:txBody>
      </p:sp>
      <p:sp>
        <p:nvSpPr>
          <p:cNvPr id="9" name="textruta 8">
            <a:extLst>
              <a:ext uri="{FF2B5EF4-FFF2-40B4-BE49-F238E27FC236}">
                <a16:creationId xmlns:a16="http://schemas.microsoft.com/office/drawing/2014/main" id="{33E4B7C4-24C6-878D-D3CF-E1E5D4AA7821}"/>
              </a:ext>
            </a:extLst>
          </p:cNvPr>
          <p:cNvSpPr txBox="1"/>
          <p:nvPr/>
        </p:nvSpPr>
        <p:spPr>
          <a:xfrm>
            <a:off x="272452" y="3820021"/>
            <a:ext cx="3244116" cy="147645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Stöd till kommunerna för att arbeta med individbaserad systematisk uppföljning av </a:t>
            </a:r>
            <a:r>
              <a:rPr lang="sv-SE" sz="1600" b="1" dirty="0">
                <a:solidFill>
                  <a:schemeClr val="accent2"/>
                </a:solidFill>
              </a:rPr>
              <a:t>stödet till våldsutsatta vuxna </a:t>
            </a:r>
            <a:r>
              <a:rPr lang="sv-SE" sz="1600" dirty="0">
                <a:solidFill>
                  <a:schemeClr val="bg1"/>
                </a:solidFill>
              </a:rPr>
              <a:t>genom SU-Kvinnofrid 2.0.</a:t>
            </a:r>
          </a:p>
        </p:txBody>
      </p:sp>
      <p:sp>
        <p:nvSpPr>
          <p:cNvPr id="11" name="textruta 10">
            <a:extLst>
              <a:ext uri="{FF2B5EF4-FFF2-40B4-BE49-F238E27FC236}">
                <a16:creationId xmlns:a16="http://schemas.microsoft.com/office/drawing/2014/main" id="{79615EAA-6B1A-ED30-FAD4-D152284E3432}"/>
              </a:ext>
            </a:extLst>
          </p:cNvPr>
          <p:cNvSpPr txBox="1"/>
          <p:nvPr/>
        </p:nvSpPr>
        <p:spPr>
          <a:xfrm>
            <a:off x="7881211" y="1264823"/>
            <a:ext cx="3287200" cy="1191814"/>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Arbetet slutförs med </a:t>
            </a:r>
            <a:r>
              <a:rPr lang="sv-SE" sz="1600" b="1" dirty="0">
                <a:solidFill>
                  <a:schemeClr val="accent2"/>
                </a:solidFill>
              </a:rPr>
              <a:t>automatisk informationsförsörjning </a:t>
            </a:r>
            <a:r>
              <a:rPr lang="sv-SE" sz="1600" dirty="0">
                <a:solidFill>
                  <a:schemeClr val="bg1"/>
                </a:solidFill>
              </a:rPr>
              <a:t>till de kvalitetsregister som kommunerna använder.</a:t>
            </a:r>
          </a:p>
        </p:txBody>
      </p:sp>
      <p:sp>
        <p:nvSpPr>
          <p:cNvPr id="13" name="textruta 12">
            <a:extLst>
              <a:ext uri="{FF2B5EF4-FFF2-40B4-BE49-F238E27FC236}">
                <a16:creationId xmlns:a16="http://schemas.microsoft.com/office/drawing/2014/main" id="{4977155C-B176-B0D7-6748-C113285F565F}"/>
              </a:ext>
            </a:extLst>
          </p:cNvPr>
          <p:cNvSpPr txBox="1"/>
          <p:nvPr/>
        </p:nvSpPr>
        <p:spPr>
          <a:xfrm>
            <a:off x="7544997" y="2720541"/>
            <a:ext cx="3959627" cy="91940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Fortsatt utforskande av vilka ytterligare </a:t>
            </a:r>
            <a:r>
              <a:rPr lang="sv-SE" sz="1600" b="1" dirty="0">
                <a:solidFill>
                  <a:schemeClr val="accent2"/>
                </a:solidFill>
              </a:rPr>
              <a:t>kvalitetsregister</a:t>
            </a:r>
            <a:r>
              <a:rPr lang="sv-SE" sz="1600" dirty="0">
                <a:solidFill>
                  <a:schemeClr val="bg1"/>
                </a:solidFill>
              </a:rPr>
              <a:t>/data i kvalitetsregister som kan vara till nytta för kommunerna. </a:t>
            </a:r>
          </a:p>
        </p:txBody>
      </p:sp>
      <p:sp>
        <p:nvSpPr>
          <p:cNvPr id="15" name="textruta 14">
            <a:extLst>
              <a:ext uri="{FF2B5EF4-FFF2-40B4-BE49-F238E27FC236}">
                <a16:creationId xmlns:a16="http://schemas.microsoft.com/office/drawing/2014/main" id="{521FFB05-C16D-227D-E3DC-732F2A27E0FF}"/>
              </a:ext>
            </a:extLst>
          </p:cNvPr>
          <p:cNvSpPr txBox="1"/>
          <p:nvPr/>
        </p:nvSpPr>
        <p:spPr>
          <a:xfrm>
            <a:off x="3843460" y="4507969"/>
            <a:ext cx="3819390" cy="146423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b="1" dirty="0">
                <a:solidFill>
                  <a:schemeClr val="accent2"/>
                </a:solidFill>
              </a:rPr>
              <a:t>Förstudier inom Yrkesresan</a:t>
            </a:r>
            <a:r>
              <a:rPr lang="sv-SE" sz="1600" dirty="0">
                <a:solidFill>
                  <a:schemeClr val="bg1"/>
                </a:solidFill>
              </a:rPr>
              <a:t>: utförare äldreomsorg, innehåll för chefer i funktionhinderresan, generiskt innehåll om individbaserad systematisk uppföljning.</a:t>
            </a:r>
          </a:p>
        </p:txBody>
      </p:sp>
      <p:sp>
        <p:nvSpPr>
          <p:cNvPr id="21" name="textruta 20">
            <a:extLst>
              <a:ext uri="{FF2B5EF4-FFF2-40B4-BE49-F238E27FC236}">
                <a16:creationId xmlns:a16="http://schemas.microsoft.com/office/drawing/2014/main" id="{BE95DB33-CD28-A156-7DB3-5B4ACC6D2EDD}"/>
              </a:ext>
            </a:extLst>
          </p:cNvPr>
          <p:cNvSpPr txBox="1"/>
          <p:nvPr/>
        </p:nvSpPr>
        <p:spPr>
          <a:xfrm>
            <a:off x="320884" y="1364389"/>
            <a:ext cx="2624609" cy="200906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b="1" dirty="0">
                <a:solidFill>
                  <a:schemeClr val="accent2"/>
                </a:solidFill>
              </a:rPr>
              <a:t>Handlingsplan för stärkt samverkan mellan kommunerna och regionerna </a:t>
            </a:r>
            <a:r>
              <a:rPr lang="sv-SE" sz="1600" dirty="0">
                <a:solidFill>
                  <a:schemeClr val="bg1"/>
                </a:solidFill>
              </a:rPr>
              <a:t>avseende kunskapsstyrning hälso- och sjukvård.</a:t>
            </a:r>
          </a:p>
        </p:txBody>
      </p:sp>
      <p:sp>
        <p:nvSpPr>
          <p:cNvPr id="23" name="textruta 22">
            <a:extLst>
              <a:ext uri="{FF2B5EF4-FFF2-40B4-BE49-F238E27FC236}">
                <a16:creationId xmlns:a16="http://schemas.microsoft.com/office/drawing/2014/main" id="{3CE23723-0A18-2025-D3FC-17312868E70A}"/>
              </a:ext>
            </a:extLst>
          </p:cNvPr>
          <p:cNvSpPr txBox="1"/>
          <p:nvPr/>
        </p:nvSpPr>
        <p:spPr>
          <a:xfrm>
            <a:off x="8275887" y="3982282"/>
            <a:ext cx="2892524" cy="919401"/>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9845" indent="0" algn="ctr">
              <a:spcAft>
                <a:spcPts val="600"/>
              </a:spcAft>
              <a:buFont typeface="Symbol" panose="05050102010706020507" pitchFamily="18" charset="2"/>
              <a:buNone/>
            </a:pPr>
            <a:r>
              <a:rPr lang="sv-SE" sz="1600" dirty="0">
                <a:solidFill>
                  <a:schemeClr val="bg1"/>
                </a:solidFill>
              </a:rPr>
              <a:t>Pilotprojekt: modell för </a:t>
            </a:r>
            <a:r>
              <a:rPr lang="sv-SE" sz="1600" b="1" dirty="0">
                <a:solidFill>
                  <a:schemeClr val="accent2"/>
                </a:solidFill>
              </a:rPr>
              <a:t>jämförelse och analys </a:t>
            </a:r>
            <a:r>
              <a:rPr lang="sv-SE" sz="1600" dirty="0">
                <a:solidFill>
                  <a:schemeClr val="bg1"/>
                </a:solidFill>
              </a:rPr>
              <a:t>av kommuners socialtjänst </a:t>
            </a:r>
          </a:p>
        </p:txBody>
      </p:sp>
    </p:spTree>
    <p:extLst>
      <p:ext uri="{BB962C8B-B14F-4D97-AF65-F5344CB8AC3E}">
        <p14:creationId xmlns:p14="http://schemas.microsoft.com/office/powerpoint/2010/main" val="128722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546" y="714822"/>
            <a:ext cx="10613367" cy="1148691"/>
          </a:xfrm>
        </p:spPr>
        <p:txBody>
          <a:bodyPr/>
          <a:lstStyle/>
          <a:p>
            <a:pPr>
              <a:lnSpc>
                <a:spcPct val="100000"/>
              </a:lnSpc>
            </a:pPr>
            <a:r>
              <a:rPr lang="sv-SE" sz="3200" dirty="0">
                <a:ea typeface="+mj-lt"/>
                <a:cs typeface="+mj-lt"/>
              </a:rPr>
              <a:t>Kommunernas gemensamma satsning på kunskapsstyrning inom socialtjänsten</a:t>
            </a:r>
            <a:endParaRPr lang="sv-SE" sz="3200" b="0" dirty="0">
              <a:cs typeface="Arial"/>
            </a:endParaRPr>
          </a:p>
        </p:txBody>
      </p:sp>
      <p:sp>
        <p:nvSpPr>
          <p:cNvPr id="3" name="Platshållare för innehåll 2"/>
          <p:cNvSpPr>
            <a:spLocks noGrp="1"/>
          </p:cNvSpPr>
          <p:nvPr>
            <p:ph idx="1"/>
          </p:nvPr>
        </p:nvSpPr>
        <p:spPr>
          <a:xfrm>
            <a:off x="597546" y="2267878"/>
            <a:ext cx="10222854" cy="3396739"/>
          </a:xfrm>
        </p:spPr>
        <p:txBody>
          <a:bodyPr vert="horz" lIns="91440" tIns="45720" rIns="91440" bIns="45720" rtlCol="0" anchor="t">
            <a:noAutofit/>
          </a:bodyPr>
          <a:lstStyle/>
          <a:p>
            <a:pPr marL="29845" indent="0">
              <a:buNone/>
            </a:pPr>
            <a:r>
              <a:rPr lang="sv-SE" sz="2000" dirty="0"/>
              <a:t>I slutet av 2018 beslutade dåvarande SKR:s styrelse om en rekommendation till kommunerna med målet att skapa förutsättningar för en mer jämlik, jämställd och kunskapsbaserad socialtjänst av hög kvalitet. </a:t>
            </a:r>
          </a:p>
          <a:p>
            <a:pPr marL="29845" indent="0">
              <a:buNone/>
            </a:pPr>
            <a:r>
              <a:rPr lang="sv-SE" sz="2000" dirty="0"/>
              <a:t>Rekommendationen ligger till grund för medfinansieringen från 288 kommuner som gällde för åren 2020–2023. </a:t>
            </a:r>
            <a:r>
              <a:rPr lang="sv-SE" sz="2000" dirty="0">
                <a:cs typeface="Arial"/>
              </a:rPr>
              <a:t>Under 2022 beslutade SKR:s styrelse om en förlängning av rekommendationen till och med 2024 för att synkronisera arbetet med SKR:s politik och en förväntad ny socialtjänstlag. </a:t>
            </a:r>
          </a:p>
          <a:p>
            <a:pPr marL="29845" indent="0">
              <a:buNone/>
            </a:pPr>
            <a:r>
              <a:rPr lang="sv-SE" sz="2000" dirty="0"/>
              <a:t>En särskild styrgrupp, Styrgruppen för nationell kunskapsstyrning i socialtjänsten (S-</a:t>
            </a:r>
            <a:r>
              <a:rPr lang="sv-SE" sz="2000" dirty="0" err="1"/>
              <a:t>KiS</a:t>
            </a:r>
            <a:r>
              <a:rPr lang="sv-SE" sz="2000" dirty="0"/>
              <a:t>), styr och leder det gemensamma arbetet.</a:t>
            </a:r>
            <a:endParaRPr lang="sv-SE" sz="2000" dirty="0">
              <a:solidFill>
                <a:srgbClr val="000000"/>
              </a:solidFill>
              <a:cs typeface="Arial"/>
            </a:endParaRPr>
          </a:p>
          <a:p>
            <a:pPr marL="29845" indent="0">
              <a:buNone/>
            </a:pPr>
            <a:endParaRPr lang="sv-SE" sz="2000" dirty="0">
              <a:cs typeface="Arial"/>
            </a:endParaRPr>
          </a:p>
        </p:txBody>
      </p:sp>
      <p:cxnSp>
        <p:nvCxnSpPr>
          <p:cNvPr id="5" name="Rak koppling 4">
            <a:extLst>
              <a:ext uri="{FF2B5EF4-FFF2-40B4-BE49-F238E27FC236}">
                <a16:creationId xmlns:a16="http://schemas.microsoft.com/office/drawing/2014/main" id="{314BB39C-5273-F704-AC86-79C2400C8185}"/>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0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8D88145-96D7-45E0-8557-319BBBE12CEE}"/>
              </a:ext>
            </a:extLst>
          </p:cNvPr>
          <p:cNvSpPr>
            <a:spLocks noGrp="1"/>
          </p:cNvSpPr>
          <p:nvPr>
            <p:ph idx="1"/>
          </p:nvPr>
        </p:nvSpPr>
        <p:spPr>
          <a:xfrm>
            <a:off x="664231" y="2286001"/>
            <a:ext cx="9235143" cy="3660968"/>
          </a:xfrm>
        </p:spPr>
        <p:txBody>
          <a:bodyPr/>
          <a:lstStyle/>
          <a:p>
            <a:pPr>
              <a:buFont typeface="Arial" panose="020B0604020202020204" pitchFamily="34" charset="0"/>
              <a:buChar char="•"/>
            </a:pPr>
            <a:r>
              <a:rPr lang="sv-SE" sz="2000" dirty="0"/>
              <a:t>Arbetet utifrån rekommendationen fortsätter med samma finansiering (1,95 kr/</a:t>
            </a:r>
            <a:r>
              <a:rPr lang="sv-SE" sz="2000" dirty="0" err="1"/>
              <a:t>inv</a:t>
            </a:r>
            <a:r>
              <a:rPr lang="sv-SE" sz="2000" dirty="0"/>
              <a:t>/år) som under åren 2020-2024.</a:t>
            </a:r>
          </a:p>
          <a:p>
            <a:pPr>
              <a:buFont typeface="Arial" panose="020B0604020202020204" pitchFamily="34" charset="0"/>
              <a:buChar char="•"/>
            </a:pPr>
            <a:r>
              <a:rPr lang="sv-SE" sz="2000" dirty="0"/>
              <a:t>Finansieringen omfattar fortsatt följande områden: medfinansiering av Nationella kvalitetsregister, Stöd för individbaserad systematisk uppföljning, gemensam upphandling, utveckling och stöd för av nationella brukarundersökningar samt nationell samordning</a:t>
            </a:r>
          </a:p>
          <a:p>
            <a:pPr>
              <a:buFont typeface="Arial" panose="020B0604020202020204" pitchFamily="34" charset="0"/>
              <a:buChar char="•"/>
            </a:pPr>
            <a:r>
              <a:rPr lang="sv-SE" sz="2000" dirty="0"/>
              <a:t>Ett ytterligare område inkluderas: kommunal hälso- och sjukvård</a:t>
            </a:r>
          </a:p>
          <a:p>
            <a:pPr>
              <a:buFont typeface="Arial" panose="020B0604020202020204" pitchFamily="34" charset="0"/>
              <a:buChar char="•"/>
            </a:pPr>
            <a:r>
              <a:rPr lang="sv-SE" sz="2000" dirty="0"/>
              <a:t>Beslut om medverkan behöver fattas i varje kommun </a:t>
            </a:r>
          </a:p>
          <a:p>
            <a:pPr>
              <a:buFont typeface="Arial" panose="020B0604020202020204" pitchFamily="34" charset="0"/>
              <a:buChar char="•"/>
            </a:pPr>
            <a:r>
              <a:rPr lang="sv-SE" sz="2000" dirty="0"/>
              <a:t>SKR behöver information om respektive kommuns medverkan senast i augusti 2024. </a:t>
            </a:r>
          </a:p>
        </p:txBody>
      </p:sp>
      <p:sp>
        <p:nvSpPr>
          <p:cNvPr id="3" name="Rubrik 2">
            <a:extLst>
              <a:ext uri="{FF2B5EF4-FFF2-40B4-BE49-F238E27FC236}">
                <a16:creationId xmlns:a16="http://schemas.microsoft.com/office/drawing/2014/main" id="{ADA1F4BB-EAEC-43A2-A950-2185BCC1728B}"/>
              </a:ext>
            </a:extLst>
          </p:cNvPr>
          <p:cNvSpPr>
            <a:spLocks noGrp="1"/>
          </p:cNvSpPr>
          <p:nvPr>
            <p:ph type="title"/>
          </p:nvPr>
        </p:nvSpPr>
        <p:spPr>
          <a:xfrm>
            <a:off x="664231" y="911031"/>
            <a:ext cx="10741051" cy="908609"/>
          </a:xfrm>
        </p:spPr>
        <p:txBody>
          <a:bodyPr/>
          <a:lstStyle/>
          <a:p>
            <a:r>
              <a:rPr lang="sv-SE" sz="4000" dirty="0"/>
              <a:t>Vad innebär en förnyad rekommendationen för kommunerna?</a:t>
            </a:r>
          </a:p>
        </p:txBody>
      </p:sp>
      <p:cxnSp>
        <p:nvCxnSpPr>
          <p:cNvPr id="4" name="Rak koppling 3">
            <a:extLst>
              <a:ext uri="{FF2B5EF4-FFF2-40B4-BE49-F238E27FC236}">
                <a16:creationId xmlns:a16="http://schemas.microsoft.com/office/drawing/2014/main" id="{23297361-1573-D7AF-5D0D-ED59946D444A}"/>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28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9E91F9-3840-4E15-AEA6-670B20EED28D}"/>
              </a:ext>
            </a:extLst>
          </p:cNvPr>
          <p:cNvSpPr>
            <a:spLocks noGrp="1"/>
          </p:cNvSpPr>
          <p:nvPr>
            <p:ph idx="1"/>
          </p:nvPr>
        </p:nvSpPr>
        <p:spPr>
          <a:xfrm>
            <a:off x="548640" y="1776368"/>
            <a:ext cx="6705600" cy="3964032"/>
          </a:xfrm>
        </p:spPr>
        <p:txBody>
          <a:bodyPr/>
          <a:lstStyle/>
          <a:p>
            <a:pPr marL="30163" indent="0" fontAlgn="base">
              <a:buNone/>
            </a:pPr>
            <a:r>
              <a:rPr lang="sv-SE" sz="2000" b="1" dirty="0"/>
              <a:t>April: </a:t>
            </a:r>
            <a:r>
              <a:rPr lang="sv-SE" sz="2000" dirty="0"/>
              <a:t>Information och dialog i S-</a:t>
            </a:r>
            <a:r>
              <a:rPr lang="sv-SE" sz="2000" dirty="0" err="1"/>
              <a:t>KiS</a:t>
            </a:r>
            <a:r>
              <a:rPr lang="sv-SE" sz="2000" dirty="0"/>
              <a:t> (nationell styrgrupp för kunskapsstyrning i socialtjänsten)</a:t>
            </a:r>
          </a:p>
          <a:p>
            <a:pPr marL="30163" indent="0" fontAlgn="base">
              <a:buNone/>
            </a:pPr>
            <a:r>
              <a:rPr lang="sv-SE" sz="2000" b="1" dirty="0"/>
              <a:t>Maj/juni</a:t>
            </a:r>
            <a:r>
              <a:rPr lang="sv-SE" sz="2000" dirty="0"/>
              <a:t>: Information till SIB, PÄB och NSK-S kommunledamöter samt RSS</a:t>
            </a:r>
          </a:p>
          <a:p>
            <a:pPr marL="30163" indent="0" fontAlgn="base">
              <a:buNone/>
            </a:pPr>
            <a:r>
              <a:rPr lang="sv-SE" sz="2000" b="1" dirty="0"/>
              <a:t>September:</a:t>
            </a:r>
            <a:r>
              <a:rPr lang="sv-SE" sz="2000" dirty="0"/>
              <a:t> Information till socialchefsnätverket</a:t>
            </a:r>
          </a:p>
          <a:p>
            <a:pPr marL="30163" indent="0" fontAlgn="base">
              <a:buNone/>
            </a:pPr>
            <a:r>
              <a:rPr lang="sv-SE" sz="2000" b="1" dirty="0"/>
              <a:t>September</a:t>
            </a:r>
            <a:r>
              <a:rPr lang="sv-SE" sz="2000" dirty="0"/>
              <a:t>: Skriftlig info till alla socialchefer</a:t>
            </a:r>
          </a:p>
          <a:p>
            <a:pPr marL="30163" indent="0" fontAlgn="base">
              <a:buNone/>
            </a:pPr>
            <a:r>
              <a:rPr lang="sv-SE" sz="2000" b="1" dirty="0"/>
              <a:t>XXX:</a:t>
            </a:r>
            <a:r>
              <a:rPr lang="sv-SE" sz="2000" dirty="0"/>
              <a:t> Öppna informationsmöten</a:t>
            </a:r>
          </a:p>
          <a:p>
            <a:pPr marL="30163" indent="0" fontAlgn="base">
              <a:buNone/>
            </a:pPr>
            <a:r>
              <a:rPr lang="sv-SE" sz="2000" b="1" dirty="0"/>
              <a:t>Januari 2025: </a:t>
            </a:r>
            <a:r>
              <a:rPr lang="sv-SE" sz="2000" dirty="0"/>
              <a:t>Beslut i SKR:s styrelse</a:t>
            </a:r>
          </a:p>
          <a:p>
            <a:pPr marL="30163" indent="0" fontAlgn="base">
              <a:buNone/>
            </a:pPr>
            <a:endParaRPr lang="sv-SE" sz="2000" dirty="0"/>
          </a:p>
        </p:txBody>
      </p:sp>
      <p:sp>
        <p:nvSpPr>
          <p:cNvPr id="3" name="Rubrik 2">
            <a:extLst>
              <a:ext uri="{FF2B5EF4-FFF2-40B4-BE49-F238E27FC236}">
                <a16:creationId xmlns:a16="http://schemas.microsoft.com/office/drawing/2014/main" id="{83E90E7B-5111-48AF-B339-574EDD3AB1B9}"/>
              </a:ext>
            </a:extLst>
          </p:cNvPr>
          <p:cNvSpPr>
            <a:spLocks noGrp="1"/>
          </p:cNvSpPr>
          <p:nvPr>
            <p:ph type="title"/>
          </p:nvPr>
        </p:nvSpPr>
        <p:spPr>
          <a:xfrm>
            <a:off x="664233" y="874602"/>
            <a:ext cx="9609825" cy="677361"/>
          </a:xfrm>
        </p:spPr>
        <p:txBody>
          <a:bodyPr/>
          <a:lstStyle/>
          <a:p>
            <a:r>
              <a:rPr lang="sv-SE" sz="3600" dirty="0"/>
              <a:t>Process inför beslut 2024</a:t>
            </a:r>
          </a:p>
        </p:txBody>
      </p:sp>
      <p:sp>
        <p:nvSpPr>
          <p:cNvPr id="5" name="Platshållare för innehåll 1">
            <a:extLst>
              <a:ext uri="{FF2B5EF4-FFF2-40B4-BE49-F238E27FC236}">
                <a16:creationId xmlns:a16="http://schemas.microsoft.com/office/drawing/2014/main" id="{6F019407-B7E6-4F28-BA79-19A785616480}"/>
              </a:ext>
            </a:extLst>
          </p:cNvPr>
          <p:cNvSpPr txBox="1">
            <a:spLocks/>
          </p:cNvSpPr>
          <p:nvPr/>
        </p:nvSpPr>
        <p:spPr>
          <a:xfrm>
            <a:off x="416559" y="1776368"/>
            <a:ext cx="2001521" cy="438059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defTabSz="914400" rtl="0" eaLnBrk="1" fontAlgn="base" latinLnBrk="0" hangingPunct="1">
              <a:lnSpc>
                <a:spcPct val="100000"/>
              </a:lnSpc>
              <a:spcBef>
                <a:spcPts val="0"/>
              </a:spcBef>
              <a:spcAft>
                <a:spcPts val="1200"/>
              </a:spcAft>
              <a:buClrTx/>
              <a:buSzTx/>
              <a:buFont typeface="Symbol" panose="05050102010706020507" pitchFamily="18" charset="2"/>
              <a:buNone/>
              <a:tabLst/>
              <a:defRPr/>
            </a:pP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Rak koppling 5">
            <a:extLst>
              <a:ext uri="{FF2B5EF4-FFF2-40B4-BE49-F238E27FC236}">
                <a16:creationId xmlns:a16="http://schemas.microsoft.com/office/drawing/2014/main" id="{A49AAE9E-E998-9AF2-9184-74F7DE8CD7DC}"/>
              </a:ext>
            </a:extLst>
          </p:cNvPr>
          <p:cNvCxnSpPr>
            <a:cxnSpLocks/>
          </p:cNvCxnSpPr>
          <p:nvPr/>
        </p:nvCxnSpPr>
        <p:spPr>
          <a:xfrm>
            <a:off x="0" y="1555178"/>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22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descr="En bild som visar text&#10;&#10;Automatiskt genererad beskrivning">
            <a:extLst>
              <a:ext uri="{FF2B5EF4-FFF2-40B4-BE49-F238E27FC236}">
                <a16:creationId xmlns:a16="http://schemas.microsoft.com/office/drawing/2014/main" id="{FB55A55B-9B15-499D-ABBC-C3D6A77FEC53}"/>
              </a:ext>
            </a:extLst>
          </p:cNvPr>
          <p:cNvPicPr>
            <a:picLocks noChangeAspect="1"/>
          </p:cNvPicPr>
          <p:nvPr/>
        </p:nvPicPr>
        <p:blipFill>
          <a:blip r:embed="rId3"/>
          <a:stretch>
            <a:fillRect/>
          </a:stretch>
        </p:blipFill>
        <p:spPr>
          <a:xfrm>
            <a:off x="7647039" y="243880"/>
            <a:ext cx="3677556" cy="2581185"/>
          </a:xfrm>
          <a:prstGeom prst="rect">
            <a:avLst/>
          </a:prstGeom>
        </p:spPr>
      </p:pic>
      <p:sp>
        <p:nvSpPr>
          <p:cNvPr id="10" name="textruta 9"/>
          <p:cNvSpPr txBox="1"/>
          <p:nvPr/>
        </p:nvSpPr>
        <p:spPr>
          <a:xfrm>
            <a:off x="375763" y="5605489"/>
            <a:ext cx="2569566"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Individbaserad systematisk uppföljning</a:t>
            </a:r>
          </a:p>
        </p:txBody>
      </p:sp>
      <p:pic>
        <p:nvPicPr>
          <p:cNvPr id="19" name="Bildobjekt 18">
            <a:hlinkClick r:id="" action="ppaction://noaction"/>
          </p:cNvPr>
          <p:cNvPicPr>
            <a:picLocks noChangeAspect="1"/>
          </p:cNvPicPr>
          <p:nvPr/>
        </p:nvPicPr>
        <p:blipFill>
          <a:blip r:embed="rId4"/>
          <a:stretch>
            <a:fillRect/>
          </a:stretch>
        </p:blipFill>
        <p:spPr>
          <a:xfrm>
            <a:off x="466089" y="169312"/>
            <a:ext cx="2425933" cy="1915762"/>
          </a:xfrm>
          <a:prstGeom prst="rect">
            <a:avLst/>
          </a:prstGeom>
        </p:spPr>
      </p:pic>
      <p:pic>
        <p:nvPicPr>
          <p:cNvPr id="7" name="Picture 11">
            <a:extLst>
              <a:ext uri="{FF2B5EF4-FFF2-40B4-BE49-F238E27FC236}">
                <a16:creationId xmlns:a16="http://schemas.microsoft.com/office/drawing/2014/main" id="{47EBB272-0226-4B79-9B1D-6C5B7CFDC3B2}"/>
              </a:ext>
            </a:extLst>
          </p:cNvPr>
          <p:cNvPicPr>
            <a:picLocks noChangeAspect="1"/>
          </p:cNvPicPr>
          <p:nvPr/>
        </p:nvPicPr>
        <p:blipFill>
          <a:blip r:embed="rId5"/>
          <a:stretch>
            <a:fillRect/>
          </a:stretch>
        </p:blipFill>
        <p:spPr>
          <a:xfrm>
            <a:off x="8417463" y="3208270"/>
            <a:ext cx="2875642" cy="2944600"/>
          </a:xfrm>
          <a:prstGeom prst="rect">
            <a:avLst/>
          </a:prstGeom>
        </p:spPr>
      </p:pic>
      <p:sp>
        <p:nvSpPr>
          <p:cNvPr id="2" name="textruta 1">
            <a:extLst>
              <a:ext uri="{FF2B5EF4-FFF2-40B4-BE49-F238E27FC236}">
                <a16:creationId xmlns:a16="http://schemas.microsoft.com/office/drawing/2014/main" id="{0B7D4C80-197F-475B-B04B-241B9DF54153}"/>
              </a:ext>
            </a:extLst>
          </p:cNvPr>
          <p:cNvSpPr txBox="1"/>
          <p:nvPr/>
        </p:nvSpPr>
        <p:spPr>
          <a:xfrm>
            <a:off x="585679" y="1935467"/>
            <a:ext cx="23190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Arial"/>
              </a:rPr>
              <a:t>Medverkan i nationellt system för kunskapsstyrning i hälso- och sjukvård</a:t>
            </a:r>
          </a:p>
        </p:txBody>
      </p:sp>
      <p:pic>
        <p:nvPicPr>
          <p:cNvPr id="1026" name="Bildobjekt 1">
            <a:extLst>
              <a:ext uri="{FF2B5EF4-FFF2-40B4-BE49-F238E27FC236}">
                <a16:creationId xmlns:a16="http://schemas.microsoft.com/office/drawing/2014/main" id="{809CBA93-059D-4268-9F14-E6A1915BF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666" y="4901137"/>
            <a:ext cx="4026766" cy="140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C03976E8-C207-444A-B2B5-6B53B45DDAB1}"/>
              </a:ext>
            </a:extLst>
          </p:cNvPr>
          <p:cNvSpPr/>
          <p:nvPr/>
        </p:nvSpPr>
        <p:spPr>
          <a:xfrm>
            <a:off x="2945329" y="2736838"/>
            <a:ext cx="5672021" cy="227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chemeClr val="tx1"/>
                </a:solidFill>
                <a:effectLst/>
                <a:uLnTx/>
                <a:uFillTx/>
                <a:latin typeface="Arial"/>
                <a:ea typeface="+mn-ea"/>
                <a:cs typeface="+mn-cs"/>
              </a:rPr>
              <a:t>Kunskapsstyrning socialtjänst</a:t>
            </a:r>
          </a:p>
        </p:txBody>
      </p:sp>
      <p:pic>
        <p:nvPicPr>
          <p:cNvPr id="8" name="Bildobjekt 10" descr="En bild som visar text, rum, galleri, vektorgrafik&#10;&#10;Automatiskt genererad beskrivning">
            <a:extLst>
              <a:ext uri="{FF2B5EF4-FFF2-40B4-BE49-F238E27FC236}">
                <a16:creationId xmlns:a16="http://schemas.microsoft.com/office/drawing/2014/main" id="{942AC476-9C6F-2735-80EE-19076F6A708A}"/>
              </a:ext>
            </a:extLst>
          </p:cNvPr>
          <p:cNvPicPr>
            <a:picLocks noChangeAspect="1"/>
          </p:cNvPicPr>
          <p:nvPr/>
        </p:nvPicPr>
        <p:blipFill>
          <a:blip r:embed="rId7"/>
          <a:stretch>
            <a:fillRect/>
          </a:stretch>
        </p:blipFill>
        <p:spPr>
          <a:xfrm>
            <a:off x="429070" y="3114257"/>
            <a:ext cx="2462952" cy="2616550"/>
          </a:xfrm>
          <a:prstGeom prst="rect">
            <a:avLst/>
          </a:prstGeom>
        </p:spPr>
      </p:pic>
      <p:pic>
        <p:nvPicPr>
          <p:cNvPr id="3" name="Bildobjekt 5">
            <a:extLst>
              <a:ext uri="{FF2B5EF4-FFF2-40B4-BE49-F238E27FC236}">
                <a16:creationId xmlns:a16="http://schemas.microsoft.com/office/drawing/2014/main" id="{9DAB7864-97DF-9E62-07AE-246FD1EC959B}"/>
              </a:ext>
            </a:extLst>
          </p:cNvPr>
          <p:cNvPicPr>
            <a:picLocks noChangeAspect="1"/>
          </p:cNvPicPr>
          <p:nvPr/>
        </p:nvPicPr>
        <p:blipFill>
          <a:blip r:embed="rId8"/>
          <a:stretch>
            <a:fillRect/>
          </a:stretch>
        </p:blipFill>
        <p:spPr>
          <a:xfrm>
            <a:off x="10164341" y="1537994"/>
            <a:ext cx="1606062" cy="1338764"/>
          </a:xfrm>
          <a:prstGeom prst="rect">
            <a:avLst/>
          </a:prstGeom>
        </p:spPr>
      </p:pic>
      <p:sp>
        <p:nvSpPr>
          <p:cNvPr id="6" name="Ellips 5">
            <a:extLst>
              <a:ext uri="{FF2B5EF4-FFF2-40B4-BE49-F238E27FC236}">
                <a16:creationId xmlns:a16="http://schemas.microsoft.com/office/drawing/2014/main" id="{4B15743A-D1BE-A640-A0D1-1C8824E485FC}"/>
              </a:ext>
            </a:extLst>
          </p:cNvPr>
          <p:cNvSpPr/>
          <p:nvPr/>
        </p:nvSpPr>
        <p:spPr>
          <a:xfrm>
            <a:off x="8607784" y="3417806"/>
            <a:ext cx="2484000" cy="252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descr="PEn bild som visar rita, skiss, konst, illustration">
            <a:extLst>
              <a:ext uri="{FF2B5EF4-FFF2-40B4-BE49-F238E27FC236}">
                <a16:creationId xmlns:a16="http://schemas.microsoft.com/office/drawing/2014/main" id="{CBE30FEC-DF4E-52E5-37DA-9C852DB4EB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5651" y="581520"/>
            <a:ext cx="2278621" cy="2275430"/>
          </a:xfrm>
          <a:prstGeom prst="rect">
            <a:avLst/>
          </a:prstGeom>
        </p:spPr>
      </p:pic>
      <p:sp>
        <p:nvSpPr>
          <p:cNvPr id="12" name="textruta 11">
            <a:extLst>
              <a:ext uri="{FF2B5EF4-FFF2-40B4-BE49-F238E27FC236}">
                <a16:creationId xmlns:a16="http://schemas.microsoft.com/office/drawing/2014/main" id="{DF30EC5D-DFDA-02AB-A622-14090EA74A84}"/>
              </a:ext>
            </a:extLst>
          </p:cNvPr>
          <p:cNvSpPr txBox="1"/>
          <p:nvPr/>
        </p:nvSpPr>
        <p:spPr>
          <a:xfrm>
            <a:off x="5471817" y="1719235"/>
            <a:ext cx="1729413" cy="954107"/>
          </a:xfrm>
          <a:prstGeom prst="rect">
            <a:avLst/>
          </a:prstGeom>
          <a:noFill/>
        </p:spPr>
        <p:txBody>
          <a:bodyPr wrap="square" rtlCol="0">
            <a:spAutoFit/>
          </a:bodyPr>
          <a:lstStyle/>
          <a:p>
            <a:pPr>
              <a:defRPr/>
            </a:pPr>
            <a:r>
              <a:rPr lang="sv-SE" sz="1400" b="1" dirty="0">
                <a:solidFill>
                  <a:prstClr val="black"/>
                </a:solidFill>
                <a:latin typeface="Arial"/>
                <a:cs typeface="Arial"/>
              </a:rPr>
              <a:t>Partnerskapet – till stöd för kunskapsstyrning i socialtjänsten</a:t>
            </a:r>
          </a:p>
        </p:txBody>
      </p:sp>
    </p:spTree>
    <p:extLst>
      <p:ext uri="{BB962C8B-B14F-4D97-AF65-F5344CB8AC3E}">
        <p14:creationId xmlns:p14="http://schemas.microsoft.com/office/powerpoint/2010/main" val="12526010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385EF-95B5-4A78-99B6-3732B659B92E}"/>
              </a:ext>
            </a:extLst>
          </p:cNvPr>
          <p:cNvSpPr>
            <a:spLocks noGrp="1"/>
          </p:cNvSpPr>
          <p:nvPr>
            <p:ph type="title"/>
          </p:nvPr>
        </p:nvSpPr>
        <p:spPr>
          <a:xfrm>
            <a:off x="703259" y="691134"/>
            <a:ext cx="10785482" cy="1580491"/>
          </a:xfrm>
        </p:spPr>
        <p:txBody>
          <a:bodyPr/>
          <a:lstStyle/>
          <a:p>
            <a:pPr>
              <a:lnSpc>
                <a:spcPct val="100000"/>
              </a:lnSpc>
            </a:pPr>
            <a:r>
              <a:rPr lang="sv-SE" sz="3200" dirty="0">
                <a:ea typeface="+mj-lt"/>
                <a:cs typeface="+mj-lt"/>
              </a:rPr>
              <a:t>Socialtjänsten ska ha förutsättningar att i varje möte ge stöd som bygger på bästa tillgängliga kunskap</a:t>
            </a:r>
          </a:p>
        </p:txBody>
      </p:sp>
      <p:sp>
        <p:nvSpPr>
          <p:cNvPr id="3" name="Platshållare för innehåll 2">
            <a:extLst>
              <a:ext uri="{FF2B5EF4-FFF2-40B4-BE49-F238E27FC236}">
                <a16:creationId xmlns:a16="http://schemas.microsoft.com/office/drawing/2014/main" id="{0E3458A3-1E0D-4A14-B5D5-D194FF33D30C}"/>
              </a:ext>
            </a:extLst>
          </p:cNvPr>
          <p:cNvSpPr>
            <a:spLocks noGrp="1"/>
          </p:cNvSpPr>
          <p:nvPr>
            <p:ph idx="1"/>
          </p:nvPr>
        </p:nvSpPr>
        <p:spPr>
          <a:xfrm>
            <a:off x="703259" y="2162191"/>
            <a:ext cx="8093060" cy="3816842"/>
          </a:xfrm>
        </p:spPr>
        <p:txBody>
          <a:bodyPr vert="horz" lIns="91440" tIns="45720" rIns="91440" bIns="45720" rtlCol="0" anchor="t">
            <a:noAutofit/>
          </a:bodyPr>
          <a:lstStyle/>
          <a:p>
            <a:pPr marL="258445">
              <a:spcAft>
                <a:spcPts val="1800"/>
              </a:spcAft>
              <a:buFont typeface="Arial,Sans-Serif" panose="05050102010706020507" pitchFamily="18" charset="2"/>
              <a:buChar char="•"/>
            </a:pPr>
            <a:r>
              <a:rPr lang="sv-SE" sz="2000" dirty="0">
                <a:ea typeface="+mn-lt"/>
                <a:cs typeface="+mn-lt"/>
              </a:rPr>
              <a:t>Alla som kommer i kontakt med socialtjänsten har rätt </a:t>
            </a:r>
            <a:br>
              <a:rPr lang="sv-SE" sz="2000" dirty="0">
                <a:ea typeface="+mn-lt"/>
                <a:cs typeface="+mn-lt"/>
              </a:rPr>
            </a:br>
            <a:r>
              <a:rPr lang="sv-SE" sz="2000" dirty="0">
                <a:ea typeface="+mn-lt"/>
                <a:cs typeface="+mn-lt"/>
              </a:rPr>
              <a:t>att möta professionella medarbetare och få insatser </a:t>
            </a:r>
            <a:br>
              <a:rPr lang="sv-SE" sz="2000" dirty="0">
                <a:ea typeface="+mn-lt"/>
                <a:cs typeface="+mn-lt"/>
              </a:rPr>
            </a:br>
            <a:r>
              <a:rPr lang="sv-SE" sz="2000" dirty="0">
                <a:ea typeface="+mn-lt"/>
                <a:cs typeface="+mn-lt"/>
              </a:rPr>
              <a:t>av hög kvalitet.  </a:t>
            </a:r>
            <a:endParaRPr lang="en-US" sz="2000" dirty="0">
              <a:ea typeface="+mn-lt"/>
              <a:cs typeface="+mn-lt"/>
            </a:endParaRPr>
          </a:p>
          <a:p>
            <a:pPr marL="258445">
              <a:spcAft>
                <a:spcPts val="1800"/>
              </a:spcAft>
              <a:buFont typeface="Arial,Sans-Serif" panose="05050102010706020507" pitchFamily="18" charset="2"/>
              <a:buChar char="•"/>
            </a:pPr>
            <a:r>
              <a:rPr lang="sv-SE" sz="2000" dirty="0">
                <a:ea typeface="+mn-lt"/>
                <a:cs typeface="+mn-lt"/>
              </a:rPr>
              <a:t>Kunskapsstyrning innebär ett arbetssätt för att </a:t>
            </a:r>
            <a:br>
              <a:rPr lang="sv-SE" sz="2000" dirty="0">
                <a:ea typeface="+mn-lt"/>
                <a:cs typeface="+mn-lt"/>
              </a:rPr>
            </a:br>
            <a:r>
              <a:rPr lang="sv-SE" sz="2000" dirty="0">
                <a:ea typeface="+mn-lt"/>
                <a:cs typeface="+mn-lt"/>
              </a:rPr>
              <a:t>säkra kontinuerligt lärande och utveckling i socialtjänsten.</a:t>
            </a:r>
          </a:p>
          <a:p>
            <a:pPr marL="258445">
              <a:spcAft>
                <a:spcPts val="1800"/>
              </a:spcAft>
              <a:buFont typeface="Arial,Sans-Serif" panose="05050102010706020507" pitchFamily="18" charset="2"/>
              <a:buChar char="•"/>
            </a:pPr>
            <a:r>
              <a:rPr lang="sv-SE" sz="2000" dirty="0">
                <a:ea typeface="+mn-lt"/>
                <a:cs typeface="+mn-lt"/>
              </a:rPr>
              <a:t>Genom att använda bland annat kvalitetsregister, individbaserad systematisk uppföljning och brukarundersökningar och andra stöd som tagits fram genom rekommendationen får kommunerna verktyg för att utveckla kunskap och lärande i sin organisation, en möjlighet att jämföra sina resultat med andra kommuner och lära av varandras erfarenheter, metoder och insatser.</a:t>
            </a:r>
          </a:p>
        </p:txBody>
      </p:sp>
      <p:pic>
        <p:nvPicPr>
          <p:cNvPr id="5" name="Bildobjekt 5" descr="En bild som visar text, vektorgrafik&#10;&#10;Automatiskt genererad beskrivning">
            <a:extLst>
              <a:ext uri="{FF2B5EF4-FFF2-40B4-BE49-F238E27FC236}">
                <a16:creationId xmlns:a16="http://schemas.microsoft.com/office/drawing/2014/main" id="{933104B5-7355-7250-609B-9100E5F12A43}"/>
              </a:ext>
            </a:extLst>
          </p:cNvPr>
          <p:cNvPicPr>
            <a:picLocks noChangeAspect="1"/>
          </p:cNvPicPr>
          <p:nvPr/>
        </p:nvPicPr>
        <p:blipFill>
          <a:blip r:embed="rId2"/>
          <a:stretch>
            <a:fillRect/>
          </a:stretch>
        </p:blipFill>
        <p:spPr>
          <a:xfrm>
            <a:off x="8338742" y="2162191"/>
            <a:ext cx="3464711" cy="3063609"/>
          </a:xfrm>
          <a:prstGeom prst="rect">
            <a:avLst/>
          </a:prstGeom>
        </p:spPr>
      </p:pic>
      <p:cxnSp>
        <p:nvCxnSpPr>
          <p:cNvPr id="4" name="Rak koppling 3">
            <a:extLst>
              <a:ext uri="{FF2B5EF4-FFF2-40B4-BE49-F238E27FC236}">
                <a16:creationId xmlns:a16="http://schemas.microsoft.com/office/drawing/2014/main" id="{F4DCD0C3-D61E-18F4-C010-31DE79124B1E}"/>
              </a:ext>
            </a:extLst>
          </p:cNvPr>
          <p:cNvCxnSpPr>
            <a:cxnSpLocks/>
          </p:cNvCxnSpPr>
          <p:nvPr/>
        </p:nvCxnSpPr>
        <p:spPr>
          <a:xfrm>
            <a:off x="0" y="1979970"/>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1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7485" y="486907"/>
            <a:ext cx="9331840" cy="1624656"/>
          </a:xfrm>
        </p:spPr>
        <p:txBody>
          <a:bodyPr/>
          <a:lstStyle/>
          <a:p>
            <a:pPr>
              <a:lnSpc>
                <a:spcPct val="100000"/>
              </a:lnSpc>
            </a:pPr>
            <a:r>
              <a:rPr lang="sv-SE" sz="3200" dirty="0">
                <a:ea typeface="+mj-lt"/>
                <a:cs typeface="+mj-lt"/>
              </a:rPr>
              <a:t>Kommuner som arbetar tillsammans </a:t>
            </a:r>
            <a:br>
              <a:rPr lang="sv-SE" sz="3200" dirty="0">
                <a:ea typeface="+mj-lt"/>
                <a:cs typeface="+mj-lt"/>
              </a:rPr>
            </a:br>
            <a:r>
              <a:rPr lang="sv-SE" sz="3200" dirty="0">
                <a:ea typeface="+mj-lt"/>
                <a:cs typeface="+mj-lt"/>
              </a:rPr>
              <a:t>kan åstadkomma mer </a:t>
            </a:r>
            <a:br>
              <a:rPr lang="sv-SE" sz="3200" dirty="0">
                <a:ea typeface="+mj-lt"/>
                <a:cs typeface="+mj-lt"/>
              </a:rPr>
            </a:br>
            <a:r>
              <a:rPr lang="sv-SE" sz="3200" dirty="0">
                <a:ea typeface="+mj-lt"/>
                <a:cs typeface="+mj-lt"/>
              </a:rPr>
              <a:t>än var och en för sig</a:t>
            </a:r>
          </a:p>
        </p:txBody>
      </p:sp>
      <p:sp>
        <p:nvSpPr>
          <p:cNvPr id="3" name="Platshållare för innehåll 2"/>
          <p:cNvSpPr>
            <a:spLocks noGrp="1"/>
          </p:cNvSpPr>
          <p:nvPr>
            <p:ph idx="1"/>
          </p:nvPr>
        </p:nvSpPr>
        <p:spPr>
          <a:xfrm>
            <a:off x="438341" y="2515949"/>
            <a:ext cx="11097981" cy="3652646"/>
          </a:xfrm>
        </p:spPr>
        <p:txBody>
          <a:bodyPr vert="horz" lIns="91440" tIns="45720" rIns="91440" bIns="45720" rtlCol="0" anchor="t">
            <a:noAutofit/>
          </a:bodyPr>
          <a:lstStyle/>
          <a:p>
            <a:pPr marL="342900" indent="-342900">
              <a:buFont typeface="Arial" panose="020B0604020202020204" pitchFamily="34" charset="0"/>
              <a:buChar char="•"/>
            </a:pPr>
            <a:r>
              <a:rPr lang="sv-SE" sz="1800" dirty="0"/>
              <a:t>Gemensam finansiering möjliggör förvaltning av viktiga verktyg för lokal kunskapsstyrning</a:t>
            </a:r>
            <a:r>
              <a:rPr lang="sv-SE" sz="1800" dirty="0">
                <a:ea typeface="+mn-lt"/>
                <a:cs typeface="+mn-lt"/>
              </a:rPr>
              <a:t>, som exempelvis nationella brukarundersökningar, nationella kvalitetsregister och individbaserad systematisk uppföljning. </a:t>
            </a:r>
            <a:endParaRPr lang="en-US" sz="1800">
              <a:ea typeface="+mn-lt"/>
              <a:cs typeface="+mn-lt"/>
            </a:endParaRPr>
          </a:p>
          <a:p>
            <a:pPr marL="342900" indent="-342900">
              <a:buFont typeface="Arial" panose="020B0604020202020204" pitchFamily="34" charset="0"/>
              <a:buChar char="•"/>
            </a:pPr>
            <a:r>
              <a:rPr lang="sv-SE" sz="1800" dirty="0">
                <a:ea typeface="+mn-lt"/>
                <a:cs typeface="+mn-lt"/>
              </a:rPr>
              <a:t>Gemensam finansiering möjliggör också nya nationella satsningar, utifrån kommunernas behov.</a:t>
            </a:r>
          </a:p>
          <a:p>
            <a:pPr marL="342900" indent="-342900">
              <a:buFont typeface="Arial" panose="020B0604020202020204" pitchFamily="34" charset="0"/>
              <a:buChar char="•"/>
            </a:pPr>
            <a:r>
              <a:rPr lang="sv-SE" sz="1800" dirty="0">
                <a:ea typeface="+mn-lt"/>
                <a:cs typeface="+mn-lt"/>
              </a:rPr>
              <a:t>SKR:s roll i det gemensamma arbetet innebär bland annat att samordna och utveckla kunskapsstyrningen nationellt. </a:t>
            </a:r>
            <a:endParaRPr lang="en-US" sz="1800">
              <a:ea typeface="+mn-lt"/>
              <a:cs typeface="+mn-lt"/>
            </a:endParaRPr>
          </a:p>
          <a:p>
            <a:pPr marL="342900" indent="-342900">
              <a:buFont typeface="Arial" panose="020B0604020202020204" pitchFamily="34" charset="0"/>
              <a:buChar char="•"/>
            </a:pPr>
            <a:r>
              <a:rPr lang="sv-SE" sz="1800" dirty="0">
                <a:ea typeface="+mn-lt"/>
                <a:cs typeface="+mn-lt"/>
              </a:rPr>
              <a:t>Kommunerna har möjlighet att påverka de nationella satsningarna inom ramen för det gemensamma arbetet.  </a:t>
            </a:r>
          </a:p>
          <a:p>
            <a:pPr marL="342900" indent="-342900">
              <a:buFont typeface="Arial" panose="020B0604020202020204" pitchFamily="34" charset="0"/>
              <a:buChar char="•"/>
            </a:pPr>
            <a:r>
              <a:rPr lang="sv-SE" sz="1800" dirty="0">
                <a:ea typeface="+mn-lt"/>
                <a:cs typeface="+mn-lt"/>
              </a:rPr>
              <a:t>Den gemensamma finansieringen för en kunskapsbaserad socialtjänst får en än mer strategisk betydelse när en ny socialtjänstlag träder ikraft med nya förväntningar på socialtjänstens verksamheter.</a:t>
            </a:r>
            <a:endParaRPr lang="en-US" sz="1800">
              <a:ea typeface="+mn-lt"/>
              <a:cs typeface="+mn-lt"/>
            </a:endParaRPr>
          </a:p>
        </p:txBody>
      </p:sp>
      <p:cxnSp>
        <p:nvCxnSpPr>
          <p:cNvPr id="6" name="Rak koppling 5">
            <a:extLst>
              <a:ext uri="{FF2B5EF4-FFF2-40B4-BE49-F238E27FC236}">
                <a16:creationId xmlns:a16="http://schemas.microsoft.com/office/drawing/2014/main" id="{28D04FD8-025E-7FE5-6AD5-B631EF6BEFE4}"/>
              </a:ext>
            </a:extLst>
          </p:cNvPr>
          <p:cNvCxnSpPr>
            <a:cxnSpLocks/>
          </p:cNvCxnSpPr>
          <p:nvPr/>
        </p:nvCxnSpPr>
        <p:spPr>
          <a:xfrm>
            <a:off x="0" y="2216036"/>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10;&#10;Automatiskt genererad beskrivning">
            <a:extLst>
              <a:ext uri="{FF2B5EF4-FFF2-40B4-BE49-F238E27FC236}">
                <a16:creationId xmlns:a16="http://schemas.microsoft.com/office/drawing/2014/main" id="{CA8C3FD2-4078-DC4A-F0D0-EC6A979F22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06855" y="377837"/>
            <a:ext cx="2864365" cy="1952115"/>
          </a:xfrm>
          <a:prstGeom prst="rect">
            <a:avLst/>
          </a:prstGeom>
        </p:spPr>
      </p:pic>
    </p:spTree>
    <p:extLst>
      <p:ext uri="{BB962C8B-B14F-4D97-AF65-F5344CB8AC3E}">
        <p14:creationId xmlns:p14="http://schemas.microsoft.com/office/powerpoint/2010/main" val="406110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584366"/>
            <a:ext cx="6641443" cy="1112405"/>
          </a:xfrm>
        </p:spPr>
        <p:txBody>
          <a:bodyPr/>
          <a:lstStyle/>
          <a:p>
            <a:pPr>
              <a:lnSpc>
                <a:spcPct val="100000"/>
              </a:lnSpc>
            </a:pPr>
            <a:r>
              <a:rPr lang="sv-SE" sz="3200" dirty="0">
                <a:ea typeface="+mj-lt"/>
                <a:cs typeface="+mj-lt"/>
              </a:rPr>
              <a:t>Äldreomsorgen har tillgång till fem nationella kvalitetsregister</a:t>
            </a:r>
          </a:p>
        </p:txBody>
      </p:sp>
      <p:sp>
        <p:nvSpPr>
          <p:cNvPr id="3" name="Platshållare för innehåll 2"/>
          <p:cNvSpPr>
            <a:spLocks noGrp="1"/>
          </p:cNvSpPr>
          <p:nvPr>
            <p:ph idx="1"/>
          </p:nvPr>
        </p:nvSpPr>
        <p:spPr>
          <a:xfrm>
            <a:off x="664232" y="2015959"/>
            <a:ext cx="8803618" cy="4257675"/>
          </a:xfrm>
        </p:spPr>
        <p:txBody>
          <a:bodyPr vert="horz" lIns="91440" tIns="45720" rIns="91440" bIns="45720" rtlCol="0" anchor="t">
            <a:noAutofit/>
          </a:bodyPr>
          <a:lstStyle/>
          <a:p>
            <a:pPr marL="29845" indent="0">
              <a:buNone/>
            </a:pPr>
            <a:r>
              <a:rPr lang="sv-SE" sz="1800" dirty="0"/>
              <a:t>För registren betyder det finansiella tillskottet en trygghet för teknisk utveckling samt för utbildning och stöd. Under 2022 har finansieringen bidragit till följande:</a:t>
            </a:r>
          </a:p>
          <a:p>
            <a:pPr marL="372745" indent="-342900">
              <a:buFont typeface="Arial" panose="020B0604020202020204" pitchFamily="34" charset="0"/>
              <a:buChar char="•"/>
            </a:pPr>
            <a:r>
              <a:rPr lang="sv-SE" sz="1600" b="1" dirty="0"/>
              <a:t>Svenska Palliativregistret: </a:t>
            </a:r>
            <a:r>
              <a:rPr lang="sv-SE" sz="1600" dirty="0"/>
              <a:t>registret har omarbetat sina variabler för att bättre möta behovet av uppföljning och förberett för automatiserad informationsförsörjning.</a:t>
            </a:r>
            <a:endParaRPr lang="sv-SE" sz="1600" dirty="0">
              <a:cs typeface="Arial"/>
            </a:endParaRPr>
          </a:p>
          <a:p>
            <a:pPr marL="372745" indent="-342900">
              <a:buFont typeface="Arial" panose="020B0604020202020204" pitchFamily="34" charset="0"/>
              <a:buChar char="•"/>
            </a:pPr>
            <a:r>
              <a:rPr lang="sv-SE" sz="1600" b="1" dirty="0" err="1"/>
              <a:t>SveDem</a:t>
            </a:r>
            <a:r>
              <a:rPr lang="sv-SE" sz="1600" b="1" dirty="0"/>
              <a:t>: </a:t>
            </a:r>
            <a:r>
              <a:rPr lang="sv-SE" sz="1600" dirty="0"/>
              <a:t>gått igenom de kommunspecifika delarna och uppdaterat variablerna och möjliggjort för uppföljning av vårdförlopp och andra kunskapsstöd.</a:t>
            </a:r>
            <a:endParaRPr lang="sv-SE" sz="1600" dirty="0">
              <a:cs typeface="Arial"/>
            </a:endParaRPr>
          </a:p>
          <a:p>
            <a:pPr marL="372745" indent="-342900">
              <a:buFont typeface="Arial" panose="020B0604020202020204" pitchFamily="34" charset="0"/>
              <a:buChar char="•"/>
            </a:pPr>
            <a:r>
              <a:rPr lang="sv-SE" sz="1600" b="1" dirty="0"/>
              <a:t>BPSD-registret:</a:t>
            </a:r>
            <a:r>
              <a:rPr lang="sv-SE" sz="1600" dirty="0"/>
              <a:t> har kunnat hålla fler utbildningar och säkerställa verksamhetsnära förbättringsarbeten.</a:t>
            </a:r>
            <a:endParaRPr lang="sv-SE" sz="1600" dirty="0">
              <a:cs typeface="Arial"/>
            </a:endParaRPr>
          </a:p>
          <a:p>
            <a:pPr marL="372745" indent="-342900">
              <a:buFont typeface="Arial" panose="020B0604020202020204" pitchFamily="34" charset="0"/>
              <a:buChar char="•"/>
            </a:pPr>
            <a:r>
              <a:rPr lang="sv-SE" sz="1600" b="1" dirty="0"/>
              <a:t>Senior alert: </a:t>
            </a:r>
            <a:r>
              <a:rPr lang="sv-SE" sz="1600" dirty="0"/>
              <a:t>förbättrat användarinteraktionen för data som ska hämtas från journaler.</a:t>
            </a:r>
            <a:endParaRPr lang="sv-SE" sz="1600" dirty="0">
              <a:cs typeface="Arial"/>
            </a:endParaRPr>
          </a:p>
          <a:p>
            <a:pPr marL="372745" indent="-342900">
              <a:spcAft>
                <a:spcPts val="600"/>
              </a:spcAft>
              <a:buFont typeface="Arial" panose="020B0604020202020204" pitchFamily="34" charset="0"/>
              <a:buChar char="•"/>
            </a:pPr>
            <a:r>
              <a:rPr lang="sv-SE" sz="1600" b="1" dirty="0" err="1"/>
              <a:t>RiksSår</a:t>
            </a:r>
            <a:r>
              <a:rPr lang="sv-SE" sz="1600" b="1" dirty="0"/>
              <a:t>:</a:t>
            </a:r>
            <a:r>
              <a:rPr lang="sv-SE" sz="1600" dirty="0"/>
              <a:t> utvecklat nya användarvänliga rapporter och möjliggjort för uppföljning av vårdförlopp och andra kunskapsstöd.</a:t>
            </a:r>
          </a:p>
        </p:txBody>
      </p:sp>
      <p:cxnSp>
        <p:nvCxnSpPr>
          <p:cNvPr id="5" name="Rak koppling 4">
            <a:extLst>
              <a:ext uri="{FF2B5EF4-FFF2-40B4-BE49-F238E27FC236}">
                <a16:creationId xmlns:a16="http://schemas.microsoft.com/office/drawing/2014/main" id="{A216B273-6D2A-06BC-E7E6-506C7A3928EE}"/>
              </a:ext>
            </a:extLst>
          </p:cNvPr>
          <p:cNvCxnSpPr>
            <a:cxnSpLocks/>
          </p:cNvCxnSpPr>
          <p:nvPr/>
        </p:nvCxnSpPr>
        <p:spPr>
          <a:xfrm>
            <a:off x="0" y="1764169"/>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92654"/>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af9b82fd-bfdc-4181-a204-e623554e49e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1568</TotalTime>
  <Words>6362</Words>
  <Application>Microsoft Office PowerPoint</Application>
  <PresentationFormat>Bredbild</PresentationFormat>
  <Paragraphs>412</Paragraphs>
  <Slides>29</Slides>
  <Notes>23</Notes>
  <HiddenSlides>0</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29</vt:i4>
      </vt:variant>
    </vt:vector>
  </HeadingPairs>
  <TitlesOfParts>
    <vt:vector size="42" baseType="lpstr">
      <vt:lpstr>Arial</vt:lpstr>
      <vt:lpstr>Arial,Sans-Serif</vt:lpstr>
      <vt:lpstr>Calibri</vt:lpstr>
      <vt:lpstr>Segoe UI</vt:lpstr>
      <vt:lpstr>Symbol</vt:lpstr>
      <vt:lpstr>Times New Roman</vt:lpstr>
      <vt:lpstr>SKL PPT Gul</vt:lpstr>
      <vt:lpstr>SKL PPT Röd</vt:lpstr>
      <vt:lpstr>Inledningsbilder</vt:lpstr>
      <vt:lpstr>SKL PPT Mörk</vt:lpstr>
      <vt:lpstr>SKL PPT Svart</vt:lpstr>
      <vt:lpstr>SKL PPT Vit</vt:lpstr>
      <vt:lpstr>1_SKL PPT Vit</vt:lpstr>
      <vt:lpstr>Förnyad rekommendation om kunskapsstyrning socialtjänst 2024</vt:lpstr>
      <vt:lpstr>Till dig som ska använda den här presentationen</vt:lpstr>
      <vt:lpstr>Kommunernas gemensamma satsning på kunskapsstyrning inom socialtjänsten</vt:lpstr>
      <vt:lpstr>Vad innebär en förnyad rekommendationen för kommunerna?</vt:lpstr>
      <vt:lpstr>Process inför beslut 2024</vt:lpstr>
      <vt:lpstr>PowerPoint-presentation</vt:lpstr>
      <vt:lpstr>Socialtjänsten ska ha förutsättningar att i varje möte ge stöd som bygger på bästa tillgängliga kunskap</vt:lpstr>
      <vt:lpstr>Kommuner som arbetar tillsammans  kan åstadkomma mer  än var och en för sig</vt:lpstr>
      <vt:lpstr>Äldreomsorgen har tillgång till fem nationella kvalitetsregister</vt:lpstr>
      <vt:lpstr>Arbete med integration av register och journal pågår</vt:lpstr>
      <vt:lpstr>Varje röst räknas!</vt:lpstr>
      <vt:lpstr>Deltagande och utveckling 2022-2023</vt:lpstr>
      <vt:lpstr>Individbaserad systematisk uppföljning (ISU) ger stöd för verksamhetsutveckling</vt:lpstr>
      <vt:lpstr>Yrkesresan: Kompetensutveckling inom socialtjänsten</vt:lpstr>
      <vt:lpstr>Förstudier för Yrkesresan görs inom ramen för Partnerskapet och  finansieras av rekommendationen</vt:lpstr>
      <vt:lpstr>Kommuner och regioner samverkar om kunskapsstyrning i hälso- och sjukvård</vt:lpstr>
      <vt:lpstr>PowerPoint-presentation</vt:lpstr>
      <vt:lpstr>SKR samordnar och S-KiS styr och leder </vt:lpstr>
      <vt:lpstr>Exempel på utvecklingsarbeten 2023 </vt:lpstr>
      <vt:lpstr>PowerPoint-presentation</vt:lpstr>
      <vt:lpstr>Förnyad rekommendation om kunskapsstyrning socialtjänst 2024</vt:lpstr>
      <vt:lpstr>Kommunernas gemensamma satsning på kunskapsstyrning inom socialtjänsten</vt:lpstr>
      <vt:lpstr>Vad innebär en förnyad rekommendationen för kommunerna?</vt:lpstr>
      <vt:lpstr>Socialtjänsten ska ha förutsättningar att i varje möte ge stöd som bygger på bästa tillgängliga kunskap</vt:lpstr>
      <vt:lpstr>Äldreomsorgen har tillgång till fem nationella kvalitetsregister</vt:lpstr>
      <vt:lpstr>Individbaserad systematisk uppföljning (ISU) ger stöd för verksamhetsutveckling</vt:lpstr>
      <vt:lpstr>Kommuner och regioner samverkar om kunskapsstyrning i hälso- och sjukvård</vt:lpstr>
      <vt:lpstr>PowerPoint-presentation</vt:lpstr>
      <vt:lpstr>Exempel på utvecklingsarbeten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Öppet informationsmöte om förslag på  förlängning av rekommendation kunskapsstyrning socialtjänst 2024</dc:title>
  <dc:creator>Lilja Qvarlander Anna</dc:creator>
  <cp:lastModifiedBy>Mårtensson Tanja /Ledningsstöd och strategi Hälso- och sjukvård Dalarna /Falun</cp:lastModifiedBy>
  <cp:revision>7</cp:revision>
  <cp:lastPrinted>2022-05-18T07:14:20Z</cp:lastPrinted>
  <dcterms:created xsi:type="dcterms:W3CDTF">2022-05-13T12:47:02Z</dcterms:created>
  <dcterms:modified xsi:type="dcterms:W3CDTF">2023-10-17T12:31:54Z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